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8" r:id="rId4"/>
    <p:sldId id="261" r:id="rId5"/>
    <p:sldId id="268" r:id="rId6"/>
    <p:sldId id="262" r:id="rId7"/>
    <p:sldId id="263" r:id="rId8"/>
    <p:sldId id="264" r:id="rId9"/>
    <p:sldId id="267" r:id="rId10"/>
    <p:sldId id="266"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F996A7F0-C35E-4FDF-9EEB-24742AB15E3C}" type="datetimeFigureOut">
              <a:rPr lang="ar-SA" smtClean="0"/>
              <a:t>19/01/34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F996A7F0-C35E-4FDF-9EEB-24742AB15E3C}" type="datetimeFigureOut">
              <a:rPr lang="ar-SA" smtClean="0"/>
              <a:t>19/01/34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F996A7F0-C35E-4FDF-9EEB-24742AB15E3C}" type="datetimeFigureOut">
              <a:rPr lang="ar-SA" smtClean="0"/>
              <a:t>19/01/34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F996A7F0-C35E-4FDF-9EEB-24742AB15E3C}" type="datetimeFigureOut">
              <a:rPr lang="ar-SA" smtClean="0"/>
              <a:t>19/01/34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F996A7F0-C35E-4FDF-9EEB-24742AB15E3C}" type="datetimeFigureOut">
              <a:rPr lang="ar-SA" smtClean="0"/>
              <a:t>19/01/34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F996A7F0-C35E-4FDF-9EEB-24742AB15E3C}" type="datetimeFigureOut">
              <a:rPr lang="ar-SA" smtClean="0"/>
              <a:t>19/01/34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96A7F0-C35E-4FDF-9EEB-24742AB15E3C}" type="datetimeFigureOut">
              <a:rPr lang="ar-SA" smtClean="0"/>
              <a:t>19/01/34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F996A7F0-C35E-4FDF-9EEB-24742AB15E3C}" type="datetimeFigureOut">
              <a:rPr lang="ar-SA" smtClean="0"/>
              <a:t>19/01/34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86A32BC-7FD7-46F5-B2FC-3276DD099B2D}" type="slidenum">
              <a:rPr lang="ar-SA" smtClean="0"/>
              <a:t>‹#›</a:t>
            </a:fld>
            <a:endParaRPr lang="ar-SA"/>
          </a:p>
        </p:txBody>
      </p:sp>
      <p:sp>
        <p:nvSpPr>
          <p:cNvPr id="9" name="Content Placeholder 8"/>
          <p:cNvSpPr>
            <a:spLocks noGrp="1"/>
          </p:cNvSpPr>
          <p:nvPr>
            <p:ph sz="quarter" idx="13"/>
          </p:nvPr>
        </p:nvSpPr>
        <p:spPr>
          <a:xfrm>
            <a:off x="304800" y="381000"/>
            <a:ext cx="7772400" cy="494284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8" name="Date Placeholder 7"/>
          <p:cNvSpPr>
            <a:spLocks noGrp="1"/>
          </p:cNvSpPr>
          <p:nvPr>
            <p:ph type="dt" sz="half" idx="10"/>
          </p:nvPr>
        </p:nvSpPr>
        <p:spPr/>
        <p:txBody>
          <a:bodyPr/>
          <a:lstStyle/>
          <a:p>
            <a:fld id="{F996A7F0-C35E-4FDF-9EEB-24742AB15E3C}" type="datetimeFigureOut">
              <a:rPr lang="ar-SA" smtClean="0"/>
              <a:t>19/01/34</a:t>
            </a:fld>
            <a:endParaRPr lang="ar-SA"/>
          </a:p>
        </p:txBody>
      </p:sp>
      <p:sp>
        <p:nvSpPr>
          <p:cNvPr id="9" name="Slide Number Placeholder 8"/>
          <p:cNvSpPr>
            <a:spLocks noGrp="1"/>
          </p:cNvSpPr>
          <p:nvPr>
            <p:ph type="sldNum" sz="quarter" idx="11"/>
          </p:nvPr>
        </p:nvSpPr>
        <p:spPr/>
        <p:txBody>
          <a:bodyPr/>
          <a:lstStyle/>
          <a:p>
            <a:fld id="{486A32BC-7FD7-46F5-B2FC-3276DD099B2D}" type="slidenum">
              <a:rPr lang="ar-SA" smtClean="0"/>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F996A7F0-C35E-4FDF-9EEB-24742AB15E3C}" type="datetimeFigureOut">
              <a:rPr lang="ar-SA" smtClean="0"/>
              <a:t>19/01/34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F996A7F0-C35E-4FDF-9EEB-24742AB15E3C}" type="datetimeFigureOut">
              <a:rPr lang="ar-SA" smtClean="0"/>
              <a:t>19/01/34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86A32BC-7FD7-46F5-B2FC-3276DD099B2D}"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86A32BC-7FD7-46F5-B2FC-3276DD099B2D}" type="slidenum">
              <a:rPr lang="ar-SA" smtClean="0"/>
              <a:t>‹#›</a:t>
            </a:fld>
            <a:endParaRPr lang="ar-S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ar-S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996A7F0-C35E-4FDF-9EEB-24742AB15E3C}" type="datetimeFigureOut">
              <a:rPr lang="ar-SA" smtClean="0"/>
              <a:t>19/01/34</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90">
          <a:fgClr>
            <a:schemeClr val="accent1"/>
          </a:fgClr>
          <a:bgClr>
            <a:schemeClr val="bg1"/>
          </a:bgClr>
        </a:pattFill>
        <a:effectLst/>
      </p:bgPr>
    </p:bg>
    <p:spTree>
      <p:nvGrpSpPr>
        <p:cNvPr id="1" name=""/>
        <p:cNvGrpSpPr/>
        <p:nvPr/>
      </p:nvGrpSpPr>
      <p:grpSpPr>
        <a:xfrm>
          <a:off x="0" y="0"/>
          <a:ext cx="0" cy="0"/>
          <a:chOff x="0" y="0"/>
          <a:chExt cx="0" cy="0"/>
        </a:xfrm>
      </p:grpSpPr>
      <p:sp>
        <p:nvSpPr>
          <p:cNvPr id="8" name="مربع نص 7"/>
          <p:cNvSpPr txBox="1"/>
          <p:nvPr/>
        </p:nvSpPr>
        <p:spPr>
          <a:xfrm>
            <a:off x="1115616" y="1285525"/>
            <a:ext cx="5976664" cy="2646878"/>
          </a:xfrm>
          <a:prstGeom prst="rect">
            <a:avLst/>
          </a:prstGeom>
          <a:noFill/>
        </p:spPr>
        <p:txBody>
          <a:bodyPr wrap="square" rtlCol="1">
            <a:spAutoFit/>
          </a:bodyPr>
          <a:lstStyle/>
          <a:p>
            <a:r>
              <a:rPr lang="ar-SA" sz="16600" b="1" dirty="0" smtClean="0">
                <a:solidFill>
                  <a:schemeClr val="accent1">
                    <a:lumMod val="50000"/>
                  </a:schemeClr>
                </a:solidFill>
              </a:rPr>
              <a:t>العـدل </a:t>
            </a:r>
            <a:endParaRPr lang="ar-SA" sz="16600" b="1" dirty="0">
              <a:solidFill>
                <a:schemeClr val="accent1">
                  <a:lumMod val="50000"/>
                </a:schemeClr>
              </a:solidFill>
            </a:endParaRPr>
          </a:p>
        </p:txBody>
      </p:sp>
      <p:pic>
        <p:nvPicPr>
          <p:cNvPr id="13" name="صورة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965" y="2198751"/>
            <a:ext cx="1485526" cy="1231394"/>
          </a:xfrm>
          <a:prstGeom prst="rect">
            <a:avLst/>
          </a:prstGeom>
        </p:spPr>
      </p:pic>
      <p:pic>
        <p:nvPicPr>
          <p:cNvPr id="14" name="صورة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3888" y="5455763"/>
            <a:ext cx="1781175" cy="1428750"/>
          </a:xfrm>
          <a:prstGeom prst="rect">
            <a:avLst/>
          </a:prstGeom>
        </p:spPr>
      </p:pic>
    </p:spTree>
    <p:extLst>
      <p:ext uri="{BB962C8B-B14F-4D97-AF65-F5344CB8AC3E}">
        <p14:creationId xmlns:p14="http://schemas.microsoft.com/office/powerpoint/2010/main" val="24445488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مربع نص 3"/>
          <p:cNvSpPr txBox="1"/>
          <p:nvPr/>
        </p:nvSpPr>
        <p:spPr>
          <a:xfrm>
            <a:off x="323528" y="620688"/>
            <a:ext cx="7992888" cy="2062103"/>
          </a:xfrm>
          <a:prstGeom prst="rect">
            <a:avLst/>
          </a:prstGeom>
          <a:solidFill>
            <a:schemeClr val="bg1">
              <a:alpha val="50000"/>
            </a:schemeClr>
          </a:solidFill>
        </p:spPr>
        <p:txBody>
          <a:bodyPr wrap="square" rtlCol="1">
            <a:spAutoFit/>
          </a:bodyPr>
          <a:lstStyle/>
          <a:p>
            <a:r>
              <a:rPr lang="ar-SA" sz="3600" b="1" dirty="0" smtClean="0"/>
              <a:t>تعريف العدل :</a:t>
            </a:r>
          </a:p>
          <a:p>
            <a:endParaRPr lang="ar-SA" sz="3600" b="1" dirty="0" smtClean="0"/>
          </a:p>
          <a:p>
            <a:r>
              <a:rPr lang="ar-SA" sz="2400" dirty="0" smtClean="0"/>
              <a:t>   هو إعطاء كل ذي حق ما يعادل حقه ويساويه دون زياده او نقصان .</a:t>
            </a:r>
          </a:p>
          <a:p>
            <a:endParaRPr lang="ar-SA" sz="3200" dirty="0"/>
          </a:p>
        </p:txBody>
      </p:sp>
      <p:sp>
        <p:nvSpPr>
          <p:cNvPr id="5" name="مربع نص 4"/>
          <p:cNvSpPr txBox="1"/>
          <p:nvPr/>
        </p:nvSpPr>
        <p:spPr>
          <a:xfrm>
            <a:off x="467544" y="3356991"/>
            <a:ext cx="7488832" cy="1200329"/>
          </a:xfrm>
          <a:prstGeom prst="rect">
            <a:avLst/>
          </a:prstGeom>
          <a:solidFill>
            <a:schemeClr val="bg1">
              <a:alpha val="53000"/>
            </a:schemeClr>
          </a:solidFill>
        </p:spPr>
        <p:txBody>
          <a:bodyPr wrap="square" rtlCol="1">
            <a:spAutoFit/>
          </a:bodyPr>
          <a:lstStyle/>
          <a:p>
            <a:r>
              <a:rPr lang="ar-SA" sz="2400" b="1" u="sng" dirty="0"/>
              <a:t>و</a:t>
            </a:r>
            <a:r>
              <a:rPr lang="ar-SA" sz="2400" b="1" u="sng" dirty="0" smtClean="0"/>
              <a:t> يمكن تعريفه بأنه :</a:t>
            </a:r>
          </a:p>
          <a:p>
            <a:endParaRPr lang="ar-SA" sz="2400" dirty="0" smtClean="0"/>
          </a:p>
          <a:p>
            <a:r>
              <a:rPr lang="ar-SA" sz="2400" dirty="0" smtClean="0"/>
              <a:t>المساواة بين التصرف وبين ما </a:t>
            </a:r>
            <a:r>
              <a:rPr lang="ar-SA" sz="2400" dirty="0" err="1" smtClean="0"/>
              <a:t>يقتضيه</a:t>
            </a:r>
            <a:r>
              <a:rPr lang="ar-SA" sz="2400" dirty="0" smtClean="0"/>
              <a:t> الحق دون زياده ولا نقصان .</a:t>
            </a:r>
            <a:endParaRPr lang="ar-SA" sz="2400" dirty="0"/>
          </a:p>
        </p:txBody>
      </p:sp>
    </p:spTree>
    <p:extLst>
      <p:ext uri="{BB962C8B-B14F-4D97-AF65-F5344CB8AC3E}">
        <p14:creationId xmlns:p14="http://schemas.microsoft.com/office/powerpoint/2010/main" val="30445466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ltVert">
          <a:fgClr>
            <a:schemeClr val="accent1">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alpha val="46000"/>
            </a:schemeClr>
          </a:solidFill>
        </p:spPr>
        <p:txBody>
          <a:bodyPr/>
          <a:lstStyle/>
          <a:p>
            <a:pPr algn="ctr"/>
            <a:r>
              <a:rPr lang="ar-SA" sz="2800" dirty="0" smtClean="0">
                <a:solidFill>
                  <a:schemeClr val="bg2">
                    <a:lumMod val="50000"/>
                  </a:schemeClr>
                </a:solidFill>
              </a:rPr>
              <a:t>لما كان العدل مرتبطا  بالحق كان لابد لنا من ملاحظه ان حقوقا </a:t>
            </a:r>
            <a:r>
              <a:rPr lang="ar-SA" sz="2800" dirty="0" err="1" smtClean="0">
                <a:solidFill>
                  <a:schemeClr val="bg2">
                    <a:lumMod val="50000"/>
                  </a:schemeClr>
                </a:solidFill>
              </a:rPr>
              <a:t>متعدده</a:t>
            </a:r>
            <a:r>
              <a:rPr lang="ar-SA" sz="2800" dirty="0" smtClean="0">
                <a:solidFill>
                  <a:schemeClr val="bg2">
                    <a:lumMod val="50000"/>
                  </a:schemeClr>
                </a:solidFill>
              </a:rPr>
              <a:t> الجهات قد تتوارد على </a:t>
            </a:r>
            <a:r>
              <a:rPr lang="ar-SA" sz="2800" dirty="0" err="1" smtClean="0">
                <a:solidFill>
                  <a:schemeClr val="bg2">
                    <a:lumMod val="50000"/>
                  </a:schemeClr>
                </a:solidFill>
              </a:rPr>
              <a:t>شئ</a:t>
            </a:r>
            <a:r>
              <a:rPr lang="ar-SA" sz="2800" dirty="0" smtClean="0">
                <a:solidFill>
                  <a:schemeClr val="bg2">
                    <a:lumMod val="50000"/>
                  </a:schemeClr>
                </a:solidFill>
              </a:rPr>
              <a:t> واحد ,وان لكل </a:t>
            </a:r>
            <a:r>
              <a:rPr lang="ar-SA" sz="2800" dirty="0" err="1" smtClean="0">
                <a:solidFill>
                  <a:schemeClr val="bg2">
                    <a:lumMod val="50000"/>
                  </a:schemeClr>
                </a:solidFill>
              </a:rPr>
              <a:t>جهه</a:t>
            </a:r>
            <a:r>
              <a:rPr lang="ar-SA" sz="2800" dirty="0" smtClean="0">
                <a:solidFill>
                  <a:schemeClr val="bg2">
                    <a:lumMod val="50000"/>
                  </a:schemeClr>
                </a:solidFill>
              </a:rPr>
              <a:t> منها مقدارا من الحق ذا نسبه خاصه من المجموع الكلي . </a:t>
            </a:r>
            <a:endParaRPr lang="ar-SA" sz="2800" dirty="0">
              <a:solidFill>
                <a:schemeClr val="bg2">
                  <a:lumMod val="50000"/>
                </a:schemeClr>
              </a:solidFill>
            </a:endParaRPr>
          </a:p>
        </p:txBody>
      </p:sp>
      <p:sp>
        <p:nvSpPr>
          <p:cNvPr id="3" name="عنصر نائب للمحتوى 2"/>
          <p:cNvSpPr>
            <a:spLocks noGrp="1"/>
          </p:cNvSpPr>
          <p:nvPr>
            <p:ph idx="1"/>
          </p:nvPr>
        </p:nvSpPr>
        <p:spPr>
          <a:xfrm>
            <a:off x="457200" y="1600200"/>
            <a:ext cx="7787208" cy="5257800"/>
          </a:xfrm>
          <a:solidFill>
            <a:schemeClr val="bg1">
              <a:alpha val="41000"/>
            </a:schemeClr>
          </a:solidFill>
          <a:ln>
            <a:noFill/>
          </a:ln>
        </p:spPr>
        <p:txBody>
          <a:bodyPr/>
          <a:lstStyle/>
          <a:p>
            <a:pPr marL="114300" indent="0">
              <a:buNone/>
            </a:pPr>
            <a:r>
              <a:rPr lang="ar-SA" b="1" dirty="0" smtClean="0"/>
              <a:t>مثل المال الذي يكتسبه الفرد تتوارد عليه عدة حقوق :</a:t>
            </a:r>
          </a:p>
          <a:p>
            <a:pPr marL="114300" indent="0">
              <a:buNone/>
            </a:pPr>
            <a:endParaRPr lang="ar-SA" b="1" dirty="0" smtClean="0"/>
          </a:p>
          <a:p>
            <a:pPr marL="114300" indent="0">
              <a:buNone/>
            </a:pPr>
            <a:endParaRPr lang="ar-SA" b="1" dirty="0"/>
          </a:p>
          <a:p>
            <a:pPr marL="114300" indent="0">
              <a:buNone/>
            </a:pPr>
            <a:endParaRPr lang="ar-SA" b="1" dirty="0" smtClean="0"/>
          </a:p>
          <a:p>
            <a:pPr marL="114300" indent="0">
              <a:buNone/>
            </a:pPr>
            <a:endParaRPr lang="ar-SA" b="1" dirty="0" smtClean="0"/>
          </a:p>
          <a:p>
            <a:pPr marL="114300" indent="0">
              <a:buNone/>
            </a:pPr>
            <a:endParaRPr lang="ar-SA" dirty="0" smtClean="0"/>
          </a:p>
        </p:txBody>
      </p:sp>
      <p:sp>
        <p:nvSpPr>
          <p:cNvPr id="12" name="سهم للأسفل 11"/>
          <p:cNvSpPr/>
          <p:nvPr/>
        </p:nvSpPr>
        <p:spPr>
          <a:xfrm>
            <a:off x="7416316" y="2578989"/>
            <a:ext cx="288032" cy="4221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علامة الطرح 12"/>
          <p:cNvSpPr/>
          <p:nvPr/>
        </p:nvSpPr>
        <p:spPr>
          <a:xfrm>
            <a:off x="-756592" y="2272841"/>
            <a:ext cx="9793088" cy="52272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8086" y="2578989"/>
            <a:ext cx="347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5815" y="2566965"/>
            <a:ext cx="347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569" y="2543957"/>
            <a:ext cx="347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مستطيل 13"/>
          <p:cNvSpPr/>
          <p:nvPr/>
        </p:nvSpPr>
        <p:spPr>
          <a:xfrm>
            <a:off x="6732240" y="3163482"/>
            <a:ext cx="1656184" cy="1484955"/>
          </a:xfrm>
          <a:prstGeom prst="rect">
            <a:avLst/>
          </a:prstGeom>
          <a:solidFill>
            <a:schemeClr val="bg1">
              <a:lumMod val="95000"/>
              <a:alpha val="46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accent1">
                    <a:lumMod val="50000"/>
                  </a:schemeClr>
                </a:solidFill>
              </a:rPr>
              <a:t>الحق الاول : حق الشخص الذي اكتسبه </a:t>
            </a:r>
          </a:p>
          <a:p>
            <a:pPr algn="ctr"/>
            <a:endParaRPr lang="ar-SA" b="1" dirty="0">
              <a:solidFill>
                <a:schemeClr val="accent1">
                  <a:lumMod val="50000"/>
                </a:schemeClr>
              </a:solidFill>
            </a:endParaRPr>
          </a:p>
        </p:txBody>
      </p:sp>
      <p:sp>
        <p:nvSpPr>
          <p:cNvPr id="15" name="مستطيل 14"/>
          <p:cNvSpPr/>
          <p:nvPr/>
        </p:nvSpPr>
        <p:spPr>
          <a:xfrm>
            <a:off x="4093785" y="3163482"/>
            <a:ext cx="2376264" cy="1484955"/>
          </a:xfrm>
          <a:prstGeom prst="rect">
            <a:avLst/>
          </a:prstGeom>
          <a:solidFill>
            <a:schemeClr val="bg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dirty="0" smtClean="0">
              <a:solidFill>
                <a:schemeClr val="accent1">
                  <a:lumMod val="50000"/>
                </a:schemeClr>
              </a:solidFill>
            </a:endParaRPr>
          </a:p>
          <a:p>
            <a:pPr algn="ctr"/>
            <a:r>
              <a:rPr lang="ar-SA" b="1" dirty="0" smtClean="0">
                <a:solidFill>
                  <a:schemeClr val="accent1">
                    <a:lumMod val="50000"/>
                  </a:schemeClr>
                </a:solidFill>
              </a:rPr>
              <a:t>الحق </a:t>
            </a:r>
            <a:r>
              <a:rPr lang="ar-SA" b="1" dirty="0">
                <a:solidFill>
                  <a:schemeClr val="accent1">
                    <a:lumMod val="50000"/>
                  </a:schemeClr>
                </a:solidFill>
              </a:rPr>
              <a:t>الثاني : </a:t>
            </a:r>
            <a:r>
              <a:rPr lang="ar-SA" dirty="0">
                <a:solidFill>
                  <a:schemeClr val="accent1">
                    <a:lumMod val="50000"/>
                  </a:schemeClr>
                </a:solidFill>
              </a:rPr>
              <a:t>حق اصحاب </a:t>
            </a:r>
            <a:r>
              <a:rPr lang="ar-SA" dirty="0" err="1">
                <a:solidFill>
                  <a:schemeClr val="accent1">
                    <a:lumMod val="50000"/>
                  </a:schemeClr>
                </a:solidFill>
              </a:rPr>
              <a:t>النفقه</a:t>
            </a:r>
            <a:r>
              <a:rPr lang="ar-SA" dirty="0">
                <a:solidFill>
                  <a:schemeClr val="accent1">
                    <a:lumMod val="50000"/>
                  </a:schemeClr>
                </a:solidFill>
              </a:rPr>
              <a:t> </a:t>
            </a:r>
            <a:r>
              <a:rPr lang="ar-SA" dirty="0" err="1">
                <a:solidFill>
                  <a:schemeClr val="accent1">
                    <a:lumMod val="50000"/>
                  </a:schemeClr>
                </a:solidFill>
              </a:rPr>
              <a:t>الواجبه</a:t>
            </a:r>
            <a:r>
              <a:rPr lang="ar-SA" dirty="0">
                <a:solidFill>
                  <a:schemeClr val="accent1">
                    <a:lumMod val="50000"/>
                  </a:schemeClr>
                </a:solidFill>
              </a:rPr>
              <a:t> فيه , كزوجة مكتسب المال ,واولاده الصغار واصوله وفروعه الفقراء</a:t>
            </a:r>
          </a:p>
          <a:p>
            <a:pPr algn="ctr"/>
            <a:endParaRPr lang="ar-SA" dirty="0">
              <a:solidFill>
                <a:schemeClr val="accent1">
                  <a:lumMod val="50000"/>
                </a:schemeClr>
              </a:solidFill>
            </a:endParaRPr>
          </a:p>
        </p:txBody>
      </p:sp>
      <p:sp>
        <p:nvSpPr>
          <p:cNvPr id="16" name="مستطيل 15"/>
          <p:cNvSpPr/>
          <p:nvPr/>
        </p:nvSpPr>
        <p:spPr>
          <a:xfrm>
            <a:off x="1939826" y="3163482"/>
            <a:ext cx="1718089" cy="1484955"/>
          </a:xfrm>
          <a:prstGeom prst="rect">
            <a:avLst/>
          </a:prstGeom>
          <a:solidFill>
            <a:schemeClr val="bg1">
              <a:alpha val="47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14300"/>
            <a:r>
              <a:rPr lang="ar-SA" b="1" dirty="0">
                <a:solidFill>
                  <a:schemeClr val="accent1">
                    <a:lumMod val="50000"/>
                  </a:schemeClr>
                </a:solidFill>
              </a:rPr>
              <a:t>الحق الثالث : </a:t>
            </a:r>
            <a:r>
              <a:rPr lang="ar-SA" dirty="0">
                <a:solidFill>
                  <a:schemeClr val="accent1">
                    <a:lumMod val="50000"/>
                  </a:schemeClr>
                </a:solidFill>
              </a:rPr>
              <a:t>حق </a:t>
            </a:r>
            <a:r>
              <a:rPr lang="ar-SA" dirty="0" err="1">
                <a:solidFill>
                  <a:schemeClr val="accent1">
                    <a:lumMod val="50000"/>
                  </a:schemeClr>
                </a:solidFill>
              </a:rPr>
              <a:t>الجماعه</a:t>
            </a:r>
            <a:r>
              <a:rPr lang="ar-SA" dirty="0">
                <a:solidFill>
                  <a:schemeClr val="accent1">
                    <a:lumMod val="50000"/>
                  </a:schemeClr>
                </a:solidFill>
              </a:rPr>
              <a:t> والمرافق </a:t>
            </a:r>
            <a:r>
              <a:rPr lang="ar-SA" dirty="0" err="1">
                <a:solidFill>
                  <a:schemeClr val="accent1">
                    <a:lumMod val="50000"/>
                  </a:schemeClr>
                </a:solidFill>
              </a:rPr>
              <a:t>العامه</a:t>
            </a:r>
            <a:r>
              <a:rPr lang="ar-SA" dirty="0">
                <a:solidFill>
                  <a:schemeClr val="accent1">
                    <a:lumMod val="50000"/>
                  </a:schemeClr>
                </a:solidFill>
              </a:rPr>
              <a:t> فيه</a:t>
            </a:r>
          </a:p>
        </p:txBody>
      </p:sp>
      <p:sp>
        <p:nvSpPr>
          <p:cNvPr id="17" name="مستطيل 16"/>
          <p:cNvSpPr/>
          <p:nvPr/>
        </p:nvSpPr>
        <p:spPr>
          <a:xfrm>
            <a:off x="71408" y="3163482"/>
            <a:ext cx="1403648" cy="1484955"/>
          </a:xfrm>
          <a:prstGeom prst="rect">
            <a:avLst/>
          </a:prstGeom>
          <a:solidFill>
            <a:schemeClr val="bg1">
              <a:alpha val="47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accent1">
                    <a:lumMod val="50000"/>
                  </a:schemeClr>
                </a:solidFill>
              </a:rPr>
              <a:t>الحق الرابع : حق الفقراء والمساكين ومن يلحق بهم </a:t>
            </a:r>
          </a:p>
        </p:txBody>
      </p:sp>
      <p:sp>
        <p:nvSpPr>
          <p:cNvPr id="4" name="مربع نص 3"/>
          <p:cNvSpPr txBox="1"/>
          <p:nvPr/>
        </p:nvSpPr>
        <p:spPr>
          <a:xfrm>
            <a:off x="4447110" y="5301208"/>
            <a:ext cx="3441969" cy="461665"/>
          </a:xfrm>
          <a:prstGeom prst="rect">
            <a:avLst/>
          </a:prstGeom>
          <a:noFill/>
        </p:spPr>
        <p:txBody>
          <a:bodyPr wrap="none" rtlCol="1">
            <a:spAutoFit/>
          </a:bodyPr>
          <a:lstStyle/>
          <a:p>
            <a:r>
              <a:rPr lang="ar-SA" sz="2400" b="1" dirty="0" smtClean="0"/>
              <a:t>فالعدل أن تعطي كل ذي حق حقه </a:t>
            </a:r>
            <a:endParaRPr lang="ar-SA" sz="2400" b="1" dirty="0"/>
          </a:p>
        </p:txBody>
      </p:sp>
    </p:spTree>
    <p:extLst>
      <p:ext uri="{BB962C8B-B14F-4D97-AF65-F5344CB8AC3E}">
        <p14:creationId xmlns:p14="http://schemas.microsoft.com/office/powerpoint/2010/main" val="14421873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2069722" y="572072"/>
            <a:ext cx="5760640" cy="720080"/>
          </a:xfrm>
          <a:solidFill>
            <a:schemeClr val="bg1">
              <a:alpha val="69000"/>
            </a:schemeClr>
          </a:solidFill>
          <a:ln w="38100">
            <a:solidFill>
              <a:schemeClr val="accent1"/>
            </a:solidFill>
          </a:ln>
        </p:spPr>
        <p:txBody>
          <a:bodyPr/>
          <a:lstStyle/>
          <a:p>
            <a:pPr algn="ctr"/>
            <a:r>
              <a:rPr lang="ar-SA" sz="2800" b="1" dirty="0" smtClean="0">
                <a:cs typeface="+mn-cs"/>
              </a:rPr>
              <a:t>العدل من صفات محبي العدل وصفات المؤمنين: </a:t>
            </a:r>
            <a:endParaRPr lang="ar-SA" sz="2800" b="1" dirty="0">
              <a:cs typeface="+mn-cs"/>
            </a:endParaRPr>
          </a:p>
        </p:txBody>
      </p:sp>
      <p:sp>
        <p:nvSpPr>
          <p:cNvPr id="3" name="عنصر نائب للمحتوى 2"/>
          <p:cNvSpPr>
            <a:spLocks noGrp="1"/>
          </p:cNvSpPr>
          <p:nvPr>
            <p:ph idx="1"/>
          </p:nvPr>
        </p:nvSpPr>
        <p:spPr>
          <a:xfrm>
            <a:off x="755576" y="1556792"/>
            <a:ext cx="7620000" cy="1900808"/>
          </a:xfrm>
          <a:solidFill>
            <a:schemeClr val="bg1">
              <a:alpha val="92000"/>
            </a:schemeClr>
          </a:solidFill>
        </p:spPr>
        <p:txBody>
          <a:bodyPr>
            <a:normAutofit fontScale="92500" lnSpcReduction="10000"/>
          </a:bodyPr>
          <a:lstStyle/>
          <a:p>
            <a:r>
              <a:rPr lang="ar-SA" dirty="0" smtClean="0"/>
              <a:t>لما امر الله بالعدل وبالقسط خاطب بأمره الذين </a:t>
            </a:r>
            <a:r>
              <a:rPr lang="ar-SA" dirty="0"/>
              <a:t>آ</a:t>
            </a:r>
            <a:r>
              <a:rPr lang="ar-SA" dirty="0" smtClean="0"/>
              <a:t>منوا , إشعارا بأن العدل من لوازم الايمان ,</a:t>
            </a:r>
            <a:r>
              <a:rPr lang="ar-SA" dirty="0"/>
              <a:t> </a:t>
            </a:r>
            <a:r>
              <a:rPr lang="ar-SA" dirty="0" smtClean="0"/>
              <a:t>ويأمرهم بان </a:t>
            </a:r>
            <a:r>
              <a:rPr lang="ar-SA" dirty="0"/>
              <a:t>يكون العدل من اخلاقهم </a:t>
            </a:r>
            <a:r>
              <a:rPr lang="ar-SA" dirty="0" smtClean="0"/>
              <a:t>.وبهذا نفهم التشابك المنطقي بين الإيمان وظاهرة العدل . فأهل الإيمان يدفعهم إيمانهم إلى إقامة العدل </a:t>
            </a:r>
            <a:endParaRPr lang="ar-SA" dirty="0"/>
          </a:p>
          <a:p>
            <a:r>
              <a:rPr lang="ar-SA" dirty="0" smtClean="0"/>
              <a:t> الدليل : قال تعالى</a:t>
            </a:r>
            <a:r>
              <a:rPr lang="ar-SA" dirty="0" smtClean="0">
                <a:solidFill>
                  <a:srgbClr val="00B050"/>
                </a:solidFill>
              </a:rPr>
              <a:t> ( </a:t>
            </a:r>
            <a:r>
              <a:rPr lang="ar-SA" dirty="0" err="1" smtClean="0">
                <a:solidFill>
                  <a:srgbClr val="00B050"/>
                </a:solidFill>
              </a:rPr>
              <a:t>ياأيها</a:t>
            </a:r>
            <a:r>
              <a:rPr lang="ar-SA" dirty="0" smtClean="0">
                <a:solidFill>
                  <a:srgbClr val="00B050"/>
                </a:solidFill>
              </a:rPr>
              <a:t> الذين ءامنوا كونوا قوامين بالقسط شهداء لله ولو على انفسكم او الوالدين والاقربين ان يكن غنيا او فقيرا فالله اولى بهما فلا تتبعوا الهوى ان تعدلوا وان تلو او تعرضوا فان الله كان بما تعملون خبيرا )</a:t>
            </a:r>
          </a:p>
          <a:p>
            <a:endParaRPr lang="ar-SA" dirty="0"/>
          </a:p>
        </p:txBody>
      </p:sp>
      <p:sp>
        <p:nvSpPr>
          <p:cNvPr id="4" name="مربع نص 3"/>
          <p:cNvSpPr txBox="1"/>
          <p:nvPr/>
        </p:nvSpPr>
        <p:spPr>
          <a:xfrm>
            <a:off x="2051720" y="3657183"/>
            <a:ext cx="5850650" cy="523220"/>
          </a:xfrm>
          <a:prstGeom prst="rect">
            <a:avLst/>
          </a:prstGeom>
          <a:solidFill>
            <a:schemeClr val="bg1">
              <a:alpha val="41000"/>
            </a:schemeClr>
          </a:solidFill>
          <a:ln w="38100">
            <a:solidFill>
              <a:schemeClr val="accent1"/>
            </a:solidFill>
          </a:ln>
        </p:spPr>
        <p:txBody>
          <a:bodyPr wrap="square" rtlCol="1">
            <a:spAutoFit/>
          </a:bodyPr>
          <a:lstStyle/>
          <a:p>
            <a:r>
              <a:rPr lang="ar-SA" sz="2800" b="1" dirty="0" smtClean="0"/>
              <a:t>العدل من الاسس </a:t>
            </a:r>
            <a:r>
              <a:rPr lang="ar-SA" sz="2800" b="1" dirty="0" err="1" smtClean="0"/>
              <a:t>العامه</a:t>
            </a:r>
            <a:r>
              <a:rPr lang="ar-SA" sz="2800" b="1" dirty="0" smtClean="0"/>
              <a:t> </a:t>
            </a:r>
            <a:r>
              <a:rPr lang="ar-SA" sz="2800" b="1" dirty="0" err="1" smtClean="0"/>
              <a:t>لاحكام</a:t>
            </a:r>
            <a:r>
              <a:rPr lang="ar-SA" sz="2800" b="1" dirty="0" smtClean="0"/>
              <a:t> الشرائع </a:t>
            </a:r>
            <a:r>
              <a:rPr lang="ar-SA" sz="2800" b="1" dirty="0" err="1" smtClean="0"/>
              <a:t>الربانيه</a:t>
            </a:r>
            <a:r>
              <a:rPr lang="ar-SA" sz="2800" b="1" dirty="0" smtClean="0"/>
              <a:t> :</a:t>
            </a:r>
          </a:p>
        </p:txBody>
      </p:sp>
      <p:sp>
        <p:nvSpPr>
          <p:cNvPr id="6" name="مربع نص 5"/>
          <p:cNvSpPr txBox="1"/>
          <p:nvPr/>
        </p:nvSpPr>
        <p:spPr>
          <a:xfrm>
            <a:off x="1259632" y="4618461"/>
            <a:ext cx="6984776" cy="1785104"/>
          </a:xfrm>
          <a:prstGeom prst="rect">
            <a:avLst/>
          </a:prstGeom>
          <a:solidFill>
            <a:schemeClr val="bg1">
              <a:alpha val="91000"/>
            </a:schemeClr>
          </a:solidFill>
        </p:spPr>
        <p:txBody>
          <a:bodyPr wrap="square" rtlCol="1">
            <a:spAutoFit/>
          </a:bodyPr>
          <a:lstStyle/>
          <a:p>
            <a:r>
              <a:rPr lang="ar-SA" sz="2200" dirty="0" smtClean="0"/>
              <a:t>حين نبحث عن الاسس </a:t>
            </a:r>
            <a:r>
              <a:rPr lang="ar-SA" sz="2200" dirty="0" err="1" smtClean="0"/>
              <a:t>العامه</a:t>
            </a:r>
            <a:r>
              <a:rPr lang="ar-SA" sz="2200" dirty="0" smtClean="0"/>
              <a:t> </a:t>
            </a:r>
            <a:r>
              <a:rPr lang="ar-SA" sz="2200" dirty="0" err="1" smtClean="0"/>
              <a:t>لاحكام</a:t>
            </a:r>
            <a:r>
              <a:rPr lang="ar-SA" sz="2200" dirty="0" smtClean="0"/>
              <a:t> الشرائع </a:t>
            </a:r>
            <a:r>
              <a:rPr lang="ar-SA" sz="2200" dirty="0" err="1" smtClean="0"/>
              <a:t>الربانيه</a:t>
            </a:r>
            <a:r>
              <a:rPr lang="ar-SA" sz="2200" dirty="0" smtClean="0"/>
              <a:t> يتبين لنا ان العدل احد هذه </a:t>
            </a:r>
            <a:r>
              <a:rPr lang="ar-SA" sz="2200" dirty="0" err="1" smtClean="0"/>
              <a:t>الاسس,لاسيما</a:t>
            </a:r>
            <a:r>
              <a:rPr lang="ar-SA" sz="2200" dirty="0" smtClean="0"/>
              <a:t> </a:t>
            </a:r>
            <a:r>
              <a:rPr lang="ar-SA" sz="2200" dirty="0" err="1" smtClean="0"/>
              <a:t>مايتعلق</a:t>
            </a:r>
            <a:r>
              <a:rPr lang="ar-SA" sz="2200" dirty="0" smtClean="0"/>
              <a:t> من احكام الشرائع بتنظيم علاقات الناس </a:t>
            </a:r>
            <a:r>
              <a:rPr lang="ar-SA" sz="2200" dirty="0" err="1" smtClean="0"/>
              <a:t>الادبيه</a:t>
            </a:r>
            <a:r>
              <a:rPr lang="ar-SA" sz="2200" dirty="0" smtClean="0"/>
              <a:t> </a:t>
            </a:r>
            <a:r>
              <a:rPr lang="ar-SA" sz="2200" dirty="0" err="1" smtClean="0"/>
              <a:t>والماديه</a:t>
            </a:r>
            <a:r>
              <a:rPr lang="ar-SA" sz="2200" dirty="0" smtClean="0"/>
              <a:t> </a:t>
            </a:r>
            <a:r>
              <a:rPr lang="ar-SA" sz="2200" dirty="0" err="1" smtClean="0"/>
              <a:t>والسياسيه</a:t>
            </a:r>
            <a:r>
              <a:rPr lang="ar-SA" sz="2200" dirty="0" smtClean="0"/>
              <a:t> لضمان حقوقهم ومصالحهم </a:t>
            </a:r>
          </a:p>
          <a:p>
            <a:r>
              <a:rPr lang="ar-SA" sz="2200" dirty="0" smtClean="0"/>
              <a:t>الدليل </a:t>
            </a:r>
            <a:r>
              <a:rPr lang="ar-SA" sz="2200" dirty="0" smtClean="0">
                <a:solidFill>
                  <a:srgbClr val="00B050"/>
                </a:solidFill>
              </a:rPr>
              <a:t>( ان الله </a:t>
            </a:r>
            <a:r>
              <a:rPr lang="ar-SA" sz="2200" dirty="0" err="1" smtClean="0">
                <a:solidFill>
                  <a:srgbClr val="00B050"/>
                </a:solidFill>
              </a:rPr>
              <a:t>يامر</a:t>
            </a:r>
            <a:r>
              <a:rPr lang="ar-SA" sz="2200" dirty="0" smtClean="0">
                <a:solidFill>
                  <a:srgbClr val="00B050"/>
                </a:solidFill>
              </a:rPr>
              <a:t> بالعدل والاحسان </a:t>
            </a:r>
            <a:r>
              <a:rPr lang="ar-SA" sz="2200" dirty="0" err="1" smtClean="0">
                <a:solidFill>
                  <a:srgbClr val="00B050"/>
                </a:solidFill>
              </a:rPr>
              <a:t>وايتائ</a:t>
            </a:r>
            <a:r>
              <a:rPr lang="ar-SA" sz="2200" dirty="0" smtClean="0">
                <a:solidFill>
                  <a:srgbClr val="00B050"/>
                </a:solidFill>
              </a:rPr>
              <a:t> ذي القربى وينهى عن الفحشاء والمنكر والبغي يعظكم لعلكم تذكرون )</a:t>
            </a:r>
            <a:endParaRPr lang="ar-SA" sz="2200" dirty="0">
              <a:solidFill>
                <a:srgbClr val="00B050"/>
              </a:solidFill>
            </a:endParaRPr>
          </a:p>
        </p:txBody>
      </p:sp>
      <p:sp>
        <p:nvSpPr>
          <p:cNvPr id="5" name="سهم للأسفل 4"/>
          <p:cNvSpPr/>
          <p:nvPr/>
        </p:nvSpPr>
        <p:spPr>
          <a:xfrm>
            <a:off x="4553998" y="4194666"/>
            <a:ext cx="396044" cy="4237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للأسفل 6"/>
          <p:cNvSpPr/>
          <p:nvPr/>
        </p:nvSpPr>
        <p:spPr>
          <a:xfrm>
            <a:off x="4553998" y="1292152"/>
            <a:ext cx="36004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9889465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2400" b="1" dirty="0" smtClean="0"/>
              <a:t>فالشريعة الإسلامية حين قررت أحكامها راعت أن الأخلاق توجب هذه الأحكام أو تستحسنها وتحرم أضدادها أو تقبحها </a:t>
            </a:r>
            <a:endParaRPr lang="ar-SA" sz="2400" b="1" dirty="0"/>
          </a:p>
        </p:txBody>
      </p:sp>
      <p:sp>
        <p:nvSpPr>
          <p:cNvPr id="3" name="عنصر نائب للمحتوى 2"/>
          <p:cNvSpPr>
            <a:spLocks noGrp="1"/>
          </p:cNvSpPr>
          <p:nvPr>
            <p:ph idx="1"/>
          </p:nvPr>
        </p:nvSpPr>
        <p:spPr/>
        <p:txBody>
          <a:bodyPr/>
          <a:lstStyle/>
          <a:p>
            <a:r>
              <a:rPr lang="ar-SA" dirty="0"/>
              <a:t>و لدى تحليل الترابط و توجيه الأطراف يتبين لنا ما يلي:</a:t>
            </a:r>
            <a:br>
              <a:rPr lang="ar-SA" dirty="0"/>
            </a:br>
            <a:r>
              <a:rPr lang="ar-SA" dirty="0"/>
              <a:t>1- العدل ظاهرة من ظواهر تطبيق الحق.</a:t>
            </a:r>
            <a:br>
              <a:rPr lang="ar-SA" dirty="0"/>
            </a:br>
            <a:r>
              <a:rPr lang="ar-SA" dirty="0"/>
              <a:t>2- فإذا قررت وجوبه الأحكام  و الشرائع أو تواضع الناس عليه </a:t>
            </a:r>
            <a:r>
              <a:rPr lang="ar-SA" u="sng" dirty="0"/>
              <a:t>كان نظاما </a:t>
            </a:r>
            <a:r>
              <a:rPr lang="ar-SA" dirty="0"/>
              <a:t>أو قانونا.</a:t>
            </a:r>
            <a:br>
              <a:rPr lang="ar-SA" dirty="0"/>
            </a:br>
            <a:r>
              <a:rPr lang="ar-SA" dirty="0"/>
              <a:t>3- و اذا أحبته القلوب و النفوس حبا موجها للسلوك و متحكما فيه, </a:t>
            </a:r>
            <a:r>
              <a:rPr lang="ar-SA" u="sng" dirty="0"/>
              <a:t>كان خلقا</a:t>
            </a:r>
            <a:r>
              <a:rPr lang="ar-SA" dirty="0"/>
              <a:t>.</a:t>
            </a:r>
            <a:br>
              <a:rPr lang="ar-SA" dirty="0"/>
            </a:br>
            <a:r>
              <a:rPr lang="ar-SA" dirty="0"/>
              <a:t>4- و اذا كان الدافع لتطبيقه لدى الأفراد الخوف من مخالفة النظام , وما يترتب على المخالفة من العقاب, كان </a:t>
            </a:r>
            <a:r>
              <a:rPr lang="ar-SA" u="sng" dirty="0"/>
              <a:t>تطبيقا للنظام</a:t>
            </a:r>
            <a:r>
              <a:rPr lang="ar-SA" dirty="0"/>
              <a:t>.</a:t>
            </a:r>
            <a:br>
              <a:rPr lang="ar-SA" dirty="0"/>
            </a:br>
            <a:r>
              <a:rPr lang="ar-SA" dirty="0"/>
              <a:t>5- و اذا كان الدافع لتطبيقه باعثا خلقيا أصيلا في النفس, كان </a:t>
            </a:r>
            <a:r>
              <a:rPr lang="ar-SA" u="sng" dirty="0"/>
              <a:t>ظاهرة خلقية</a:t>
            </a:r>
            <a:r>
              <a:rPr lang="ar-SA" dirty="0"/>
              <a:t>.</a:t>
            </a:r>
            <a:br>
              <a:rPr lang="ar-SA" dirty="0"/>
            </a:br>
            <a:r>
              <a:rPr lang="ar-SA" dirty="0"/>
              <a:t>6- و اذا ابتغيت به مرضاة الله </a:t>
            </a:r>
            <a:r>
              <a:rPr lang="ar-SA" u="sng" dirty="0"/>
              <a:t>كان ديننا و سببا لاكتساب الأجر</a:t>
            </a:r>
            <a:r>
              <a:rPr lang="ar-SA" dirty="0"/>
              <a:t>. </a:t>
            </a:r>
          </a:p>
          <a:p>
            <a:endParaRPr lang="ar-SA" dirty="0"/>
          </a:p>
        </p:txBody>
      </p:sp>
    </p:spTree>
    <p:extLst>
      <p:ext uri="{BB962C8B-B14F-4D97-AF65-F5344CB8AC3E}">
        <p14:creationId xmlns:p14="http://schemas.microsoft.com/office/powerpoint/2010/main" val="482227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89330" y="85800"/>
            <a:ext cx="7620000" cy="534888"/>
          </a:xfrm>
        </p:spPr>
        <p:txBody>
          <a:bodyPr/>
          <a:lstStyle/>
          <a:p>
            <a:pPr algn="ctr"/>
            <a:r>
              <a:rPr lang="ar-SA" sz="2800" dirty="0" smtClean="0"/>
              <a:t>        المجالات التي يدخل فيها العدل :</a:t>
            </a:r>
            <a:endParaRPr lang="ar-SA" sz="2800" dirty="0"/>
          </a:p>
        </p:txBody>
      </p:sp>
      <p:sp>
        <p:nvSpPr>
          <p:cNvPr id="15" name="علامة الطرح 14"/>
          <p:cNvSpPr/>
          <p:nvPr/>
        </p:nvSpPr>
        <p:spPr>
          <a:xfrm>
            <a:off x="-865112" y="392884"/>
            <a:ext cx="10405664" cy="50405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سهم للأسفل 15"/>
          <p:cNvSpPr/>
          <p:nvPr/>
        </p:nvSpPr>
        <p:spPr>
          <a:xfrm>
            <a:off x="7911610" y="695255"/>
            <a:ext cx="360040" cy="4186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063"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4072" y="713773"/>
            <a:ext cx="420687"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مستطيل 16"/>
          <p:cNvSpPr/>
          <p:nvPr/>
        </p:nvSpPr>
        <p:spPr>
          <a:xfrm>
            <a:off x="7236297" y="1152110"/>
            <a:ext cx="1188132" cy="8394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solidFill>
                  <a:schemeClr val="tx1"/>
                </a:solidFill>
              </a:rPr>
              <a:t>الولاية على الناس</a:t>
            </a:r>
            <a:endParaRPr lang="ar-SA" sz="2000" dirty="0">
              <a:solidFill>
                <a:schemeClr val="tx1"/>
              </a:solidFill>
            </a:endParaRPr>
          </a:p>
        </p:txBody>
      </p:sp>
      <p:sp>
        <p:nvSpPr>
          <p:cNvPr id="18" name="مستطيل 17"/>
          <p:cNvSpPr/>
          <p:nvPr/>
        </p:nvSpPr>
        <p:spPr>
          <a:xfrm>
            <a:off x="6219283" y="1126824"/>
            <a:ext cx="984721" cy="8394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solidFill>
                  <a:schemeClr val="tx1"/>
                </a:solidFill>
              </a:rPr>
              <a:t>القضاء</a:t>
            </a:r>
            <a:endParaRPr lang="ar-SA" sz="2400" dirty="0">
              <a:solidFill>
                <a:schemeClr val="tx1"/>
              </a:solidFill>
            </a:endParaRPr>
          </a:p>
        </p:txBody>
      </p:sp>
      <p:pic>
        <p:nvPicPr>
          <p:cNvPr id="2064"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0757" y="682324"/>
            <a:ext cx="420687"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مستطيل 18"/>
          <p:cNvSpPr/>
          <p:nvPr/>
        </p:nvSpPr>
        <p:spPr>
          <a:xfrm>
            <a:off x="5130735" y="1114103"/>
            <a:ext cx="1080120" cy="8394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solidFill>
                  <a:schemeClr val="tx1"/>
                </a:solidFill>
              </a:rPr>
              <a:t>الشهادة</a:t>
            </a:r>
            <a:endParaRPr lang="ar-SA" dirty="0">
              <a:solidFill>
                <a:schemeClr val="tx1"/>
              </a:solidFill>
            </a:endParaRPr>
          </a:p>
        </p:txBody>
      </p:sp>
      <p:sp>
        <p:nvSpPr>
          <p:cNvPr id="20" name="مستطيل 19"/>
          <p:cNvSpPr/>
          <p:nvPr/>
        </p:nvSpPr>
        <p:spPr>
          <a:xfrm>
            <a:off x="4252124" y="1126823"/>
            <a:ext cx="878611" cy="8394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err="1" smtClean="0">
                <a:solidFill>
                  <a:schemeClr val="tx1"/>
                </a:solidFill>
              </a:rPr>
              <a:t>الكتابه</a:t>
            </a:r>
            <a:endParaRPr lang="ar-SA" dirty="0">
              <a:solidFill>
                <a:schemeClr val="tx1"/>
              </a:solidFill>
            </a:endParaRPr>
          </a:p>
        </p:txBody>
      </p:sp>
      <p:pic>
        <p:nvPicPr>
          <p:cNvPr id="2065"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7720" y="719678"/>
            <a:ext cx="420687"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مستطيل 20"/>
          <p:cNvSpPr/>
          <p:nvPr/>
        </p:nvSpPr>
        <p:spPr>
          <a:xfrm>
            <a:off x="3059829" y="1126822"/>
            <a:ext cx="1152127" cy="8394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solidFill>
                  <a:schemeClr val="tx1"/>
                </a:solidFill>
              </a:rPr>
              <a:t>معاملة الزوجات والاولاد</a:t>
            </a:r>
            <a:endParaRPr lang="ar-SA" sz="2000" dirty="0">
              <a:solidFill>
                <a:schemeClr val="tx1"/>
              </a:solidFill>
            </a:endParaRPr>
          </a:p>
        </p:txBody>
      </p:sp>
      <p:sp>
        <p:nvSpPr>
          <p:cNvPr id="22" name="مستطيل 21"/>
          <p:cNvSpPr/>
          <p:nvPr/>
        </p:nvSpPr>
        <p:spPr>
          <a:xfrm>
            <a:off x="1933686" y="1126821"/>
            <a:ext cx="1080120" cy="8394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solidFill>
                  <a:schemeClr val="tx1"/>
                </a:solidFill>
              </a:rPr>
              <a:t>الكيل والميزان </a:t>
            </a:r>
            <a:endParaRPr lang="ar-SA" sz="2400" dirty="0">
              <a:solidFill>
                <a:schemeClr val="tx1"/>
              </a:solidFill>
            </a:endParaRPr>
          </a:p>
        </p:txBody>
      </p:sp>
      <p:sp>
        <p:nvSpPr>
          <p:cNvPr id="23" name="مستطيل 22"/>
          <p:cNvSpPr/>
          <p:nvPr/>
        </p:nvSpPr>
        <p:spPr>
          <a:xfrm>
            <a:off x="1030080" y="1126824"/>
            <a:ext cx="936104" cy="8394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solidFill>
                  <a:schemeClr val="tx1"/>
                </a:solidFill>
              </a:rPr>
              <a:t>الانساب</a:t>
            </a:r>
            <a:endParaRPr lang="ar-SA" dirty="0">
              <a:solidFill>
                <a:schemeClr val="tx1"/>
              </a:solidFill>
            </a:endParaRPr>
          </a:p>
        </p:txBody>
      </p:sp>
      <p:sp>
        <p:nvSpPr>
          <p:cNvPr id="24" name="مستطيل 23"/>
          <p:cNvSpPr/>
          <p:nvPr/>
        </p:nvSpPr>
        <p:spPr>
          <a:xfrm>
            <a:off x="-31572" y="1139066"/>
            <a:ext cx="1043608" cy="8394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400" dirty="0" smtClean="0">
                <a:solidFill>
                  <a:schemeClr val="tx1"/>
                </a:solidFill>
              </a:rPr>
              <a:t>الاصلاح</a:t>
            </a:r>
            <a:endParaRPr lang="ar-SA" sz="2000" dirty="0">
              <a:solidFill>
                <a:schemeClr val="tx1"/>
              </a:solidFill>
            </a:endParaRPr>
          </a:p>
        </p:txBody>
      </p:sp>
      <p:pic>
        <p:nvPicPr>
          <p:cNvPr id="2066"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3403" y="677166"/>
            <a:ext cx="420687"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7"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5550" y="674690"/>
            <a:ext cx="420687"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8"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170" y="719678"/>
            <a:ext cx="420687"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9"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316" y="679642"/>
            <a:ext cx="420687"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رابط كسهم مستقيم 25"/>
          <p:cNvCxnSpPr/>
          <p:nvPr/>
        </p:nvCxnSpPr>
        <p:spPr>
          <a:xfrm>
            <a:off x="7899176" y="2468287"/>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مربع نص 26"/>
          <p:cNvSpPr txBox="1"/>
          <p:nvPr/>
        </p:nvSpPr>
        <p:spPr>
          <a:xfrm>
            <a:off x="7236297" y="3212976"/>
            <a:ext cx="1188132" cy="369332"/>
          </a:xfrm>
          <a:prstGeom prst="rect">
            <a:avLst/>
          </a:prstGeom>
          <a:noFill/>
        </p:spPr>
        <p:txBody>
          <a:bodyPr wrap="square" rtlCol="1">
            <a:spAutoFit/>
          </a:bodyPr>
          <a:lstStyle/>
          <a:p>
            <a:endParaRPr lang="ar-SA" dirty="0"/>
          </a:p>
        </p:txBody>
      </p:sp>
      <p:sp>
        <p:nvSpPr>
          <p:cNvPr id="3" name="مستطيل 2"/>
          <p:cNvSpPr/>
          <p:nvPr/>
        </p:nvSpPr>
        <p:spPr>
          <a:xfrm>
            <a:off x="7236297" y="2137793"/>
            <a:ext cx="1188132" cy="28890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من العدل في </a:t>
            </a:r>
            <a:r>
              <a:rPr lang="ar-SA" dirty="0" err="1" smtClean="0"/>
              <a:t>الولايه</a:t>
            </a:r>
            <a:r>
              <a:rPr lang="ar-SA" dirty="0" smtClean="0"/>
              <a:t> إعطاء المستحقين ومنع غير المستحقين ,واتاحة الفرص لجميع الافراد بحسب كفاياتهم </a:t>
            </a:r>
            <a:endParaRPr lang="ar-SA" dirty="0"/>
          </a:p>
        </p:txBody>
      </p:sp>
      <p:sp>
        <p:nvSpPr>
          <p:cNvPr id="4" name="مستطيل 3"/>
          <p:cNvSpPr/>
          <p:nvPr/>
        </p:nvSpPr>
        <p:spPr>
          <a:xfrm>
            <a:off x="6127323" y="2137793"/>
            <a:ext cx="1089849" cy="39145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بالتسويه</a:t>
            </a:r>
            <a:r>
              <a:rPr lang="ar-SA" dirty="0" smtClean="0"/>
              <a:t> بين الخصماء ,وإقامة الحدود, </a:t>
            </a:r>
            <a:r>
              <a:rPr lang="ar-SA" dirty="0" err="1" smtClean="0"/>
              <a:t>والجزاءات</a:t>
            </a:r>
            <a:r>
              <a:rPr lang="ar-SA" dirty="0" smtClean="0"/>
              <a:t> والقصاص بالمقدار الذي يكافئ الذنب, ويكافئ حق الله على عباده او حق الناس على الناس </a:t>
            </a:r>
            <a:endParaRPr lang="ar-SA" dirty="0"/>
          </a:p>
        </p:txBody>
      </p:sp>
      <p:cxnSp>
        <p:nvCxnSpPr>
          <p:cNvPr id="6" name="رابط كسهم مستقيم 5"/>
          <p:cNvCxnSpPr>
            <a:stCxn id="18" idx="2"/>
          </p:cNvCxnSpPr>
          <p:nvPr/>
        </p:nvCxnSpPr>
        <p:spPr>
          <a:xfrm flipH="1">
            <a:off x="6711643" y="1966311"/>
            <a:ext cx="1" cy="2520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a:stCxn id="19" idx="2"/>
          </p:cNvCxnSpPr>
          <p:nvPr/>
        </p:nvCxnSpPr>
        <p:spPr>
          <a:xfrm flipH="1">
            <a:off x="5670794" y="1953590"/>
            <a:ext cx="1" cy="2520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مستطيل 8"/>
          <p:cNvSpPr/>
          <p:nvPr/>
        </p:nvSpPr>
        <p:spPr>
          <a:xfrm>
            <a:off x="5130735" y="2175535"/>
            <a:ext cx="914400" cy="3384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تكون </a:t>
            </a:r>
            <a:r>
              <a:rPr lang="ar-SA" dirty="0" err="1" smtClean="0"/>
              <a:t>الشهاده</a:t>
            </a:r>
            <a:r>
              <a:rPr lang="ar-SA" dirty="0" smtClean="0"/>
              <a:t> بالعدل , بان يشهد الشاهد شهاده مساويه لما </a:t>
            </a:r>
            <a:r>
              <a:rPr lang="ar-SA" dirty="0" err="1" smtClean="0"/>
              <a:t>راى</a:t>
            </a:r>
            <a:r>
              <a:rPr lang="ar-SA" dirty="0" smtClean="0"/>
              <a:t> او سمع في الامر الذي يشهد به </a:t>
            </a:r>
            <a:endParaRPr lang="ar-SA" dirty="0"/>
          </a:p>
        </p:txBody>
      </p:sp>
      <p:cxnSp>
        <p:nvCxnSpPr>
          <p:cNvPr id="11" name="رابط كسهم مستقيم 10"/>
          <p:cNvCxnSpPr>
            <a:stCxn id="20" idx="2"/>
          </p:cNvCxnSpPr>
          <p:nvPr/>
        </p:nvCxnSpPr>
        <p:spPr>
          <a:xfrm flipH="1">
            <a:off x="4691429" y="1966310"/>
            <a:ext cx="1" cy="2520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مستطيل 11"/>
          <p:cNvSpPr/>
          <p:nvPr/>
        </p:nvSpPr>
        <p:spPr>
          <a:xfrm>
            <a:off x="4127175" y="2190747"/>
            <a:ext cx="972678" cy="30243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ان يكتب كاتب الحقوق بالعدل, وذلك بان يكتب كتابه مساويه لما يمليه عليه اصحاب </a:t>
            </a:r>
            <a:r>
              <a:rPr lang="ar-SA" dirty="0" err="1" smtClean="0"/>
              <a:t>العلاقه</a:t>
            </a:r>
            <a:r>
              <a:rPr lang="ar-SA" dirty="0" smtClean="0"/>
              <a:t> </a:t>
            </a:r>
            <a:endParaRPr lang="ar-SA" dirty="0"/>
          </a:p>
        </p:txBody>
      </p:sp>
      <p:sp>
        <p:nvSpPr>
          <p:cNvPr id="13" name="مستطيل 12"/>
          <p:cNvSpPr/>
          <p:nvPr/>
        </p:nvSpPr>
        <p:spPr>
          <a:xfrm>
            <a:off x="2783866" y="2167379"/>
            <a:ext cx="1283367" cy="3607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u="sng" dirty="0" smtClean="0"/>
              <a:t>ا</a:t>
            </a:r>
            <a:r>
              <a:rPr lang="ar-SA" b="1" u="sng" dirty="0" smtClean="0"/>
              <a:t>لزوجات</a:t>
            </a:r>
            <a:r>
              <a:rPr lang="ar-SA" u="sng" dirty="0" smtClean="0"/>
              <a:t>: </a:t>
            </a:r>
            <a:r>
              <a:rPr lang="ar-SA" dirty="0" smtClean="0"/>
              <a:t>بأن يعطي كلا منهن نصيبها من النفقة والمبيت والسكن بالعدل.</a:t>
            </a:r>
          </a:p>
          <a:p>
            <a:pPr algn="ctr"/>
            <a:r>
              <a:rPr lang="ar-SA" b="1" u="sng" dirty="0" smtClean="0"/>
              <a:t>أما الأولاد </a:t>
            </a:r>
            <a:r>
              <a:rPr lang="ar-SA" dirty="0" smtClean="0"/>
              <a:t>فيكون بالتسوية بينهم بالعطاء والتربية والبشر حتى في القبلة</a:t>
            </a:r>
            <a:endParaRPr lang="ar-SA" dirty="0"/>
          </a:p>
        </p:txBody>
      </p:sp>
      <p:cxnSp>
        <p:nvCxnSpPr>
          <p:cNvPr id="25" name="رابط كسهم مستقيم 24"/>
          <p:cNvCxnSpPr>
            <a:stCxn id="21" idx="2"/>
          </p:cNvCxnSpPr>
          <p:nvPr/>
        </p:nvCxnSpPr>
        <p:spPr>
          <a:xfrm flipH="1">
            <a:off x="3635891" y="1966309"/>
            <a:ext cx="2" cy="2520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مستطيل 27"/>
          <p:cNvSpPr/>
          <p:nvPr/>
        </p:nvSpPr>
        <p:spPr>
          <a:xfrm>
            <a:off x="1718195" y="2269932"/>
            <a:ext cx="1008112" cy="28659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بان يكيل ذو الكيل ويزن ذو الوزن بالقسطاس </a:t>
            </a:r>
            <a:r>
              <a:rPr lang="ar-SA" dirty="0" err="1" smtClean="0"/>
              <a:t>المتسقيم</a:t>
            </a:r>
            <a:r>
              <a:rPr lang="ar-SA" dirty="0" smtClean="0"/>
              <a:t> , بما يساوي الحق الذي تم عليه التراضي </a:t>
            </a:r>
            <a:endParaRPr lang="ar-SA" dirty="0"/>
          </a:p>
        </p:txBody>
      </p:sp>
      <p:cxnSp>
        <p:nvCxnSpPr>
          <p:cNvPr id="30" name="رابط كسهم مستقيم 29"/>
          <p:cNvCxnSpPr>
            <a:stCxn id="22" idx="2"/>
          </p:cNvCxnSpPr>
          <p:nvPr/>
        </p:nvCxnSpPr>
        <p:spPr>
          <a:xfrm flipH="1">
            <a:off x="2473745" y="1966308"/>
            <a:ext cx="1" cy="2520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مستطيل 30"/>
          <p:cNvSpPr/>
          <p:nvPr/>
        </p:nvSpPr>
        <p:spPr>
          <a:xfrm>
            <a:off x="-45260" y="2402109"/>
            <a:ext cx="1722003" cy="2998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ا</a:t>
            </a:r>
            <a:r>
              <a:rPr lang="ar-SA" b="1" u="sng" dirty="0" smtClean="0"/>
              <a:t>لانساب</a:t>
            </a:r>
            <a:r>
              <a:rPr lang="ar-SA" b="1" dirty="0" smtClean="0"/>
              <a:t> </a:t>
            </a:r>
            <a:r>
              <a:rPr lang="ar-SA" dirty="0" smtClean="0"/>
              <a:t>:بان ينسب الانسان الى ابيه فحين ينسب لغيره تعني استيلائه لحق ليس له </a:t>
            </a:r>
          </a:p>
          <a:p>
            <a:r>
              <a:rPr lang="ar-SA" b="1" u="sng" dirty="0" smtClean="0">
                <a:effectLst>
                  <a:outerShdw blurRad="38100" dist="38100" dir="2700000" algn="tl">
                    <a:srgbClr val="000000">
                      <a:alpha val="43137"/>
                    </a:srgbClr>
                  </a:outerShdw>
                </a:effectLst>
              </a:rPr>
              <a:t>الاصلاح : </a:t>
            </a:r>
            <a:r>
              <a:rPr lang="ar-SA" dirty="0" smtClean="0"/>
              <a:t>بين الفئات </a:t>
            </a:r>
            <a:r>
              <a:rPr lang="ar-SA" dirty="0" err="1" smtClean="0"/>
              <a:t>المتقاتله</a:t>
            </a:r>
            <a:r>
              <a:rPr lang="ar-SA" dirty="0" smtClean="0"/>
              <a:t> من المسلمين باتباع قواعد الاصلاح  </a:t>
            </a:r>
            <a:endParaRPr lang="ar-SA" dirty="0"/>
          </a:p>
        </p:txBody>
      </p:sp>
      <p:sp>
        <p:nvSpPr>
          <p:cNvPr id="2048" name="سهم منحني إلى الأعلى 2047"/>
          <p:cNvSpPr/>
          <p:nvPr/>
        </p:nvSpPr>
        <p:spPr>
          <a:xfrm rot="10800000">
            <a:off x="153098" y="2135402"/>
            <a:ext cx="737412" cy="22495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49" name="علامة الطرح 2048"/>
          <p:cNvSpPr/>
          <p:nvPr/>
        </p:nvSpPr>
        <p:spPr>
          <a:xfrm flipH="1">
            <a:off x="815742" y="2042666"/>
            <a:ext cx="567524" cy="263041"/>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50" name="سهم للأسفل 2049"/>
          <p:cNvSpPr/>
          <p:nvPr/>
        </p:nvSpPr>
        <p:spPr>
          <a:xfrm>
            <a:off x="1237294" y="2211519"/>
            <a:ext cx="138571" cy="1905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052" name="رابط كسهم مستقيم 2051"/>
          <p:cNvCxnSpPr>
            <a:endCxn id="2049" idx="1"/>
          </p:cNvCxnSpPr>
          <p:nvPr/>
        </p:nvCxnSpPr>
        <p:spPr>
          <a:xfrm>
            <a:off x="1053785" y="2042666"/>
            <a:ext cx="45719" cy="1624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3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827584" y="260648"/>
            <a:ext cx="7620000" cy="1143000"/>
          </a:xfrm>
        </p:spPr>
        <p:txBody>
          <a:bodyPr/>
          <a:lstStyle/>
          <a:p>
            <a:r>
              <a:rPr lang="ar-SA" dirty="0" smtClean="0"/>
              <a:t>نصوص اسلاميه في الامر بالعدل :</a:t>
            </a:r>
            <a:endParaRPr lang="ar-SA" dirty="0"/>
          </a:p>
        </p:txBody>
      </p:sp>
      <p:cxnSp>
        <p:nvCxnSpPr>
          <p:cNvPr id="5" name="رابط كسهم مستقيم 4"/>
          <p:cNvCxnSpPr>
            <a:stCxn id="2" idx="2"/>
          </p:cNvCxnSpPr>
          <p:nvPr/>
        </p:nvCxnSpPr>
        <p:spPr>
          <a:xfrm>
            <a:off x="4637584" y="1403648"/>
            <a:ext cx="6424" cy="513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مستطيل ذو زوايا قطرية مستديرة 6"/>
          <p:cNvSpPr/>
          <p:nvPr/>
        </p:nvSpPr>
        <p:spPr>
          <a:xfrm>
            <a:off x="182260" y="1403648"/>
            <a:ext cx="8029328" cy="1393758"/>
          </a:xfrm>
          <a:prstGeom prst="round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200" dirty="0">
                <a:solidFill>
                  <a:schemeClr val="accent1">
                    <a:lumMod val="50000"/>
                  </a:schemeClr>
                </a:solidFill>
              </a:rPr>
              <a:t>1- يخاطب الله رسوله بقوله تعالى : </a:t>
            </a:r>
            <a:r>
              <a:rPr lang="ar-SA" sz="2200" dirty="0" smtClean="0">
                <a:solidFill>
                  <a:schemeClr val="accent1">
                    <a:lumMod val="50000"/>
                  </a:schemeClr>
                </a:solidFill>
              </a:rPr>
              <a:t>(</a:t>
            </a:r>
            <a:r>
              <a:rPr lang="ar-SA" sz="2200" dirty="0">
                <a:solidFill>
                  <a:schemeClr val="accent1">
                    <a:lumMod val="50000"/>
                  </a:schemeClr>
                </a:solidFill>
              </a:rPr>
              <a:t>وقل امنت بما انزل الله من كتاب وامرت لاعدل </a:t>
            </a:r>
            <a:r>
              <a:rPr lang="ar-SA" sz="2200" dirty="0" smtClean="0">
                <a:solidFill>
                  <a:schemeClr val="accent1">
                    <a:lumMod val="50000"/>
                  </a:schemeClr>
                </a:solidFill>
              </a:rPr>
              <a:t>بينكم) </a:t>
            </a:r>
          </a:p>
          <a:p>
            <a:pPr algn="ctr"/>
            <a:r>
              <a:rPr lang="ar-SA" sz="2200" dirty="0" smtClean="0">
                <a:solidFill>
                  <a:schemeClr val="accent1">
                    <a:lumMod val="50000"/>
                  </a:schemeClr>
                </a:solidFill>
              </a:rPr>
              <a:t>امر الله رسوله بان يعلن ان الله امره </a:t>
            </a:r>
            <a:r>
              <a:rPr lang="ar-SA" sz="2200" dirty="0" err="1" smtClean="0">
                <a:solidFill>
                  <a:schemeClr val="accent1">
                    <a:lumMod val="50000"/>
                  </a:schemeClr>
                </a:solidFill>
              </a:rPr>
              <a:t>باقمة</a:t>
            </a:r>
            <a:r>
              <a:rPr lang="ar-SA" sz="2200" dirty="0" smtClean="0">
                <a:solidFill>
                  <a:schemeClr val="accent1">
                    <a:lumMod val="50000"/>
                  </a:schemeClr>
                </a:solidFill>
              </a:rPr>
              <a:t> شرائع الاسلام واحكامه ليعدل بين الناس , فإن اقيمت شرائع الاسلام تحقق مبدأ العدل بين الناس </a:t>
            </a:r>
          </a:p>
        </p:txBody>
      </p:sp>
      <p:sp>
        <p:nvSpPr>
          <p:cNvPr id="8" name="مستطيل ذو زوايا قطرية مستديرة 7"/>
          <p:cNvSpPr/>
          <p:nvPr/>
        </p:nvSpPr>
        <p:spPr>
          <a:xfrm>
            <a:off x="147918" y="3140968"/>
            <a:ext cx="8060922" cy="2952328"/>
          </a:xfrm>
          <a:prstGeom prst="round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200" dirty="0" smtClean="0">
                <a:solidFill>
                  <a:schemeClr val="accent1">
                    <a:lumMod val="50000"/>
                  </a:schemeClr>
                </a:solidFill>
              </a:rPr>
              <a:t>2- يخاطب الله </a:t>
            </a:r>
            <a:r>
              <a:rPr lang="ar-SA" sz="2200" dirty="0" smtClean="0">
                <a:solidFill>
                  <a:schemeClr val="accent1">
                    <a:lumMod val="50000"/>
                  </a:schemeClr>
                </a:solidFill>
              </a:rPr>
              <a:t>اللذين </a:t>
            </a:r>
            <a:r>
              <a:rPr lang="ar-SA" sz="2200" dirty="0" smtClean="0">
                <a:solidFill>
                  <a:schemeClr val="accent1">
                    <a:lumMod val="50000"/>
                  </a:schemeClr>
                </a:solidFill>
              </a:rPr>
              <a:t>امنوا </a:t>
            </a:r>
            <a:r>
              <a:rPr lang="ar-SA" sz="2200" dirty="0" smtClean="0">
                <a:solidFill>
                  <a:schemeClr val="accent1">
                    <a:lumMod val="50000"/>
                  </a:schemeClr>
                </a:solidFill>
              </a:rPr>
              <a:t>بقوله </a:t>
            </a:r>
            <a:r>
              <a:rPr lang="ar-SA" sz="2200" dirty="0" smtClean="0">
                <a:solidFill>
                  <a:schemeClr val="accent1">
                    <a:lumMod val="50000"/>
                  </a:schemeClr>
                </a:solidFill>
              </a:rPr>
              <a:t>: (</a:t>
            </a:r>
            <a:r>
              <a:rPr lang="ar-SA" sz="2200" dirty="0" err="1" smtClean="0">
                <a:solidFill>
                  <a:schemeClr val="accent1">
                    <a:lumMod val="50000"/>
                  </a:schemeClr>
                </a:solidFill>
              </a:rPr>
              <a:t>ياأيها</a:t>
            </a:r>
            <a:r>
              <a:rPr lang="ar-SA" sz="2200" dirty="0" smtClean="0">
                <a:solidFill>
                  <a:schemeClr val="accent1">
                    <a:lumMod val="50000"/>
                  </a:schemeClr>
                </a:solidFill>
              </a:rPr>
              <a:t> الذين امنوا كونوا قوامين لله شهداء بالقسط ولا يجر منكم </a:t>
            </a:r>
            <a:r>
              <a:rPr lang="ar-SA" sz="2200" dirty="0" err="1" smtClean="0">
                <a:solidFill>
                  <a:schemeClr val="accent1">
                    <a:lumMod val="50000"/>
                  </a:schemeClr>
                </a:solidFill>
              </a:rPr>
              <a:t>شنئان</a:t>
            </a:r>
            <a:r>
              <a:rPr lang="ar-SA" sz="2200" dirty="0" smtClean="0">
                <a:solidFill>
                  <a:schemeClr val="accent1">
                    <a:lumMod val="50000"/>
                  </a:schemeClr>
                </a:solidFill>
              </a:rPr>
              <a:t> قوم على </a:t>
            </a:r>
            <a:r>
              <a:rPr lang="ar-SA" sz="2200" dirty="0" err="1" smtClean="0">
                <a:solidFill>
                  <a:schemeClr val="accent1">
                    <a:lumMod val="50000"/>
                  </a:schemeClr>
                </a:solidFill>
              </a:rPr>
              <a:t>ألاًتعدلوا</a:t>
            </a:r>
            <a:r>
              <a:rPr lang="ar-SA" sz="2200" dirty="0" smtClean="0">
                <a:solidFill>
                  <a:schemeClr val="accent1">
                    <a:lumMod val="50000"/>
                  </a:schemeClr>
                </a:solidFill>
              </a:rPr>
              <a:t> اعدلوا هو اقرب للتقوى واتقوا الله ان الله خبير بما تعملون </a:t>
            </a:r>
            <a:r>
              <a:rPr lang="ar-SA" sz="2200" dirty="0">
                <a:solidFill>
                  <a:schemeClr val="accent1">
                    <a:lumMod val="50000"/>
                  </a:schemeClr>
                </a:solidFill>
              </a:rPr>
              <a:t>)</a:t>
            </a:r>
            <a:endParaRPr lang="ar-SA" sz="2200" dirty="0" smtClean="0">
              <a:solidFill>
                <a:schemeClr val="accent1">
                  <a:lumMod val="50000"/>
                </a:schemeClr>
              </a:solidFill>
            </a:endParaRPr>
          </a:p>
          <a:p>
            <a:pPr algn="ctr"/>
            <a:r>
              <a:rPr lang="ar-SA" sz="2200" dirty="0" smtClean="0">
                <a:solidFill>
                  <a:schemeClr val="accent1">
                    <a:lumMod val="50000"/>
                  </a:schemeClr>
                </a:solidFill>
              </a:rPr>
              <a:t>في هذه الآية كلمة (قوامين لله) تشعر بضرورة المبالغة والحرص الشديد على </a:t>
            </a:r>
            <a:r>
              <a:rPr lang="ar-SA" sz="2200" dirty="0" err="1" smtClean="0">
                <a:solidFill>
                  <a:schemeClr val="accent1">
                    <a:lumMod val="50000"/>
                  </a:schemeClr>
                </a:solidFill>
              </a:rPr>
              <a:t>إلتزم</a:t>
            </a:r>
            <a:r>
              <a:rPr lang="ar-SA" sz="2200" dirty="0" smtClean="0">
                <a:solidFill>
                  <a:schemeClr val="accent1">
                    <a:lumMod val="50000"/>
                  </a:schemeClr>
                </a:solidFill>
              </a:rPr>
              <a:t> الأحكام لله </a:t>
            </a:r>
            <a:endParaRPr lang="ar-SA" sz="2200" dirty="0" smtClean="0">
              <a:solidFill>
                <a:schemeClr val="accent1">
                  <a:lumMod val="50000"/>
                </a:schemeClr>
              </a:solidFill>
            </a:endParaRPr>
          </a:p>
          <a:p>
            <a:pPr algn="ctr"/>
            <a:r>
              <a:rPr lang="ar-SA" sz="2200" dirty="0" smtClean="0">
                <a:solidFill>
                  <a:schemeClr val="accent1">
                    <a:lumMod val="50000"/>
                  </a:schemeClr>
                </a:solidFill>
              </a:rPr>
              <a:t>فان كانوا </a:t>
            </a:r>
            <a:r>
              <a:rPr lang="ar-SA" sz="2200" dirty="0" smtClean="0">
                <a:solidFill>
                  <a:schemeClr val="accent1">
                    <a:lumMod val="50000"/>
                  </a:schemeClr>
                </a:solidFill>
              </a:rPr>
              <a:t>قوامين لله </a:t>
            </a:r>
            <a:r>
              <a:rPr lang="ar-SA" sz="2200" dirty="0" smtClean="0">
                <a:solidFill>
                  <a:schemeClr val="accent1">
                    <a:lumMod val="50000"/>
                  </a:schemeClr>
                </a:solidFill>
              </a:rPr>
              <a:t>فان </a:t>
            </a:r>
            <a:r>
              <a:rPr lang="ar-SA" sz="2200" dirty="0" smtClean="0">
                <a:solidFill>
                  <a:schemeClr val="accent1">
                    <a:lumMod val="50000"/>
                  </a:schemeClr>
                </a:solidFill>
              </a:rPr>
              <a:t>عليهم أن </a:t>
            </a:r>
            <a:r>
              <a:rPr lang="ar-SA" sz="2200" dirty="0" smtClean="0">
                <a:solidFill>
                  <a:schemeClr val="accent1">
                    <a:lumMod val="50000"/>
                  </a:schemeClr>
                </a:solidFill>
              </a:rPr>
              <a:t>يكونوا شهداء </a:t>
            </a:r>
            <a:r>
              <a:rPr lang="ar-SA" sz="2200" dirty="0" smtClean="0">
                <a:solidFill>
                  <a:schemeClr val="accent1">
                    <a:lumMod val="50000"/>
                  </a:schemeClr>
                </a:solidFill>
              </a:rPr>
              <a:t>بالقسط في أداء الشهادة  </a:t>
            </a:r>
            <a:r>
              <a:rPr lang="ar-SA" sz="2200" dirty="0" smtClean="0">
                <a:solidFill>
                  <a:schemeClr val="accent1">
                    <a:lumMod val="50000"/>
                  </a:schemeClr>
                </a:solidFill>
              </a:rPr>
              <a:t>قال تعالى (ولا تكتموا </a:t>
            </a:r>
            <a:r>
              <a:rPr lang="ar-SA" sz="2200" dirty="0" err="1" smtClean="0">
                <a:solidFill>
                  <a:schemeClr val="accent1">
                    <a:lumMod val="50000"/>
                  </a:schemeClr>
                </a:solidFill>
              </a:rPr>
              <a:t>الشهاده</a:t>
            </a:r>
            <a:r>
              <a:rPr lang="ar-SA" sz="2200" dirty="0" smtClean="0">
                <a:solidFill>
                  <a:schemeClr val="accent1">
                    <a:lumMod val="50000"/>
                  </a:schemeClr>
                </a:solidFill>
              </a:rPr>
              <a:t> ومن يكتمها فانه اثم قلبه والله بما تعملون عليم </a:t>
            </a:r>
            <a:r>
              <a:rPr lang="ar-SA" sz="2200" dirty="0" smtClean="0">
                <a:solidFill>
                  <a:schemeClr val="accent1">
                    <a:lumMod val="50000"/>
                  </a:schemeClr>
                </a:solidFill>
              </a:rPr>
              <a:t>) يتبع...</a:t>
            </a:r>
            <a:endParaRPr lang="ar-SA" sz="2200" dirty="0" smtClean="0">
              <a:solidFill>
                <a:schemeClr val="accent1">
                  <a:lumMod val="50000"/>
                </a:schemeClr>
              </a:solidFill>
            </a:endParaRPr>
          </a:p>
          <a:p>
            <a:pPr algn="ctr"/>
            <a:endParaRPr lang="ar-SA" sz="2200" dirty="0">
              <a:solidFill>
                <a:schemeClr val="accent1">
                  <a:lumMod val="50000"/>
                </a:schemeClr>
              </a:solidFill>
            </a:endParaRPr>
          </a:p>
        </p:txBody>
      </p:sp>
    </p:spTree>
    <p:extLst>
      <p:ext uri="{BB962C8B-B14F-4D97-AF65-F5344CB8AC3E}">
        <p14:creationId xmlns:p14="http://schemas.microsoft.com/office/powerpoint/2010/main" val="4048523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pct40">
          <a:fgClr>
            <a:schemeClr val="accent1"/>
          </a:fgClr>
          <a:bgClr>
            <a:schemeClr val="bg1"/>
          </a:bgClr>
        </a:patt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548680"/>
            <a:ext cx="7620000" cy="5328592"/>
          </a:xfrm>
          <a:solidFill>
            <a:schemeClr val="bg1">
              <a:alpha val="42000"/>
            </a:schemeClr>
          </a:solidFill>
        </p:spPr>
        <p:txBody>
          <a:bodyPr>
            <a:normAutofit fontScale="62500" lnSpcReduction="20000"/>
          </a:bodyPr>
          <a:lstStyle/>
          <a:p>
            <a:pPr marL="114300" indent="0">
              <a:buNone/>
            </a:pPr>
            <a:endParaRPr lang="ar-SA" sz="3100" b="1" dirty="0" smtClean="0"/>
          </a:p>
          <a:p>
            <a:pPr marL="114300" indent="0">
              <a:buNone/>
            </a:pPr>
            <a:r>
              <a:rPr lang="ar-SA" sz="3100" b="1" dirty="0" smtClean="0"/>
              <a:t>وفي آية المائدة قوله (ولا يجرمنكم شنآن قوم ) أي بغض قوم  نهى </a:t>
            </a:r>
            <a:r>
              <a:rPr lang="ar-SA" sz="3100" b="1" dirty="0" smtClean="0"/>
              <a:t>الله الذين </a:t>
            </a:r>
            <a:r>
              <a:rPr lang="ar-SA" sz="3100" b="1" dirty="0" smtClean="0"/>
              <a:t>آ</a:t>
            </a:r>
            <a:r>
              <a:rPr lang="ar-SA" sz="3100" b="1" dirty="0" smtClean="0"/>
              <a:t>منوا </a:t>
            </a:r>
            <a:r>
              <a:rPr lang="ar-SA" sz="3100" b="1" dirty="0" smtClean="0"/>
              <a:t>ان يحملهم بغضهم لقوم على ان لا يعدلوا معهم </a:t>
            </a:r>
            <a:r>
              <a:rPr lang="ar-SA" sz="3100" b="1" dirty="0" smtClean="0"/>
              <a:t>..لأن بغض القوم يحمل النفس على أن تكون ظالمة أو معتدية على حقوقه أو بعضها</a:t>
            </a:r>
            <a:endParaRPr lang="ar-SA" sz="3100" b="1" dirty="0" smtClean="0"/>
          </a:p>
          <a:p>
            <a:r>
              <a:rPr lang="ar-SA" sz="3100" b="1" dirty="0"/>
              <a:t>و</a:t>
            </a:r>
            <a:r>
              <a:rPr lang="ar-SA" sz="3100" b="1" dirty="0" smtClean="0"/>
              <a:t>في </a:t>
            </a:r>
            <a:r>
              <a:rPr lang="ar-SA" sz="3100" b="1" dirty="0" smtClean="0"/>
              <a:t>العدل مع الاعداء الذين نبغضهم اقرب للتقوى احتمالان :</a:t>
            </a:r>
          </a:p>
          <a:p>
            <a:pPr marL="114300" indent="0">
              <a:buNone/>
            </a:pPr>
            <a:r>
              <a:rPr lang="ar-SA" sz="3100" b="1" dirty="0" smtClean="0"/>
              <a:t>1- ان يكون اقرب الى كمال التقوى وذلك لان كمال التقوى يتطلب امور كثيره منها العدل والاخذ بكل واحد من هذه الامور يقرب من منطقة التقوى </a:t>
            </a:r>
            <a:r>
              <a:rPr lang="ar-SA" sz="3100" b="1" dirty="0" err="1" smtClean="0"/>
              <a:t>الكامله</a:t>
            </a:r>
            <a:r>
              <a:rPr lang="ar-SA" sz="3100" b="1" dirty="0" smtClean="0"/>
              <a:t> .</a:t>
            </a:r>
          </a:p>
          <a:p>
            <a:pPr marL="114300" indent="0">
              <a:buNone/>
            </a:pPr>
            <a:r>
              <a:rPr lang="ar-SA" sz="3100" b="1" dirty="0" smtClean="0"/>
              <a:t>2- ان يكون اقرب الى اصل التقوى فعلا من ترك العدل مع الاعداء ملاحظين في ذلك من مصلحة </a:t>
            </a:r>
            <a:r>
              <a:rPr lang="ar-SA" sz="3100" b="1" dirty="0" err="1" smtClean="0"/>
              <a:t>للاسلام</a:t>
            </a:r>
            <a:r>
              <a:rPr lang="ar-SA" sz="3100" b="1" dirty="0" smtClean="0"/>
              <a:t> وجماعة المسلمين .</a:t>
            </a:r>
          </a:p>
          <a:p>
            <a:pPr marL="114300" indent="0">
              <a:buNone/>
            </a:pPr>
            <a:endParaRPr lang="ar-SA" sz="3100" b="1" dirty="0"/>
          </a:p>
          <a:p>
            <a:pPr marL="114300" indent="0">
              <a:buNone/>
            </a:pPr>
            <a:r>
              <a:rPr lang="ar-SA" sz="3200" b="1" dirty="0" smtClean="0"/>
              <a:t>ومن ثمرات العدل </a:t>
            </a:r>
            <a:r>
              <a:rPr lang="ar-SA" sz="3200" b="1" dirty="0" smtClean="0"/>
              <a:t>:</a:t>
            </a:r>
            <a:r>
              <a:rPr lang="ar-SA" sz="3100" b="1" dirty="0" smtClean="0"/>
              <a:t>ترغيب </a:t>
            </a:r>
            <a:r>
              <a:rPr lang="ar-SA" sz="3100" b="1" dirty="0" smtClean="0"/>
              <a:t>اعداء الاسلام بالدخول فيه والايمان بانه هو الدين الحق </a:t>
            </a:r>
            <a:endParaRPr lang="ar-SA" sz="3100" b="1" dirty="0" smtClean="0"/>
          </a:p>
          <a:p>
            <a:pPr marL="114300" indent="0">
              <a:buNone/>
            </a:pPr>
            <a:endParaRPr lang="ar-SA" sz="3100" b="1" dirty="0"/>
          </a:p>
          <a:p>
            <a:pPr marL="114300" indent="0">
              <a:buNone/>
            </a:pPr>
            <a:endParaRPr lang="ar-SA" sz="3100" b="1" dirty="0" smtClean="0"/>
          </a:p>
          <a:p>
            <a:pPr marL="114300" indent="0">
              <a:buNone/>
            </a:pPr>
            <a:endParaRPr lang="ar-SA" sz="3100" b="1" dirty="0"/>
          </a:p>
          <a:p>
            <a:pPr marL="114300" indent="0">
              <a:buNone/>
            </a:pPr>
            <a:r>
              <a:rPr lang="ar-SA" sz="3100" b="1" dirty="0" smtClean="0"/>
              <a:t> </a:t>
            </a:r>
            <a:r>
              <a:rPr lang="ar-SA" sz="3800" b="1" dirty="0" smtClean="0"/>
              <a:t>ومن تطبيقات المؤمنين لذلك </a:t>
            </a:r>
            <a:r>
              <a:rPr lang="ar-SA" sz="3100" b="1" dirty="0" smtClean="0"/>
              <a:t>: ما كان من عبد الله بن رواحة : لما بعثه النبي صلى الله عليه وسلم يخرص على أهل خيبر ثمارهم وزروعهم فأرادوا أن يرشوه ليرفق بهم فقال : والله لقد جئتكم من عند أحب الخلق إلي ولأنتم أبغض إلي من أعدادكم من القردة والخنازير وما يحملني حبي إياه وبغضي لكم على أن لا أعدل فيكم .</a:t>
            </a:r>
          </a:p>
          <a:p>
            <a:pPr marL="114300" indent="0">
              <a:buNone/>
            </a:pPr>
            <a:r>
              <a:rPr lang="ar-SA" sz="3100" b="1" dirty="0" smtClean="0"/>
              <a:t>فقالوا بهذا قامت السموات والأرض.</a:t>
            </a:r>
            <a:endParaRPr lang="ar-SA" sz="3100" b="1" dirty="0" smtClean="0"/>
          </a:p>
          <a:p>
            <a:pPr marL="114300" indent="0">
              <a:buNone/>
            </a:pPr>
            <a:endParaRPr lang="ar-SA" sz="3100" b="1" dirty="0" smtClean="0"/>
          </a:p>
          <a:p>
            <a:pPr marL="114300" indent="0">
              <a:buNone/>
            </a:pPr>
            <a:endParaRPr lang="ar-SA" dirty="0"/>
          </a:p>
        </p:txBody>
      </p:sp>
    </p:spTree>
    <p:extLst>
      <p:ext uri="{BB962C8B-B14F-4D97-AF65-F5344CB8AC3E}">
        <p14:creationId xmlns:p14="http://schemas.microsoft.com/office/powerpoint/2010/main" val="3910324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93115" y="188640"/>
            <a:ext cx="7620000" cy="288032"/>
          </a:xfrm>
        </p:spPr>
        <p:txBody>
          <a:bodyPr/>
          <a:lstStyle/>
          <a:p>
            <a:pPr algn="just"/>
            <a:endParaRPr lang="ar-SA" sz="2000" dirty="0"/>
          </a:p>
        </p:txBody>
      </p:sp>
      <p:sp>
        <p:nvSpPr>
          <p:cNvPr id="5" name="مربع نص 4"/>
          <p:cNvSpPr txBox="1"/>
          <p:nvPr/>
        </p:nvSpPr>
        <p:spPr>
          <a:xfrm>
            <a:off x="467545" y="692696"/>
            <a:ext cx="7723600" cy="4678204"/>
          </a:xfrm>
          <a:prstGeom prst="rect">
            <a:avLst/>
          </a:prstGeom>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000" dirty="0" smtClean="0"/>
              <a:t>   </a:t>
            </a:r>
            <a:r>
              <a:rPr lang="ar-SA" sz="2000" dirty="0"/>
              <a:t>3-  </a:t>
            </a:r>
            <a:r>
              <a:rPr lang="ar-SA" sz="2000" dirty="0" smtClean="0"/>
              <a:t>ومن النصوص الإسلامية الآمرة بالعدل قوله </a:t>
            </a:r>
            <a:r>
              <a:rPr lang="ar-SA" sz="2000" dirty="0"/>
              <a:t>تعالى : </a:t>
            </a:r>
            <a:r>
              <a:rPr lang="ar-SA" sz="2000" dirty="0">
                <a:solidFill>
                  <a:srgbClr val="C00000"/>
                </a:solidFill>
              </a:rPr>
              <a:t>«</a:t>
            </a:r>
            <a:r>
              <a:rPr lang="ar-SA" sz="2000" dirty="0" err="1">
                <a:solidFill>
                  <a:srgbClr val="C00000"/>
                </a:solidFill>
              </a:rPr>
              <a:t>ياأيها</a:t>
            </a:r>
            <a:r>
              <a:rPr lang="ar-SA" sz="2000" dirty="0">
                <a:solidFill>
                  <a:srgbClr val="C00000"/>
                </a:solidFill>
              </a:rPr>
              <a:t> الذين امنوا كونوا </a:t>
            </a:r>
            <a:r>
              <a:rPr lang="ar-SA" sz="2000" dirty="0" smtClean="0">
                <a:solidFill>
                  <a:srgbClr val="C00000"/>
                </a:solidFill>
              </a:rPr>
              <a:t>قوامين </a:t>
            </a:r>
            <a:r>
              <a:rPr lang="ar-SA" sz="2000" dirty="0">
                <a:solidFill>
                  <a:srgbClr val="C00000"/>
                </a:solidFill>
              </a:rPr>
              <a:t>بالقسط </a:t>
            </a:r>
            <a:r>
              <a:rPr lang="ar-SA" sz="2000" dirty="0" smtClean="0">
                <a:solidFill>
                  <a:srgbClr val="C00000"/>
                </a:solidFill>
              </a:rPr>
              <a:t>شهداء لله ولو على أنفسكم أو الوالدين والأقربين إن يكن غنيا أو فقيرا فالله أولى بهما فلا تتبعوا الهوى أن تعدلوا وإن تلوا أو تعرضوا فإن الله كان بما تعملون خبيرا» </a:t>
            </a:r>
          </a:p>
          <a:p>
            <a:r>
              <a:rPr lang="ar-SA" sz="2000" dirty="0" smtClean="0"/>
              <a:t>صدر هذه الآية كصدر آية المائدة السابقة « يا أيها الذين آمنوا كونوا قوامين لله شهداء بالقسط ولا يجرمنكم....» بفارق واحد فقط تبادل كلمتين ( بالقسط، لله)</a:t>
            </a:r>
          </a:p>
          <a:p>
            <a:r>
              <a:rPr lang="ar-SA" sz="2000" dirty="0" smtClean="0"/>
              <a:t>ففي آية المائدة : « كونوا قوامين لله شهداء بالقسط»</a:t>
            </a:r>
          </a:p>
          <a:p>
            <a:r>
              <a:rPr lang="ar-SA" sz="2000" dirty="0" smtClean="0"/>
              <a:t>وفي آية النساء: « كونوا قوامين بالقسط شهداء لله»</a:t>
            </a:r>
          </a:p>
          <a:p>
            <a:r>
              <a:rPr lang="ar-SA" sz="2000" dirty="0" smtClean="0"/>
              <a:t>والسر في ذلك : هو التنبيه والإلزام على أن تكون القوامة والشهادة كلاهما لله وبالقسط ، وذلك لأنه قد يكون القسط لغير الله فيكون حسنا في الحياة الدنيا لكن لا ثواب له عند الله لأنه لم يبتغ وجه الله.</a:t>
            </a:r>
          </a:p>
          <a:p>
            <a:r>
              <a:rPr lang="ar-SA" sz="2000" dirty="0" smtClean="0"/>
              <a:t>وآية المائدة عالجت دافع البغض والكراهية الذي يحرض على مجانبة العدل </a:t>
            </a:r>
          </a:p>
          <a:p>
            <a:r>
              <a:rPr lang="ar-SA" sz="2000" dirty="0" smtClean="0"/>
              <a:t>أما آية النساء فقد عالجت دوافع حب الإنسان لنفسه أو الوالدين والأقربين أو الشفقة على الفقراء </a:t>
            </a:r>
          </a:p>
          <a:p>
            <a:r>
              <a:rPr lang="ar-SA" sz="2000" dirty="0" smtClean="0"/>
              <a:t>فلو كان صاحب الحق غنيا وخصمه فقيرا ذا حاجة فالعدل أن يقضي للغني بحقه لذلك نبه الله على ضرورة العدل في هذه الحال وأن لا يحكم الإنسان عاطفته .</a:t>
            </a:r>
          </a:p>
          <a:p>
            <a:r>
              <a:rPr lang="ar-SA" dirty="0" smtClean="0"/>
              <a:t>                                                </a:t>
            </a:r>
            <a:endParaRPr lang="ar-SA" dirty="0"/>
          </a:p>
        </p:txBody>
      </p:sp>
    </p:spTree>
    <p:extLst>
      <p:ext uri="{BB962C8B-B14F-4D97-AF65-F5344CB8AC3E}">
        <p14:creationId xmlns:p14="http://schemas.microsoft.com/office/powerpoint/2010/main" val="2381823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pct90">
          <a:fgClr>
            <a:schemeClr val="accent1"/>
          </a:fgClr>
          <a:bgClr>
            <a:schemeClr val="bg1"/>
          </a:bgClr>
        </a:pattFill>
        <a:effectLst/>
      </p:bgPr>
    </p:bg>
    <p:spTree>
      <p:nvGrpSpPr>
        <p:cNvPr id="1" name=""/>
        <p:cNvGrpSpPr/>
        <p:nvPr/>
      </p:nvGrpSpPr>
      <p:grpSpPr>
        <a:xfrm>
          <a:off x="0" y="0"/>
          <a:ext cx="0" cy="0"/>
          <a:chOff x="0" y="0"/>
          <a:chExt cx="0" cy="0"/>
        </a:xfrm>
      </p:grpSpPr>
      <p:sp>
        <p:nvSpPr>
          <p:cNvPr id="4" name="مربع نص 3"/>
          <p:cNvSpPr txBox="1"/>
          <p:nvPr/>
        </p:nvSpPr>
        <p:spPr>
          <a:xfrm>
            <a:off x="899592" y="908720"/>
            <a:ext cx="7416824" cy="2800767"/>
          </a:xfrm>
          <a:prstGeom prst="rect">
            <a:avLst/>
          </a:prstGeom>
          <a:solidFill>
            <a:schemeClr val="accent1"/>
          </a:solidFill>
        </p:spPr>
        <p:txBody>
          <a:bodyPr wrap="square" rtlCol="1">
            <a:spAutoFit/>
          </a:bodyPr>
          <a:lstStyle/>
          <a:p>
            <a:r>
              <a:rPr lang="ar-SA" sz="4000" dirty="0" smtClean="0"/>
              <a:t>عمل </a:t>
            </a:r>
            <a:r>
              <a:rPr lang="ar-SA" sz="4000" dirty="0" err="1" smtClean="0"/>
              <a:t>الطالبه</a:t>
            </a:r>
            <a:r>
              <a:rPr lang="ar-SA" sz="4000" dirty="0" smtClean="0"/>
              <a:t> : مشاعل علي الهاجري </a:t>
            </a:r>
            <a:endParaRPr lang="ar-SA" sz="4000" dirty="0" smtClean="0"/>
          </a:p>
          <a:p>
            <a:endParaRPr lang="ar-SA" sz="4000" dirty="0"/>
          </a:p>
          <a:p>
            <a:pPr algn="ctr"/>
            <a:r>
              <a:rPr lang="ar-SA" sz="4000" dirty="0" smtClean="0"/>
              <a:t>إشراف وتصحيح وإضافة . م فتحية القحطاني</a:t>
            </a:r>
          </a:p>
          <a:p>
            <a:pPr algn="ctr"/>
            <a:endParaRPr lang="ar-SA" sz="4000" dirty="0"/>
          </a:p>
          <a:p>
            <a:pPr algn="ctr"/>
            <a:r>
              <a:rPr lang="ar-SA" sz="1600" dirty="0" smtClean="0"/>
              <a:t>ملاحظة: يوجد أخطاء إملائية كثيرة تتعلق بالهمزات والتاء المربوطة لم أصححها لكثرتها </a:t>
            </a:r>
            <a:endParaRPr lang="ar-SA" sz="1600" dirty="0"/>
          </a:p>
        </p:txBody>
      </p:sp>
    </p:spTree>
    <p:extLst>
      <p:ext uri="{BB962C8B-B14F-4D97-AF65-F5344CB8AC3E}">
        <p14:creationId xmlns:p14="http://schemas.microsoft.com/office/powerpoint/2010/main" val="19351670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جاور">
  <a:themeElements>
    <a:clrScheme name="تجاور">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تجاور">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511</TotalTime>
  <Words>1006</Words>
  <Application>Microsoft Office PowerPoint</Application>
  <PresentationFormat>عرض على الشاشة (3:4)‏</PresentationFormat>
  <Paragraphs>76</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تجاور</vt:lpstr>
      <vt:lpstr>عرض تقديمي في PowerPoint</vt:lpstr>
      <vt:lpstr>عرض تقديمي في PowerPoint</vt:lpstr>
      <vt:lpstr>لما كان العدل مرتبطا  بالحق كان لابد لنا من ملاحظه ان حقوقا متعدده الجهات قد تتوارد على شئ واحد ,وان لكل جهه منها مقدارا من الحق ذا نسبه خاصه من المجموع الكلي . </vt:lpstr>
      <vt:lpstr>العدل من صفات محبي العدل وصفات المؤمنين: </vt:lpstr>
      <vt:lpstr>فالشريعة الإسلامية حين قررت أحكامها راعت أن الأخلاق توجب هذه الأحكام أو تستحسنها وتحرم أضدادها أو تقبحها </vt:lpstr>
      <vt:lpstr>        المجالات التي يدخل فيها العدل :</vt:lpstr>
      <vt:lpstr>نصوص اسلاميه في الامر بالعدل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العدل</dc:title>
  <dc:creator>LG</dc:creator>
  <cp:lastModifiedBy>إلى الأمام</cp:lastModifiedBy>
  <cp:revision>46</cp:revision>
  <dcterms:created xsi:type="dcterms:W3CDTF">2012-11-25T10:17:32Z</dcterms:created>
  <dcterms:modified xsi:type="dcterms:W3CDTF">2012-12-02T01:15:16Z</dcterms:modified>
</cp:coreProperties>
</file>