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72" r:id="rId1"/>
  </p:sldMasterIdLst>
  <p:notesMasterIdLst>
    <p:notesMasterId r:id="rId23"/>
  </p:notesMasterIdLst>
  <p:sldIdLst>
    <p:sldId id="280" r:id="rId2"/>
    <p:sldId id="286" r:id="rId3"/>
    <p:sldId id="281" r:id="rId4"/>
    <p:sldId id="282" r:id="rId5"/>
    <p:sldId id="283" r:id="rId6"/>
    <p:sldId id="263" r:id="rId7"/>
    <p:sldId id="264" r:id="rId8"/>
    <p:sldId id="279" r:id="rId9"/>
    <p:sldId id="265" r:id="rId10"/>
    <p:sldId id="284" r:id="rId11"/>
    <p:sldId id="266" r:id="rId12"/>
    <p:sldId id="276" r:id="rId13"/>
    <p:sldId id="267" r:id="rId14"/>
    <p:sldId id="268" r:id="rId15"/>
    <p:sldId id="270" r:id="rId16"/>
    <p:sldId id="285" r:id="rId17"/>
    <p:sldId id="271" r:id="rId18"/>
    <p:sldId id="272" r:id="rId19"/>
    <p:sldId id="277" r:id="rId20"/>
    <p:sldId id="274" r:id="rId21"/>
    <p:sldId id="278"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433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6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551A0C0-1D4D-4FB8-955B-9DD2F3C69111}" type="datetimeFigureOut">
              <a:rPr lang="ar-SA" smtClean="0"/>
              <a:pPr/>
              <a:t>12/01/34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6C81AB3-EE2F-47A5-A6E6-C7F7C0FDDFA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6C81AB3-EE2F-47A5-A6E6-C7F7C0FDDFA4}" type="slidenum">
              <a:rPr lang="ar-SA" smtClean="0"/>
              <a:pPr/>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9A4E3F-6293-4B82-8F1D-AD70B3E4678C}" type="datetimeFigureOut">
              <a:rPr lang="ar-SA" smtClean="0"/>
              <a:pPr/>
              <a:t>12/01/34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9A4E3F-6293-4B82-8F1D-AD70B3E4678C}" type="datetimeFigureOut">
              <a:rPr lang="ar-SA" smtClean="0"/>
              <a:pPr/>
              <a:t>12/01/34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9A4E3F-6293-4B82-8F1D-AD70B3E4678C}" type="datetimeFigureOut">
              <a:rPr lang="ar-SA" smtClean="0"/>
              <a:pPr/>
              <a:t>12/01/34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9A4E3F-6293-4B82-8F1D-AD70B3E4678C}" type="datetimeFigureOut">
              <a:rPr lang="ar-SA" smtClean="0"/>
              <a:pPr/>
              <a:t>12/01/34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9A4E3F-6293-4B82-8F1D-AD70B3E4678C}" type="datetimeFigureOut">
              <a:rPr lang="ar-SA" smtClean="0"/>
              <a:pPr/>
              <a:t>12/01/34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9A4E3F-6293-4B82-8F1D-AD70B3E4678C}" type="datetimeFigureOut">
              <a:rPr lang="ar-SA" smtClean="0"/>
              <a:pPr/>
              <a:t>12/01/34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9A4E3F-6293-4B82-8F1D-AD70B3E4678C}" type="datetimeFigureOut">
              <a:rPr lang="ar-SA" smtClean="0"/>
              <a:pPr/>
              <a:t>12/01/34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9A4E3F-6293-4B82-8F1D-AD70B3E4678C}" type="datetimeFigureOut">
              <a:rPr lang="ar-SA" smtClean="0"/>
              <a:pPr/>
              <a:t>12/01/34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9A4E3F-6293-4B82-8F1D-AD70B3E4678C}" type="datetimeFigureOut">
              <a:rPr lang="ar-SA" smtClean="0"/>
              <a:pPr/>
              <a:t>12/01/34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1DAC75E-75FC-485C-9B42-43AD145FCBB5}" type="slidenum">
              <a:rPr lang="ar-SA" smtClean="0"/>
              <a:pPr/>
              <a:t>‹#›</a:t>
            </a:fld>
            <a:endParaRPr lang="ar-SA"/>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9A4E3F-6293-4B82-8F1D-AD70B3E4678C}" type="datetimeFigureOut">
              <a:rPr lang="ar-SA" smtClean="0"/>
              <a:pPr/>
              <a:t>12/01/34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9A4E3F-6293-4B82-8F1D-AD70B3E4678C}" type="datetimeFigureOut">
              <a:rPr lang="ar-SA" smtClean="0"/>
              <a:pPr/>
              <a:t>12/01/34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DAC75E-75FC-485C-9B42-43AD145FCBB5}" type="slidenum">
              <a:rPr lang="ar-SA" smtClean="0"/>
              <a:pPr/>
              <a:t>‹#›</a:t>
            </a:fld>
            <a:endParaRPr lang="ar-SA"/>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1F9A4E3F-6293-4B82-8F1D-AD70B3E4678C}" type="datetimeFigureOut">
              <a:rPr lang="ar-SA" smtClean="0"/>
              <a:pPr/>
              <a:t>12/01/34</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F1DAC75E-75FC-485C-9B42-43AD145FCBB5}" type="slidenum">
              <a:rPr lang="ar-SA" smtClean="0"/>
              <a:pPr/>
              <a:t>‹#›</a:t>
            </a:fld>
            <a:endParaRPr lang="ar-SA"/>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xStyles>
    <p:titleStyle>
      <a:lvl1pPr algn="l" defTabSz="457200" rtl="1" eaLnBrk="1" latinLnBrk="0" hangingPunct="1">
        <a:spcBef>
          <a:spcPct val="0"/>
        </a:spcBef>
        <a:buNone/>
        <a:defRPr sz="3200" kern="1200">
          <a:solidFill>
            <a:schemeClr val="tx1"/>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1556792"/>
            <a:ext cx="7125113" cy="1428531"/>
          </a:xfrm>
        </p:spPr>
        <p:style>
          <a:lnRef idx="0">
            <a:schemeClr val="accent1"/>
          </a:lnRef>
          <a:fillRef idx="3">
            <a:schemeClr val="accent1"/>
          </a:fillRef>
          <a:effectRef idx="3">
            <a:schemeClr val="accent1"/>
          </a:effectRef>
          <a:fontRef idx="minor">
            <a:schemeClr val="lt1"/>
          </a:fontRef>
        </p:style>
        <p:txBody>
          <a:bodyPr>
            <a:prstTxWarp prst="textWave1">
              <a:avLst/>
            </a:prstTxWarp>
          </a:bodyPr>
          <a:lstStyle/>
          <a:p>
            <a:pPr algn="ctr"/>
            <a:r>
              <a:rPr lang="ar-SA" b="1" dirty="0" smtClean="0">
                <a:solidFill>
                  <a:schemeClr val="bg1"/>
                </a:solidFill>
                <a:effectLst>
                  <a:outerShdw blurRad="38100" dist="38100" dir="2700000" algn="tl">
                    <a:srgbClr val="000000">
                      <a:alpha val="43137"/>
                    </a:srgbClr>
                  </a:outerShdw>
                </a:effectLst>
                <a:cs typeface="Arabic Transparent" pitchFamily="2" charset="-78"/>
              </a:rPr>
              <a:t>الاخلاق الاسلامية</a:t>
            </a:r>
            <a:endParaRPr lang="ar-SA" b="1" dirty="0">
              <a:solidFill>
                <a:schemeClr val="bg1"/>
              </a:solidFill>
              <a:effectLst>
                <a:outerShdw blurRad="38100" dist="38100" dir="2700000" algn="tl">
                  <a:srgbClr val="000000">
                    <a:alpha val="43137"/>
                  </a:srgbClr>
                </a:outerShdw>
              </a:effectLst>
              <a:cs typeface="Arabic Transparent" pitchFamily="2" charset="-78"/>
            </a:endParaRPr>
          </a:p>
        </p:txBody>
      </p:sp>
      <p:pic>
        <p:nvPicPr>
          <p:cNvPr id="4" name="عنصر نائب للمحتوى 3" descr="DU.jpg"/>
          <p:cNvPicPr>
            <a:picLocks noGrp="1" noChangeAspect="1"/>
          </p:cNvPicPr>
          <p:nvPr>
            <p:ph idx="1"/>
          </p:nvPr>
        </p:nvPicPr>
        <p:blipFill>
          <a:blip r:embed="rId2" cstate="print"/>
          <a:stretch>
            <a:fillRect/>
          </a:stretch>
        </p:blipFill>
        <p:spPr>
          <a:xfrm>
            <a:off x="323528" y="260648"/>
            <a:ext cx="1954458" cy="11406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مستطيل 6"/>
          <p:cNvSpPr/>
          <p:nvPr/>
        </p:nvSpPr>
        <p:spPr>
          <a:xfrm>
            <a:off x="1619672" y="3501008"/>
            <a:ext cx="5976665" cy="2492990"/>
          </a:xfrm>
          <a:prstGeom prst="rect">
            <a:avLst/>
          </a:prstGeom>
        </p:spPr>
        <p:txBody>
          <a:bodyPr wrap="square">
            <a:spAutoFit/>
          </a:bodyPr>
          <a:lstStyle/>
          <a:p>
            <a:r>
              <a:rPr lang="ar-SA" sz="2400" b="1" dirty="0" smtClean="0">
                <a:solidFill>
                  <a:srgbClr val="FFC000"/>
                </a:solidFill>
                <a:effectLst>
                  <a:outerShdw blurRad="38100" dist="38100" dir="2700000" algn="tl">
                    <a:srgbClr val="000000">
                      <a:alpha val="43137"/>
                    </a:srgbClr>
                  </a:outerShdw>
                </a:effectLst>
                <a:cs typeface="Arabic Transparent" pitchFamily="2" charset="-78"/>
              </a:rPr>
              <a:t>يعتبر</a:t>
            </a:r>
            <a:r>
              <a:rPr lang="ar-SA" sz="2400" b="1" dirty="0" smtClean="0">
                <a:effectLst>
                  <a:outerShdw blurRad="38100" dist="38100" dir="2700000" algn="tl">
                    <a:srgbClr val="000000">
                      <a:alpha val="43137"/>
                    </a:srgbClr>
                  </a:outerShdw>
                </a:effectLst>
                <a:cs typeface="Arabic Transparent" pitchFamily="2" charset="-78"/>
              </a:rPr>
              <a:t> </a:t>
            </a:r>
            <a:r>
              <a:rPr lang="ar-SA" sz="2400" b="1" dirty="0" smtClean="0">
                <a:solidFill>
                  <a:schemeClr val="bg1"/>
                </a:solidFill>
                <a:effectLst>
                  <a:outerShdw blurRad="38100" dist="38100" dir="2700000" algn="tl">
                    <a:srgbClr val="000000">
                      <a:alpha val="43137"/>
                    </a:srgbClr>
                  </a:outerShdw>
                </a:effectLst>
                <a:cs typeface="Arabic Transparent" pitchFamily="2" charset="-78"/>
              </a:rPr>
              <a:t>القرآن الكريم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المصدر الأول </a:t>
            </a:r>
            <a:r>
              <a:rPr lang="ar-SA" sz="2400" b="1" dirty="0" err="1" smtClean="0">
                <a:solidFill>
                  <a:srgbClr val="FFC000"/>
                </a:solidFill>
                <a:effectLst>
                  <a:outerShdw blurRad="38100" dist="38100" dir="2700000" algn="tl">
                    <a:srgbClr val="000000">
                      <a:alpha val="43137"/>
                    </a:srgbClr>
                  </a:outerShdw>
                </a:effectLst>
                <a:cs typeface="Arabic Transparent" pitchFamily="2" charset="-78"/>
              </a:rPr>
              <a:t>للأخلاق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 </a:t>
            </a:r>
          </a:p>
          <a:p>
            <a:pPr algn="ctr"/>
            <a:r>
              <a:rPr lang="ar-SA" sz="2400" b="1" dirty="0" smtClean="0">
                <a:solidFill>
                  <a:srgbClr val="FFC000"/>
                </a:solidFill>
                <a:effectLst>
                  <a:outerShdw blurRad="38100" dist="38100" dir="2700000" algn="tl">
                    <a:srgbClr val="000000">
                      <a:alpha val="43137"/>
                    </a:srgbClr>
                  </a:outerShdw>
                </a:effectLst>
                <a:cs typeface="Arabic Transparent" pitchFamily="2" charset="-78"/>
              </a:rPr>
              <a:t>الدليل قوله </a:t>
            </a:r>
            <a:r>
              <a:rPr lang="ar-SA" sz="2400" b="1" dirty="0" err="1" smtClean="0">
                <a:solidFill>
                  <a:srgbClr val="FFC000"/>
                </a:solidFill>
                <a:effectLst>
                  <a:outerShdw blurRad="38100" dist="38100" dir="2700000" algn="tl">
                    <a:srgbClr val="000000">
                      <a:alpha val="43137"/>
                    </a:srgbClr>
                  </a:outerShdw>
                </a:effectLst>
                <a:cs typeface="Arabic Transparent" pitchFamily="2" charset="-78"/>
              </a:rPr>
              <a:t>تعالى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a:t>
            </a:r>
            <a:r>
              <a:rPr lang="ar-SA" sz="2800" b="1" dirty="0" smtClean="0">
                <a:solidFill>
                  <a:schemeClr val="bg1"/>
                </a:solidFill>
                <a:effectLst>
                  <a:outerShdw blurRad="38100" dist="38100" dir="2700000" algn="tl">
                    <a:srgbClr val="000000">
                      <a:alpha val="43137"/>
                    </a:srgbClr>
                  </a:outerShdw>
                </a:effectLst>
                <a:cs typeface="Arabic Transparent" pitchFamily="2" charset="-78"/>
              </a:rPr>
              <a:t>إِنَّ اللّهَ يَأْمُرُ بِالْعَدْلِ وَالإِحْسَانِ وَإِيتَاء ذِي الْقُرْبَى</a:t>
            </a:r>
          </a:p>
          <a:p>
            <a:pPr algn="ctr"/>
            <a:r>
              <a:rPr lang="ar-SA" sz="2800" b="1" dirty="0" smtClean="0">
                <a:solidFill>
                  <a:schemeClr val="bg1"/>
                </a:solidFill>
                <a:effectLst>
                  <a:outerShdw blurRad="38100" dist="38100" dir="2700000" algn="tl">
                    <a:srgbClr val="000000">
                      <a:alpha val="43137"/>
                    </a:srgbClr>
                  </a:outerShdw>
                </a:effectLst>
                <a:cs typeface="Arabic Transparent" pitchFamily="2" charset="-78"/>
              </a:rPr>
              <a:t> وَيَنْهَى عَنِ الْفَحْشَاء وَالْمُنكَرِ وَالْبَغْيِ يَعِظُكُمْ لَعَلَّكُمْ </a:t>
            </a:r>
            <a:r>
              <a:rPr lang="ar-SA" sz="2800" b="1" dirty="0" err="1" smtClean="0">
                <a:solidFill>
                  <a:schemeClr val="bg1"/>
                </a:solidFill>
                <a:effectLst>
                  <a:outerShdw blurRad="38100" dist="38100" dir="2700000" algn="tl">
                    <a:srgbClr val="000000">
                      <a:alpha val="43137"/>
                    </a:srgbClr>
                  </a:outerShdw>
                </a:effectLst>
                <a:cs typeface="Arabic Transparent" pitchFamily="2" charset="-78"/>
              </a:rPr>
              <a:t>تَذَكَّرُونَ </a:t>
            </a:r>
            <a:r>
              <a:rPr lang="ar-SA" sz="2800" b="1" dirty="0" smtClean="0">
                <a:solidFill>
                  <a:schemeClr val="bg1"/>
                </a:solidFill>
                <a:effectLst>
                  <a:outerShdw blurRad="38100" dist="38100" dir="2700000" algn="tl">
                    <a:srgbClr val="000000">
                      <a:alpha val="43137"/>
                    </a:srgbClr>
                  </a:outerShdw>
                </a:effectLst>
                <a:cs typeface="Arabic Transparent" pitchFamily="2" charset="-78"/>
              </a:rPr>
              <a:t>[النحل: 90</a:t>
            </a:r>
            <a:r>
              <a:rPr lang="ar-SA" sz="2800" b="1" dirty="0" err="1" smtClean="0">
                <a:solidFill>
                  <a:schemeClr val="bg1"/>
                </a:solidFill>
                <a:effectLst>
                  <a:outerShdw blurRad="38100" dist="38100" dir="2700000" algn="tl">
                    <a:srgbClr val="000000">
                      <a:alpha val="43137"/>
                    </a:srgbClr>
                  </a:outerShdw>
                </a:effectLst>
                <a:cs typeface="Arabic Transparent" pitchFamily="2" charset="-78"/>
              </a:rPr>
              <a:t>].</a:t>
            </a:r>
            <a:r>
              <a:rPr lang="ar-SA" sz="2000" dirty="0" smtClean="0"/>
              <a:t/>
            </a:r>
            <a:br>
              <a:rPr lang="ar-SA" sz="2000" dirty="0" smtClean="0"/>
            </a:br>
            <a:endParaRPr lang="ar-SA" sz="2000" b="1" dirty="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تعريف الأخلاق</a:t>
            </a:r>
            <a:endParaRPr lang="ar-SA" dirty="0"/>
          </a:p>
        </p:txBody>
      </p:sp>
      <p:sp>
        <p:nvSpPr>
          <p:cNvPr id="3" name="عنصر نائب للمحتوى 2"/>
          <p:cNvSpPr>
            <a:spLocks noGrp="1"/>
          </p:cNvSpPr>
          <p:nvPr>
            <p:ph idx="1"/>
          </p:nvPr>
        </p:nvSpPr>
        <p:spPr>
          <a:xfrm>
            <a:off x="1009443" y="1807361"/>
            <a:ext cx="7125112" cy="4573967"/>
          </a:xfrm>
        </p:spPr>
        <p:txBody>
          <a:bodyPr>
            <a:normAutofit fontScale="92500" lnSpcReduction="10000"/>
          </a:bodyPr>
          <a:lstStyle/>
          <a:p>
            <a:r>
              <a:rPr lang="ar-SA" dirty="0" err="1" smtClean="0">
                <a:solidFill>
                  <a:schemeClr val="bg1"/>
                </a:solidFill>
              </a:rPr>
              <a:t>الخلق </a:t>
            </a:r>
            <a:r>
              <a:rPr lang="ar-SA" dirty="0" smtClean="0">
                <a:solidFill>
                  <a:schemeClr val="bg1"/>
                </a:solidFill>
              </a:rPr>
              <a:t>: هو صفة مستقرة في </a:t>
            </a:r>
            <a:r>
              <a:rPr lang="ar-SA" dirty="0" err="1" smtClean="0">
                <a:solidFill>
                  <a:schemeClr val="bg1"/>
                </a:solidFill>
              </a:rPr>
              <a:t>النفس </a:t>
            </a:r>
            <a:r>
              <a:rPr lang="ar-SA" dirty="0" smtClean="0">
                <a:solidFill>
                  <a:schemeClr val="bg1"/>
                </a:solidFill>
              </a:rPr>
              <a:t>– </a:t>
            </a:r>
            <a:r>
              <a:rPr lang="ar-SA" dirty="0" err="1" smtClean="0">
                <a:solidFill>
                  <a:schemeClr val="bg1"/>
                </a:solidFill>
              </a:rPr>
              <a:t>فطريةأو</a:t>
            </a:r>
            <a:r>
              <a:rPr lang="ar-SA" dirty="0" smtClean="0">
                <a:solidFill>
                  <a:schemeClr val="bg1"/>
                </a:solidFill>
              </a:rPr>
              <a:t> مكتسبة- ذات آثار في السلوك محمودة أو </a:t>
            </a:r>
            <a:r>
              <a:rPr lang="ar-SA" dirty="0" err="1" smtClean="0">
                <a:solidFill>
                  <a:schemeClr val="bg1"/>
                </a:solidFill>
              </a:rPr>
              <a:t>مذمومة .</a:t>
            </a:r>
            <a:endParaRPr lang="ar-SA" dirty="0" smtClean="0">
              <a:solidFill>
                <a:schemeClr val="bg1"/>
              </a:solidFill>
            </a:endParaRPr>
          </a:p>
          <a:p>
            <a:r>
              <a:rPr lang="ar-SA" dirty="0" smtClean="0"/>
              <a:t>كيف نستطيع أن نقيس الخلق </a:t>
            </a:r>
            <a:r>
              <a:rPr lang="ar-SA" dirty="0" err="1" smtClean="0"/>
              <a:t>النفسي؟</a:t>
            </a:r>
            <a:r>
              <a:rPr lang="ar-SA" dirty="0" smtClean="0"/>
              <a:t> </a:t>
            </a:r>
          </a:p>
          <a:p>
            <a:pPr>
              <a:buNone/>
            </a:pPr>
            <a:r>
              <a:rPr lang="ar-SA" dirty="0" smtClean="0">
                <a:solidFill>
                  <a:schemeClr val="bg1"/>
                </a:solidFill>
              </a:rPr>
              <a:t>عن طريق قياس </a:t>
            </a:r>
            <a:r>
              <a:rPr lang="ar-SA" dirty="0" err="1" smtClean="0">
                <a:solidFill>
                  <a:schemeClr val="bg1"/>
                </a:solidFill>
              </a:rPr>
              <a:t>آثاره </a:t>
            </a:r>
            <a:r>
              <a:rPr lang="ar-SA" dirty="0" smtClean="0">
                <a:solidFill>
                  <a:schemeClr val="bg1"/>
                </a:solidFill>
              </a:rPr>
              <a:t>، فإذا كانت الصفة حميدة كانت آثارها </a:t>
            </a:r>
            <a:r>
              <a:rPr lang="ar-SA" dirty="0" err="1" smtClean="0">
                <a:solidFill>
                  <a:schemeClr val="bg1"/>
                </a:solidFill>
              </a:rPr>
              <a:t>ميدة</a:t>
            </a:r>
            <a:r>
              <a:rPr lang="ar-SA" dirty="0" smtClean="0">
                <a:solidFill>
                  <a:schemeClr val="bg1"/>
                </a:solidFill>
              </a:rPr>
              <a:t> والعكس </a:t>
            </a:r>
            <a:r>
              <a:rPr lang="ar-SA" dirty="0" err="1" smtClean="0">
                <a:solidFill>
                  <a:schemeClr val="bg1"/>
                </a:solidFill>
              </a:rPr>
              <a:t>بالعكس .</a:t>
            </a:r>
            <a:r>
              <a:rPr lang="ar-SA" dirty="0" smtClean="0">
                <a:solidFill>
                  <a:schemeClr val="bg1"/>
                </a:solidFill>
              </a:rPr>
              <a:t> </a:t>
            </a:r>
          </a:p>
          <a:p>
            <a:pPr>
              <a:buNone/>
            </a:pPr>
            <a:r>
              <a:rPr lang="ar-SA" dirty="0" smtClean="0"/>
              <a:t>كيف نفرق بين الخلق والغريزة </a:t>
            </a:r>
            <a:r>
              <a:rPr lang="ar-SA" dirty="0" err="1" smtClean="0"/>
              <a:t>الفطرية؟</a:t>
            </a:r>
            <a:r>
              <a:rPr lang="ar-SA" dirty="0" smtClean="0"/>
              <a:t> </a:t>
            </a:r>
          </a:p>
          <a:p>
            <a:pPr>
              <a:buNone/>
            </a:pPr>
            <a:r>
              <a:rPr lang="ar-SA" dirty="0" smtClean="0">
                <a:solidFill>
                  <a:schemeClr val="bg1"/>
                </a:solidFill>
              </a:rPr>
              <a:t>إذا كانت الآثار في السلوك قابلة للمدح أو الذم فهي </a:t>
            </a:r>
            <a:r>
              <a:rPr lang="ar-SA" dirty="0" err="1" smtClean="0">
                <a:solidFill>
                  <a:schemeClr val="bg1"/>
                </a:solidFill>
              </a:rPr>
              <a:t>أخلاق </a:t>
            </a:r>
            <a:r>
              <a:rPr lang="ar-SA" dirty="0" smtClean="0">
                <a:solidFill>
                  <a:schemeClr val="bg1"/>
                </a:solidFill>
              </a:rPr>
              <a:t>، وإلا فهي غرائز </a:t>
            </a:r>
          </a:p>
          <a:p>
            <a:pPr>
              <a:buNone/>
            </a:pPr>
            <a:r>
              <a:rPr lang="ar-SA" dirty="0" err="1" smtClean="0"/>
              <a:t>مثل </a:t>
            </a:r>
            <a:r>
              <a:rPr lang="ar-SA" dirty="0" smtClean="0"/>
              <a:t>: الأكل عند </a:t>
            </a:r>
            <a:r>
              <a:rPr lang="ar-SA" dirty="0" err="1" smtClean="0"/>
              <a:t>الجوع </a:t>
            </a:r>
            <a:r>
              <a:rPr lang="ar-SA" dirty="0" smtClean="0"/>
              <a:t>( </a:t>
            </a:r>
            <a:r>
              <a:rPr lang="ar-SA" dirty="0" err="1" smtClean="0"/>
              <a:t>غريزة ).</a:t>
            </a:r>
            <a:r>
              <a:rPr lang="ar-SA" dirty="0" smtClean="0"/>
              <a:t> </a:t>
            </a:r>
            <a:r>
              <a:rPr lang="ar-SA" dirty="0" err="1" smtClean="0"/>
              <a:t>لاتحمد</a:t>
            </a:r>
            <a:r>
              <a:rPr lang="ar-SA" dirty="0" smtClean="0"/>
              <a:t> </a:t>
            </a:r>
            <a:r>
              <a:rPr lang="ar-SA" dirty="0" err="1" smtClean="0"/>
              <a:t>ولاتذم</a:t>
            </a:r>
            <a:r>
              <a:rPr lang="ar-SA" dirty="0" smtClean="0"/>
              <a:t> </a:t>
            </a:r>
            <a:r>
              <a:rPr lang="ar-SA" dirty="0" err="1" smtClean="0"/>
              <a:t>.</a:t>
            </a:r>
            <a:endParaRPr lang="ar-SA" dirty="0" smtClean="0"/>
          </a:p>
          <a:p>
            <a:pPr>
              <a:buNone/>
            </a:pPr>
            <a:r>
              <a:rPr lang="ar-SA" dirty="0" smtClean="0"/>
              <a:t>لكن الشره الزائد مذموم لأنه كناية عن </a:t>
            </a:r>
            <a:r>
              <a:rPr lang="ar-SA" dirty="0" err="1" smtClean="0"/>
              <a:t>الطمع .</a:t>
            </a:r>
            <a:endParaRPr lang="ar-SA" dirty="0" smtClean="0"/>
          </a:p>
          <a:p>
            <a:pPr>
              <a:buNone/>
            </a:pPr>
            <a:r>
              <a:rPr lang="ar-SA" dirty="0" smtClean="0"/>
              <a:t>وعكسه هو كناية عن القناعة وهي محمودة.</a:t>
            </a:r>
          </a:p>
          <a:p>
            <a:pPr>
              <a:buNone/>
            </a:pPr>
            <a:r>
              <a:rPr lang="ar-SA" dirty="0" smtClean="0">
                <a:solidFill>
                  <a:schemeClr val="bg1"/>
                </a:solidFill>
              </a:rPr>
              <a:t>مثال </a:t>
            </a:r>
            <a:r>
              <a:rPr lang="ar-SA" dirty="0" err="1" smtClean="0">
                <a:solidFill>
                  <a:schemeClr val="bg1"/>
                </a:solidFill>
              </a:rPr>
              <a:t>آخر </a:t>
            </a:r>
            <a:r>
              <a:rPr lang="ar-SA" dirty="0" smtClean="0">
                <a:solidFill>
                  <a:schemeClr val="bg1"/>
                </a:solidFill>
              </a:rPr>
              <a:t>: الحذر من وقوع المكروه </a:t>
            </a:r>
            <a:r>
              <a:rPr lang="ar-SA" dirty="0" err="1" smtClean="0">
                <a:solidFill>
                  <a:schemeClr val="bg1"/>
                </a:solidFill>
              </a:rPr>
              <a:t>منآثار</a:t>
            </a:r>
            <a:r>
              <a:rPr lang="ar-SA" dirty="0" smtClean="0">
                <a:solidFill>
                  <a:schemeClr val="bg1"/>
                </a:solidFill>
              </a:rPr>
              <a:t> </a:t>
            </a:r>
            <a:r>
              <a:rPr lang="ar-SA" dirty="0" err="1" smtClean="0">
                <a:solidFill>
                  <a:schemeClr val="bg1"/>
                </a:solidFill>
              </a:rPr>
              <a:t>غريزة </a:t>
            </a:r>
            <a:r>
              <a:rPr lang="ar-SA" dirty="0" smtClean="0">
                <a:solidFill>
                  <a:schemeClr val="bg1"/>
                </a:solidFill>
              </a:rPr>
              <a:t>(حب البقاء</a:t>
            </a:r>
            <a:r>
              <a:rPr lang="ar-SA" dirty="0" err="1" smtClean="0">
                <a:solidFill>
                  <a:schemeClr val="bg1"/>
                </a:solidFill>
              </a:rPr>
              <a:t>)</a:t>
            </a:r>
            <a:r>
              <a:rPr lang="ar-SA" dirty="0" smtClean="0">
                <a:solidFill>
                  <a:schemeClr val="bg1"/>
                </a:solidFill>
              </a:rPr>
              <a:t> </a:t>
            </a:r>
          </a:p>
          <a:p>
            <a:pPr>
              <a:buNone/>
            </a:pPr>
            <a:r>
              <a:rPr lang="ar-SA" dirty="0" smtClean="0">
                <a:solidFill>
                  <a:schemeClr val="bg1"/>
                </a:solidFill>
              </a:rPr>
              <a:t>لكن الخوف الزائد مذموم لأنه أثر لخلق مذموم </a:t>
            </a:r>
            <a:r>
              <a:rPr lang="ar-SA" dirty="0" err="1" smtClean="0">
                <a:solidFill>
                  <a:schemeClr val="bg1"/>
                </a:solidFill>
              </a:rPr>
              <a:t>وهو </a:t>
            </a:r>
            <a:r>
              <a:rPr lang="ar-SA" dirty="0" smtClean="0">
                <a:solidFill>
                  <a:schemeClr val="bg1"/>
                </a:solidFill>
              </a:rPr>
              <a:t>(الجبن</a:t>
            </a:r>
            <a:r>
              <a:rPr lang="ar-SA" dirty="0" err="1" smtClean="0">
                <a:solidFill>
                  <a:schemeClr val="bg1"/>
                </a:solidFill>
              </a:rPr>
              <a:t>) .</a:t>
            </a:r>
            <a:endParaRPr lang="ar-SA" dirty="0" smtClean="0">
              <a:solidFill>
                <a:schemeClr val="bg1"/>
              </a:solidFill>
            </a:endParaRPr>
          </a:p>
          <a:p>
            <a:pPr>
              <a:buNone/>
            </a:pPr>
            <a:r>
              <a:rPr lang="ar-SA" dirty="0" smtClean="0">
                <a:solidFill>
                  <a:schemeClr val="bg1"/>
                </a:solidFill>
              </a:rPr>
              <a:t>أما الإقدام الذي </a:t>
            </a:r>
            <a:r>
              <a:rPr lang="ar-SA" dirty="0" err="1" smtClean="0">
                <a:solidFill>
                  <a:schemeClr val="bg1"/>
                </a:solidFill>
              </a:rPr>
              <a:t>لايصل</a:t>
            </a:r>
            <a:r>
              <a:rPr lang="ar-SA" dirty="0" smtClean="0">
                <a:solidFill>
                  <a:schemeClr val="bg1"/>
                </a:solidFill>
              </a:rPr>
              <a:t> إلى التهور </a:t>
            </a:r>
            <a:r>
              <a:rPr lang="ar-SA" dirty="0" err="1" smtClean="0">
                <a:solidFill>
                  <a:schemeClr val="bg1"/>
                </a:solidFill>
              </a:rPr>
              <a:t>فهوأثر</a:t>
            </a:r>
            <a:r>
              <a:rPr lang="ar-SA" dirty="0" smtClean="0">
                <a:solidFill>
                  <a:schemeClr val="bg1"/>
                </a:solidFill>
              </a:rPr>
              <a:t> لخلق محمود وهو </a:t>
            </a:r>
            <a:r>
              <a:rPr lang="ar-SA" dirty="0" err="1" smtClean="0">
                <a:solidFill>
                  <a:schemeClr val="bg1"/>
                </a:solidFill>
              </a:rPr>
              <a:t>الشجاعة .</a:t>
            </a:r>
            <a:r>
              <a:rPr lang="ar-SA" dirty="0" smtClean="0">
                <a:solidFill>
                  <a:schemeClr val="bg1"/>
                </a:solidFill>
              </a:rPr>
              <a:t> </a:t>
            </a:r>
          </a:p>
          <a:p>
            <a:pPr>
              <a:buNone/>
            </a:pPr>
            <a:endParaRPr lang="ar-SA" dirty="0" smtClean="0"/>
          </a:p>
          <a:p>
            <a:pPr>
              <a:buNone/>
            </a:pP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60648"/>
            <a:ext cx="8964488" cy="6264696"/>
          </a:xfrm>
          <a:effectLst>
            <a:glow rad="228600">
              <a:schemeClr val="accent6">
                <a:satMod val="175000"/>
                <a:alpha val="40000"/>
              </a:schemeClr>
            </a:glow>
            <a:reflection blurRad="6350" stA="50000" endA="300" endPos="90000" dist="50800" dir="5400000" sy="-100000" algn="bl" rotWithShape="0"/>
          </a:effectLst>
        </p:spPr>
        <p:txBody>
          <a:bodyPr/>
          <a:lstStyle/>
          <a:p>
            <a:pPr algn="ctr"/>
            <a:r>
              <a:rPr lang="ar-SA"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cs typeface="Arial" pitchFamily="34" charset="0"/>
              </a:rPr>
              <a:t>مدارك الأخلاق وأسسها :</a:t>
            </a:r>
          </a:p>
          <a:p>
            <a:endParaRPr lang="ar-SA" dirty="0"/>
          </a:p>
        </p:txBody>
      </p:sp>
      <p:cxnSp>
        <p:nvCxnSpPr>
          <p:cNvPr id="32" name="Straight Arrow Connector 31"/>
          <p:cNvCxnSpPr/>
          <p:nvPr/>
        </p:nvCxnSpPr>
        <p:spPr>
          <a:xfrm>
            <a:off x="8316416" y="1844824"/>
            <a:ext cx="0"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1115616" y="1844824"/>
            <a:ext cx="0"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Rectangle 36"/>
          <p:cNvSpPr/>
          <p:nvPr/>
        </p:nvSpPr>
        <p:spPr>
          <a:xfrm flipH="1">
            <a:off x="6858000" y="2636912"/>
            <a:ext cx="2034480" cy="3046988"/>
          </a:xfrm>
          <a:prstGeom prst="rect">
            <a:avLst/>
          </a:prstGeom>
          <a:ln>
            <a:noFill/>
          </a:ln>
          <a:effectLst>
            <a:glow rad="228600">
              <a:schemeClr val="accent3">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SA" sz="2400" b="1" dirty="0" smtClean="0">
                <a:solidFill>
                  <a:srgbClr val="FFFF00"/>
                </a:solidFill>
                <a:effectLst>
                  <a:outerShdw blurRad="38100" dist="38100" dir="2700000" algn="tl">
                    <a:srgbClr val="000000">
                      <a:alpha val="43137"/>
                    </a:srgbClr>
                  </a:outerShdw>
                </a:effectLst>
                <a:latin typeface="Andalus" pitchFamily="18" charset="-78"/>
                <a:cs typeface="Andalus" pitchFamily="18" charset="-78"/>
              </a:rPr>
              <a:t>إما كونها فكريه علميه :</a:t>
            </a:r>
          </a:p>
          <a:p>
            <a:r>
              <a:rPr lang="ar-SA" sz="2400" dirty="0" smtClean="0">
                <a:latin typeface="Andalus" pitchFamily="18" charset="-78"/>
                <a:cs typeface="Andalus" pitchFamily="18" charset="-78"/>
              </a:rPr>
              <a:t>فلأن مكارم الأخلاق يؤيدها الفكر العلمي ويستحسنها ويحث عليها ويوجب ما يوجب منها </a:t>
            </a:r>
          </a:p>
        </p:txBody>
      </p:sp>
      <p:sp>
        <p:nvSpPr>
          <p:cNvPr id="38" name="Rectangle 37"/>
          <p:cNvSpPr/>
          <p:nvPr/>
        </p:nvSpPr>
        <p:spPr>
          <a:xfrm flipH="1">
            <a:off x="2987824" y="2492896"/>
            <a:ext cx="3384376" cy="3693319"/>
          </a:xfrm>
          <a:prstGeom prst="rect">
            <a:avLst/>
          </a:prstGeom>
          <a:ln>
            <a:solidFill>
              <a:schemeClr val="bg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SA" sz="2400" b="1" dirty="0" smtClean="0">
                <a:solidFill>
                  <a:srgbClr val="FFFF00"/>
                </a:solidFill>
                <a:effectLst>
                  <a:outerShdw blurRad="38100" dist="38100" dir="2700000" algn="tl">
                    <a:srgbClr val="000000">
                      <a:alpha val="43137"/>
                    </a:srgbClr>
                  </a:outerShdw>
                </a:effectLst>
                <a:latin typeface="Andalus" pitchFamily="18" charset="-78"/>
                <a:cs typeface="Andalus" pitchFamily="18" charset="-78"/>
              </a:rPr>
              <a:t>وأما كونها فطريه وجدانيه:</a:t>
            </a:r>
          </a:p>
          <a:p>
            <a:r>
              <a:rPr lang="ar-SA" sz="2400" b="1" dirty="0" smtClean="0">
                <a:effectLst>
                  <a:outerShdw blurRad="38100" dist="38100" dir="2700000" algn="tl">
                    <a:srgbClr val="000000">
                      <a:alpha val="43137"/>
                    </a:srgbClr>
                  </a:outerShdw>
                </a:effectLst>
                <a:latin typeface="Andalus" pitchFamily="18" charset="-78"/>
                <a:cs typeface="Andalus" pitchFamily="18" charset="-78"/>
              </a:rPr>
              <a:t>فلأن في فطر الإنسان الوجدانية ميلا إلى مكارم الأخلاق,و رغبه داخليه بالتزامها, وممارسه كل سلوك تدفع إليه و لان في فطر الناس الوجدانية نفورا واشمئزازا من رذائل الأخلاق ورغبه داخليه باجتنابها واجتناب كل سلوك هو من أثارها. </a:t>
            </a:r>
          </a:p>
          <a:p>
            <a:endParaRPr lang="ar-SA" dirty="0"/>
          </a:p>
        </p:txBody>
      </p:sp>
      <p:cxnSp>
        <p:nvCxnSpPr>
          <p:cNvPr id="42" name="Straight Arrow Connector 41"/>
          <p:cNvCxnSpPr/>
          <p:nvPr/>
        </p:nvCxnSpPr>
        <p:spPr>
          <a:xfrm>
            <a:off x="4716016" y="1844824"/>
            <a:ext cx="0"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3" name="Rectangle 42"/>
          <p:cNvSpPr/>
          <p:nvPr/>
        </p:nvSpPr>
        <p:spPr>
          <a:xfrm flipH="1">
            <a:off x="467544" y="2564904"/>
            <a:ext cx="2160240" cy="267765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SA" sz="2400" dirty="0" smtClean="0">
                <a:solidFill>
                  <a:srgbClr val="FFFF00"/>
                </a:solidFill>
                <a:latin typeface="Andalus" pitchFamily="18" charset="-78"/>
                <a:cs typeface="Andalus" pitchFamily="18" charset="-78"/>
              </a:rPr>
              <a:t>وأما كونها إيمانيه :</a:t>
            </a:r>
          </a:p>
          <a:p>
            <a:r>
              <a:rPr lang="ar-SA" sz="2400" dirty="0" smtClean="0">
                <a:latin typeface="Andalus" pitchFamily="18" charset="-78"/>
                <a:cs typeface="Andalus" pitchFamily="18" charset="-78"/>
              </a:rPr>
              <a:t>فلأن القاعدة الإيمانية في الإسلام تلزم بطاعة الله في أوامره ونواهيه,وترغب بالعمل بوصاياه .</a:t>
            </a:r>
            <a:endParaRPr lang="ar-SA" sz="2400" dirty="0">
              <a:latin typeface="Andalus" pitchFamily="18" charset="-78"/>
              <a:cs typeface="Andalus" pitchFamily="18" charset="-78"/>
            </a:endParaRPr>
          </a:p>
        </p:txBody>
      </p:sp>
      <p:cxnSp>
        <p:nvCxnSpPr>
          <p:cNvPr id="17" name="Straight Connector 16"/>
          <p:cNvCxnSpPr/>
          <p:nvPr/>
        </p:nvCxnSpPr>
        <p:spPr>
          <a:xfrm>
            <a:off x="4716016" y="1844824"/>
            <a:ext cx="3600400"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flipH="1">
            <a:off x="1115616" y="1844824"/>
            <a:ext cx="360040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Effect transition="in" filter="box(in)">
                                      <p:cBhvr>
                                        <p:cTn id="13" dur="500"/>
                                        <p:tgtEl>
                                          <p:spTgt spid="37">
                                            <p:txEl>
                                              <p:pRg st="0" end="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7">
                                            <p:txEl>
                                              <p:pRg st="1" end="1"/>
                                            </p:txEl>
                                          </p:spTgt>
                                        </p:tgtEl>
                                        <p:attrNameLst>
                                          <p:attrName>style.visibility</p:attrName>
                                        </p:attrNameLst>
                                      </p:cBhvr>
                                      <p:to>
                                        <p:strVal val="visible"/>
                                      </p:to>
                                    </p:set>
                                    <p:animEffect transition="in" filter="box(in)">
                                      <p:cBhvr>
                                        <p:cTn id="16" dur="500"/>
                                        <p:tgtEl>
                                          <p:spTgt spid="3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8">
                                            <p:txEl>
                                              <p:pRg st="0" end="0"/>
                                            </p:txEl>
                                          </p:spTgt>
                                        </p:tgtEl>
                                        <p:attrNameLst>
                                          <p:attrName>style.visibility</p:attrName>
                                        </p:attrNameLst>
                                      </p:cBhvr>
                                      <p:to>
                                        <p:strVal val="visible"/>
                                      </p:to>
                                    </p:set>
                                    <p:anim calcmode="lin" valueType="num">
                                      <p:cBhvr additive="base">
                                        <p:cTn id="21"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8">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8">
                                            <p:txEl>
                                              <p:pRg st="1" end="1"/>
                                            </p:txEl>
                                          </p:spTgt>
                                        </p:tgtEl>
                                        <p:attrNameLst>
                                          <p:attrName>style.visibility</p:attrName>
                                        </p:attrNameLst>
                                      </p:cBhvr>
                                      <p:to>
                                        <p:strVal val="visible"/>
                                      </p:to>
                                    </p:set>
                                    <p:anim calcmode="lin" valueType="num">
                                      <p:cBhvr additive="base">
                                        <p:cTn id="25" dur="500" fill="hold"/>
                                        <p:tgtEl>
                                          <p:spTgt spid="3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3">
                                            <p:txEl>
                                              <p:pRg st="0" end="0"/>
                                            </p:txEl>
                                          </p:spTgt>
                                        </p:tgtEl>
                                        <p:attrNameLst>
                                          <p:attrName>style.visibility</p:attrName>
                                        </p:attrNameLst>
                                      </p:cBhvr>
                                      <p:to>
                                        <p:strVal val="visible"/>
                                      </p:to>
                                    </p:set>
                                    <p:anim calcmode="lin" valueType="num">
                                      <p:cBhvr additive="base">
                                        <p:cTn id="31"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3">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3">
                                            <p:txEl>
                                              <p:pRg st="1" end="1"/>
                                            </p:txEl>
                                          </p:spTgt>
                                        </p:tgtEl>
                                        <p:attrNameLst>
                                          <p:attrName>style.visibility</p:attrName>
                                        </p:attrNameLst>
                                      </p:cBhvr>
                                      <p:to>
                                        <p:strVal val="visible"/>
                                      </p:to>
                                    </p:set>
                                    <p:anim calcmode="lin" valueType="num">
                                      <p:cBhvr additive="base">
                                        <p:cTn id="35" dur="500" fill="hold"/>
                                        <p:tgtEl>
                                          <p:spTgt spid="43">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764704"/>
            <a:ext cx="7125113" cy="924475"/>
          </a:xfrm>
        </p:spPr>
        <p:txBody>
          <a:bodyPr/>
          <a:lstStyle/>
          <a:p>
            <a:r>
              <a:rPr lang="ar-SA" b="1" dirty="0" smtClean="0"/>
              <a:t>يوجد تشابك جذري بين أسس الأخلاق وأسس الإيمان</a:t>
            </a:r>
            <a:endParaRPr lang="ar-SA" b="1" dirty="0"/>
          </a:p>
        </p:txBody>
      </p:sp>
      <p:sp>
        <p:nvSpPr>
          <p:cNvPr id="3" name="عنصر نائب للمحتوى 2"/>
          <p:cNvSpPr>
            <a:spLocks noGrp="1"/>
          </p:cNvSpPr>
          <p:nvPr>
            <p:ph idx="1"/>
          </p:nvPr>
        </p:nvSpPr>
        <p:spPr/>
        <p:txBody>
          <a:bodyPr/>
          <a:lstStyle/>
          <a:p>
            <a:pPr>
              <a:buAutoNum type="arabicParenR"/>
            </a:pPr>
            <a:r>
              <a:rPr lang="ar-SA" dirty="0" smtClean="0"/>
              <a:t>الفضيلة التي يدركها الفكر العلمي  </a:t>
            </a:r>
            <a:r>
              <a:rPr lang="ar-SA" dirty="0" err="1" smtClean="0"/>
              <a:t>ويستحسنها </a:t>
            </a:r>
            <a:r>
              <a:rPr lang="ar-SA" dirty="0" smtClean="0"/>
              <a:t>، وتميل الفطر إلى </a:t>
            </a:r>
            <a:r>
              <a:rPr lang="ar-SA" dirty="0" err="1" smtClean="0"/>
              <a:t>ممارستها </a:t>
            </a:r>
            <a:r>
              <a:rPr lang="ar-SA" dirty="0" smtClean="0"/>
              <a:t>، توجب الاعتراف بعناصر القاعدة الإيمانية في الإسلام</a:t>
            </a:r>
          </a:p>
          <a:p>
            <a:pPr>
              <a:buNone/>
            </a:pPr>
            <a:r>
              <a:rPr lang="ar-SA" dirty="0" smtClean="0"/>
              <a:t>وتوجب الإذعان </a:t>
            </a:r>
            <a:r>
              <a:rPr lang="ar-SA" dirty="0" err="1" smtClean="0"/>
              <a:t>لها </a:t>
            </a:r>
            <a:r>
              <a:rPr lang="ar-SA" dirty="0" smtClean="0"/>
              <a:t>، وتفر من الجحود </a:t>
            </a:r>
            <a:r>
              <a:rPr lang="ar-SA" dirty="0" err="1" smtClean="0"/>
              <a:t>والاستكبارعنها.</a:t>
            </a:r>
            <a:r>
              <a:rPr lang="ar-SA" dirty="0" smtClean="0"/>
              <a:t> </a:t>
            </a:r>
          </a:p>
          <a:p>
            <a:pPr algn="ctr">
              <a:buNone/>
            </a:pPr>
            <a:endParaRPr lang="ar-SA" sz="2400" b="1" dirty="0" smtClean="0"/>
          </a:p>
          <a:p>
            <a:pPr algn="ctr">
              <a:buNone/>
            </a:pPr>
            <a:r>
              <a:rPr lang="ar-SA" sz="2400" b="1" dirty="0" smtClean="0"/>
              <a:t>لأن العناصر القاعدة الإيمانية عناصر حق كبرى </a:t>
            </a:r>
          </a:p>
          <a:p>
            <a:pPr>
              <a:buNone/>
            </a:pPr>
            <a:endParaRPr lang="ar-SA" dirty="0" smtClean="0"/>
          </a:p>
          <a:p>
            <a:pPr>
              <a:buNone/>
            </a:pPr>
            <a:r>
              <a:rPr lang="ar-SA" dirty="0" smtClean="0"/>
              <a:t>والفضيلة الخلقية توجب الإيمان </a:t>
            </a:r>
            <a:r>
              <a:rPr lang="ar-SA" dirty="0" err="1" smtClean="0"/>
              <a:t>بالحق </a:t>
            </a:r>
            <a:r>
              <a:rPr lang="ar-SA" dirty="0" smtClean="0"/>
              <a:t>، والعمل </a:t>
            </a:r>
            <a:r>
              <a:rPr lang="ar-SA" dirty="0" err="1" smtClean="0"/>
              <a:t>بمقتضاه </a:t>
            </a:r>
            <a:r>
              <a:rPr lang="ar-SA" dirty="0" smtClean="0"/>
              <a:t>، وتشمئز من جحوده والتمرد على العمل </a:t>
            </a:r>
            <a:r>
              <a:rPr lang="ar-SA" dirty="0" err="1" smtClean="0"/>
              <a:t>بمايقتضيه.</a:t>
            </a:r>
            <a:endParaRPr lang="ar-SA" dirty="0" smtClean="0"/>
          </a:p>
          <a:p>
            <a:pPr>
              <a:buNone/>
            </a:pP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009443" y="1575266"/>
            <a:ext cx="7125112" cy="4590038"/>
          </a:xfrm>
        </p:spPr>
        <p:txBody>
          <a:bodyPr>
            <a:normAutofit fontScale="92500"/>
          </a:bodyPr>
          <a:lstStyle/>
          <a:p>
            <a:pPr>
              <a:buNone/>
            </a:pPr>
            <a:r>
              <a:rPr lang="ar-SA" dirty="0" smtClean="0"/>
              <a:t>2)وكذلك القاعدة الإيمانية في </a:t>
            </a:r>
            <a:r>
              <a:rPr lang="ar-SA" dirty="0" err="1" smtClean="0"/>
              <a:t>الإسلام </a:t>
            </a:r>
            <a:r>
              <a:rPr lang="ar-SA" dirty="0" smtClean="0"/>
              <a:t>، فهي تدفع المؤمنين إلى أن </a:t>
            </a:r>
            <a:r>
              <a:rPr lang="ar-SA" dirty="0" err="1" smtClean="0"/>
              <a:t>يتحلو</a:t>
            </a:r>
            <a:r>
              <a:rPr lang="ar-SA" dirty="0" smtClean="0"/>
              <a:t> بالفضائل </a:t>
            </a:r>
            <a:r>
              <a:rPr lang="ar-SA" dirty="0" err="1" smtClean="0"/>
              <a:t>الأخلاقية </a:t>
            </a:r>
            <a:r>
              <a:rPr lang="ar-SA" dirty="0" smtClean="0"/>
              <a:t>، وأن يتخلوا عن </a:t>
            </a:r>
            <a:r>
              <a:rPr lang="ar-SA" dirty="0" err="1" smtClean="0"/>
              <a:t>الرذائل </a:t>
            </a:r>
            <a:r>
              <a:rPr lang="ar-SA" dirty="0" smtClean="0"/>
              <a:t>، وتعد على ذلك </a:t>
            </a:r>
            <a:r>
              <a:rPr lang="ar-SA" dirty="0" err="1" smtClean="0"/>
              <a:t>بالأجرالعظيم</a:t>
            </a:r>
            <a:endParaRPr lang="ar-SA" dirty="0" smtClean="0"/>
          </a:p>
          <a:p>
            <a:pPr>
              <a:buNone/>
            </a:pPr>
            <a:r>
              <a:rPr lang="ar-SA" dirty="0" smtClean="0"/>
              <a:t>وكذلك فإنها تحذر من ممارسة الرذائل </a:t>
            </a:r>
            <a:r>
              <a:rPr lang="ar-SA" dirty="0" err="1" smtClean="0"/>
              <a:t>الخلقية </a:t>
            </a:r>
            <a:r>
              <a:rPr lang="ar-SA" dirty="0" smtClean="0"/>
              <a:t>، وتنذر عليها بالعقاب الأليم.</a:t>
            </a:r>
          </a:p>
          <a:p>
            <a:pPr>
              <a:buNone/>
            </a:pPr>
            <a:r>
              <a:rPr lang="ar-SA" dirty="0" smtClean="0"/>
              <a:t>ولذلك جعل الرسول صلى الله عليه </a:t>
            </a:r>
            <a:r>
              <a:rPr lang="ar-SA" dirty="0" err="1" smtClean="0"/>
              <a:t>وسلم </a:t>
            </a:r>
            <a:r>
              <a:rPr lang="ar-SA" dirty="0" smtClean="0"/>
              <a:t>( الحياء شعبة من </a:t>
            </a:r>
            <a:r>
              <a:rPr lang="ar-SA" dirty="0" err="1" smtClean="0"/>
              <a:t>الإيمان </a:t>
            </a:r>
            <a:r>
              <a:rPr lang="ar-SA" dirty="0" smtClean="0"/>
              <a:t>) وهو من مكارم الأخلاق </a:t>
            </a:r>
          </a:p>
          <a:p>
            <a:pPr>
              <a:buNone/>
            </a:pPr>
            <a:r>
              <a:rPr lang="ar-SA" dirty="0" smtClean="0"/>
              <a:t>وقال صلى الله عليه </a:t>
            </a:r>
            <a:r>
              <a:rPr lang="ar-SA" dirty="0" err="1" smtClean="0"/>
              <a:t>وسلم : </a:t>
            </a:r>
            <a:r>
              <a:rPr lang="ar-SA" dirty="0" smtClean="0"/>
              <a:t>( أكمل المؤمنين إيماناً أحسنهم </a:t>
            </a:r>
            <a:r>
              <a:rPr lang="ar-SA" dirty="0" err="1" smtClean="0"/>
              <a:t>خلقاً ) .</a:t>
            </a:r>
            <a:endParaRPr lang="ar-SA" dirty="0" smtClean="0"/>
          </a:p>
          <a:p>
            <a:pPr>
              <a:buNone/>
            </a:pPr>
            <a:r>
              <a:rPr lang="ar-SA" dirty="0" smtClean="0"/>
              <a:t>فالرسول صلى الله عليه وسلم بين الترابط بين الإيمان وحسن </a:t>
            </a:r>
            <a:r>
              <a:rPr lang="ar-SA" dirty="0" err="1" smtClean="0"/>
              <a:t>الخلق .</a:t>
            </a:r>
            <a:endParaRPr lang="ar-SA" dirty="0" smtClean="0"/>
          </a:p>
          <a:p>
            <a:pPr>
              <a:buNone/>
            </a:pPr>
            <a:r>
              <a:rPr lang="ar-SA" dirty="0" smtClean="0"/>
              <a:t>وعليه نستطيع أن </a:t>
            </a:r>
            <a:r>
              <a:rPr lang="ar-SA" dirty="0" err="1" smtClean="0"/>
              <a:t>نقول :</a:t>
            </a:r>
            <a:endParaRPr lang="ar-SA" dirty="0" smtClean="0"/>
          </a:p>
          <a:p>
            <a:pPr>
              <a:buNone/>
            </a:pPr>
            <a:r>
              <a:rPr lang="ar-SA" sz="2400" dirty="0" smtClean="0"/>
              <a:t>إن أسس الأخلاق هي أسس فكرية </a:t>
            </a:r>
            <a:r>
              <a:rPr lang="ar-SA" sz="2400" dirty="0" err="1" smtClean="0"/>
              <a:t>علمية </a:t>
            </a:r>
            <a:r>
              <a:rPr lang="ar-SA" sz="2400" dirty="0" smtClean="0"/>
              <a:t>، وفطرية </a:t>
            </a:r>
            <a:r>
              <a:rPr lang="ar-SA" sz="2400" dirty="0" err="1" smtClean="0"/>
              <a:t>وجدانية </a:t>
            </a:r>
            <a:r>
              <a:rPr lang="ar-SA" sz="2400" dirty="0" smtClean="0"/>
              <a:t>، </a:t>
            </a:r>
            <a:r>
              <a:rPr lang="ar-SA" sz="2400" dirty="0" err="1" smtClean="0"/>
              <a:t>وإيمانية .</a:t>
            </a:r>
            <a:endParaRPr lang="ar-SA" sz="2400" dirty="0" smtClean="0"/>
          </a:p>
          <a:p>
            <a:pPr>
              <a:buNone/>
            </a:pPr>
            <a:r>
              <a:rPr lang="ar-SA" sz="2400" dirty="0" smtClean="0"/>
              <a:t>كما أن أسس القاعدة الإيمانية في الإسلام هي أسس فكرية </a:t>
            </a:r>
            <a:r>
              <a:rPr lang="ar-SA" sz="2400" dirty="0" err="1" smtClean="0"/>
              <a:t>علمية </a:t>
            </a:r>
            <a:r>
              <a:rPr lang="ar-SA" sz="2400" dirty="0" smtClean="0"/>
              <a:t>، وفطرية </a:t>
            </a:r>
            <a:r>
              <a:rPr lang="ar-SA" sz="2400" dirty="0" err="1" smtClean="0"/>
              <a:t>وجدانية </a:t>
            </a:r>
            <a:r>
              <a:rPr lang="ar-SA" sz="2400" dirty="0" smtClean="0"/>
              <a:t>، وأخلاقية.</a:t>
            </a:r>
          </a:p>
          <a:p>
            <a:pPr>
              <a:buNone/>
            </a:pP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ctr">
              <a:buFont typeface="Arial" pitchFamily="34" charset="0"/>
              <a:buChar char="•"/>
            </a:pPr>
            <a:r>
              <a:rPr lang="ar-SA" sz="3600" dirty="0" smtClean="0">
                <a:solidFill>
                  <a:schemeClr val="bg1"/>
                </a:solidFill>
                <a:effectLst>
                  <a:outerShdw blurRad="38100" dist="38100" dir="2700000" algn="tl">
                    <a:srgbClr val="000000">
                      <a:alpha val="43137"/>
                    </a:srgbClr>
                  </a:outerShdw>
                </a:effectLst>
                <a:cs typeface="Andalus" pitchFamily="2" charset="-78"/>
              </a:rPr>
              <a:t>ارتباط معظم أحكام الشريعة  الإسلامية بالأخلاق</a:t>
            </a:r>
            <a:endParaRPr lang="ar-SA" sz="3600" dirty="0">
              <a:solidFill>
                <a:schemeClr val="bg1"/>
              </a:solidFill>
              <a:effectLst>
                <a:outerShdw blurRad="38100" dist="38100" dir="2700000" algn="tl">
                  <a:srgbClr val="000000">
                    <a:alpha val="43137"/>
                  </a:srgbClr>
                </a:outerShdw>
              </a:effectLst>
              <a:cs typeface="Andalus" pitchFamily="2" charset="-78"/>
            </a:endParaRPr>
          </a:p>
        </p:txBody>
      </p:sp>
      <p:sp>
        <p:nvSpPr>
          <p:cNvPr id="3" name="Content Placeholder 2"/>
          <p:cNvSpPr>
            <a:spLocks noGrp="1"/>
          </p:cNvSpPr>
          <p:nvPr>
            <p:ph idx="1"/>
          </p:nvPr>
        </p:nvSpPr>
        <p:spPr>
          <a:xfrm>
            <a:off x="755576" y="1628800"/>
            <a:ext cx="7776864" cy="4680520"/>
          </a:xfrm>
        </p:spPr>
        <p:txBody>
          <a:bodyPr>
            <a:normAutofit fontScale="92500" lnSpcReduction="20000"/>
          </a:bodyPr>
          <a:lstStyle/>
          <a:p>
            <a:r>
              <a:rPr lang="ar-SA" sz="20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1- فلنأخذ قسم الأحكام ألاعتقاديه باحثين عن وجه ارتباطه بالأسس:</a:t>
            </a:r>
          </a:p>
          <a:p>
            <a:endParaRPr lang="ar-SA" dirty="0" smtClean="0"/>
          </a:p>
          <a:p>
            <a:r>
              <a:rPr lang="ar-SA" b="1" dirty="0" smtClean="0">
                <a:effectLst>
                  <a:outerShdw blurRad="38100" dist="38100" dir="2700000" algn="tl">
                    <a:srgbClr val="000000">
                      <a:alpha val="43137"/>
                    </a:srgbClr>
                  </a:outerShdw>
                </a:effectLst>
                <a:cs typeface="Arabic Transparent" pitchFamily="2" charset="-78"/>
              </a:rPr>
              <a:t>إن العقائد الإسلامية هي في حقيقة ذاتها حقائق علميه ,وهذه الحقائق العلميه منها ماهو متصل بوجود الخالق وبصفاته ومنها ماهو متصل بالرسل والانبياء الذين اصطفاهم الله بالوحي اليهم,ومنها ماهو متصل بالكتب الالهيه التي انزلها الله ليبين فيها لعباده طريق سعادتهم ونجاتهم,ومنها ماهو متصل بحقائق من الغيبات اخبرالله </a:t>
            </a:r>
            <a:r>
              <a:rPr lang="ar-SA" b="1" dirty="0" err="1" smtClean="0">
                <a:effectLst>
                  <a:outerShdw blurRad="38100" dist="38100" dir="2700000" algn="tl">
                    <a:srgbClr val="000000">
                      <a:alpha val="43137"/>
                    </a:srgbClr>
                  </a:outerShdw>
                </a:effectLst>
                <a:cs typeface="Arabic Transparent" pitchFamily="2" charset="-78"/>
              </a:rPr>
              <a:t>عنها .</a:t>
            </a:r>
            <a:endParaRPr lang="ar-SA" b="1" dirty="0" smtClean="0">
              <a:effectLst>
                <a:outerShdw blurRad="38100" dist="38100" dir="2700000" algn="tl">
                  <a:srgbClr val="000000">
                    <a:alpha val="43137"/>
                  </a:srgbClr>
                </a:outerShdw>
              </a:effectLst>
              <a:cs typeface="Arabic Transparent" pitchFamily="2" charset="-78"/>
            </a:endParaRPr>
          </a:p>
          <a:p>
            <a:endParaRPr lang="ar-SA" b="1" dirty="0" smtClean="0">
              <a:effectLst>
                <a:outerShdw blurRad="38100" dist="38100" dir="2700000" algn="tl">
                  <a:srgbClr val="000000">
                    <a:alpha val="43137"/>
                  </a:srgbClr>
                </a:outerShdw>
              </a:effectLst>
              <a:cs typeface="Arabic Transparent" pitchFamily="2" charset="-78"/>
            </a:endParaRPr>
          </a:p>
          <a:p>
            <a:pPr>
              <a:buNone/>
            </a:pPr>
            <a:r>
              <a:rPr lang="ar-SA" b="1" dirty="0" smtClean="0">
                <a:effectLst>
                  <a:outerShdw blurRad="38100" dist="38100" dir="2700000" algn="tl">
                    <a:srgbClr val="000000">
                      <a:alpha val="43137"/>
                    </a:srgbClr>
                  </a:outerShdw>
                </a:effectLst>
                <a:cs typeface="Arabic Transparent" pitchFamily="2" charset="-78"/>
              </a:rPr>
              <a:t>    والإذعان للحقائق العلمية فضيلة </a:t>
            </a:r>
            <a:r>
              <a:rPr lang="ar-SA" b="1" dirty="0" err="1" smtClean="0">
                <a:effectLst>
                  <a:outerShdw blurRad="38100" dist="38100" dir="2700000" algn="tl">
                    <a:srgbClr val="000000">
                      <a:alpha val="43137"/>
                    </a:srgbClr>
                  </a:outerShdw>
                </a:effectLst>
                <a:cs typeface="Arabic Transparent" pitchFamily="2" charset="-78"/>
              </a:rPr>
              <a:t>خلقية </a:t>
            </a:r>
            <a:r>
              <a:rPr lang="ar-SA" b="1" dirty="0" smtClean="0">
                <a:effectLst>
                  <a:outerShdw blurRad="38100" dist="38100" dir="2700000" algn="tl">
                    <a:srgbClr val="000000">
                      <a:alpha val="43137"/>
                    </a:srgbClr>
                  </a:outerShdw>
                </a:effectLst>
                <a:cs typeface="Arabic Transparent" pitchFamily="2" charset="-78"/>
              </a:rPr>
              <a:t>، يدفع إليها أحد الأسس الأخلاقية الجذرية ألا </a:t>
            </a:r>
            <a:r>
              <a:rPr lang="ar-SA" b="1" dirty="0" err="1" smtClean="0">
                <a:effectLst>
                  <a:outerShdw blurRad="38100" dist="38100" dir="2700000" algn="tl">
                    <a:srgbClr val="000000">
                      <a:alpha val="43137"/>
                    </a:srgbClr>
                  </a:outerShdw>
                </a:effectLst>
                <a:cs typeface="Arabic Transparent" pitchFamily="2" charset="-78"/>
              </a:rPr>
              <a:t>وهو :</a:t>
            </a:r>
            <a:endParaRPr lang="ar-SA" b="1" dirty="0" smtClean="0">
              <a:effectLst>
                <a:outerShdw blurRad="38100" dist="38100" dir="2700000" algn="tl">
                  <a:srgbClr val="000000">
                    <a:alpha val="43137"/>
                  </a:srgbClr>
                </a:outerShdw>
              </a:effectLst>
              <a:cs typeface="Arabic Transparent" pitchFamily="2" charset="-78"/>
            </a:endParaRPr>
          </a:p>
          <a:p>
            <a:pPr>
              <a:buNone/>
            </a:pPr>
            <a:r>
              <a:rPr lang="ar-SA" sz="3000" b="1" dirty="0" smtClean="0">
                <a:solidFill>
                  <a:schemeClr val="bg1"/>
                </a:solidFill>
                <a:effectLst>
                  <a:outerShdw blurRad="38100" dist="38100" dir="2700000" algn="tl">
                    <a:srgbClr val="000000">
                      <a:alpha val="43137"/>
                    </a:srgbClr>
                  </a:outerShdw>
                </a:effectLst>
                <a:cs typeface="Arabic Transparent" pitchFamily="2" charset="-78"/>
              </a:rPr>
              <a:t>               </a:t>
            </a:r>
            <a:r>
              <a:rPr lang="ar-SA" sz="3000" b="1" dirty="0" smtClean="0">
                <a:solidFill>
                  <a:schemeClr val="bg1"/>
                </a:solidFill>
                <a:effectLst>
                  <a:outerShdw blurRad="38100" dist="38100" dir="2700000" algn="tl">
                    <a:srgbClr val="000000">
                      <a:alpha val="43137"/>
                    </a:srgbClr>
                  </a:outerShdw>
                </a:effectLst>
                <a:cs typeface="+mj-cs"/>
              </a:rPr>
              <a:t>          حب الحق وإيثاره</a:t>
            </a:r>
          </a:p>
          <a:p>
            <a:pPr>
              <a:buNone/>
            </a:pPr>
            <a:r>
              <a:rPr lang="ar-SA" b="1" dirty="0" smtClean="0">
                <a:effectLst>
                  <a:outerShdw blurRad="38100" dist="38100" dir="2700000" algn="tl">
                    <a:srgbClr val="000000">
                      <a:alpha val="43137"/>
                    </a:srgbClr>
                  </a:outerShdw>
                </a:effectLst>
                <a:cs typeface="Arabic Transparent" pitchFamily="2" charset="-78"/>
              </a:rPr>
              <a:t>وجحود الحقائق وإنكارها رذيلة خلقية يدفع إليها كراهية </a:t>
            </a:r>
            <a:r>
              <a:rPr lang="ar-SA" b="1" dirty="0" err="1" smtClean="0">
                <a:effectLst>
                  <a:outerShdw blurRad="38100" dist="38100" dir="2700000" algn="tl">
                    <a:srgbClr val="000000">
                      <a:alpha val="43137"/>
                    </a:srgbClr>
                  </a:outerShdw>
                </a:effectLst>
                <a:cs typeface="Arabic Transparent" pitchFamily="2" charset="-78"/>
              </a:rPr>
              <a:t>الحق </a:t>
            </a:r>
            <a:r>
              <a:rPr lang="ar-SA" b="1" dirty="0" smtClean="0">
                <a:effectLst>
                  <a:outerShdw blurRad="38100" dist="38100" dir="2700000" algn="tl">
                    <a:srgbClr val="000000">
                      <a:alpha val="43137"/>
                    </a:srgbClr>
                  </a:outerShdw>
                </a:effectLst>
                <a:cs typeface="Arabic Transparent" pitchFamily="2" charset="-78"/>
              </a:rPr>
              <a:t>، تحت تأثير دافع من دوافع النفس الجانحة </a:t>
            </a:r>
            <a:r>
              <a:rPr lang="ar-SA" b="1" dirty="0" err="1" smtClean="0">
                <a:effectLst>
                  <a:outerShdw blurRad="38100" dist="38100" dir="2700000" algn="tl">
                    <a:srgbClr val="000000">
                      <a:alpha val="43137"/>
                    </a:srgbClr>
                  </a:outerShdw>
                </a:effectLst>
                <a:cs typeface="Arabic Transparent" pitchFamily="2" charset="-78"/>
              </a:rPr>
              <a:t>المستكبرة .</a:t>
            </a:r>
            <a:endParaRPr lang="ar-SA" b="1" dirty="0" smtClean="0">
              <a:effectLst>
                <a:outerShdw blurRad="38100" dist="38100" dir="2700000" algn="tl">
                  <a:srgbClr val="000000">
                    <a:alpha val="43137"/>
                  </a:srgbClr>
                </a:outerShdw>
              </a:effectLst>
              <a:cs typeface="Arabic Transparent" pitchFamily="2" charset="-78"/>
            </a:endParaRPr>
          </a:p>
          <a:p>
            <a:pPr>
              <a:buNone/>
            </a:pPr>
            <a:r>
              <a:rPr lang="ar-SA" b="1" dirty="0" smtClean="0">
                <a:effectLst>
                  <a:outerShdw blurRad="38100" dist="38100" dir="2700000" algn="tl">
                    <a:srgbClr val="000000">
                      <a:alpha val="43137"/>
                    </a:srgbClr>
                  </a:outerShdw>
                </a:effectLst>
                <a:cs typeface="Arabic Transparent" pitchFamily="2" charset="-78"/>
              </a:rPr>
              <a:t>فصاحب هذا الخلق </a:t>
            </a:r>
            <a:r>
              <a:rPr lang="ar-SA" b="1" dirty="0" err="1" smtClean="0">
                <a:effectLst>
                  <a:outerShdw blurRad="38100" dist="38100" dir="2700000" algn="tl">
                    <a:srgbClr val="000000">
                      <a:alpha val="43137"/>
                    </a:srgbClr>
                  </a:outerShdw>
                </a:effectLst>
                <a:cs typeface="Arabic Transparent" pitchFamily="2" charset="-78"/>
              </a:rPr>
              <a:t>يذعن </a:t>
            </a:r>
            <a:r>
              <a:rPr lang="ar-SA" b="1" dirty="0" smtClean="0">
                <a:effectLst>
                  <a:outerShdw blurRad="38100" dist="38100" dir="2700000" algn="tl">
                    <a:srgbClr val="000000">
                      <a:alpha val="43137"/>
                    </a:srgbClr>
                  </a:outerShdw>
                </a:effectLst>
                <a:cs typeface="Arabic Transparent" pitchFamily="2" charset="-78"/>
              </a:rPr>
              <a:t>، وأما المحروم من هذا الخلق فإنه يستكبر </a:t>
            </a:r>
            <a:r>
              <a:rPr lang="ar-SA" b="1" dirty="0" err="1" smtClean="0">
                <a:effectLst>
                  <a:outerShdw blurRad="38100" dist="38100" dir="2700000" algn="tl">
                    <a:srgbClr val="000000">
                      <a:alpha val="43137"/>
                    </a:srgbClr>
                  </a:outerShdw>
                </a:effectLst>
                <a:cs typeface="Arabic Transparent" pitchFamily="2" charset="-78"/>
              </a:rPr>
              <a:t>ولايذعن</a:t>
            </a:r>
            <a:r>
              <a:rPr lang="ar-SA" b="1" dirty="0" smtClean="0">
                <a:effectLst>
                  <a:outerShdw blurRad="38100" dist="38100" dir="2700000" algn="tl">
                    <a:srgbClr val="000000">
                      <a:alpha val="43137"/>
                    </a:srgbClr>
                  </a:outerShdw>
                </a:effectLst>
                <a:cs typeface="Arabic Transparent" pitchFamily="2" charset="-78"/>
              </a:rPr>
              <a:t> </a:t>
            </a:r>
            <a:r>
              <a:rPr lang="ar-SA" b="1" dirty="0" err="1" smtClean="0">
                <a:effectLst>
                  <a:outerShdw blurRad="38100" dist="38100" dir="2700000" algn="tl">
                    <a:srgbClr val="000000">
                      <a:alpha val="43137"/>
                    </a:srgbClr>
                  </a:outerShdw>
                </a:effectLst>
                <a:cs typeface="Arabic Transparent" pitchFamily="2" charset="-78"/>
              </a:rPr>
              <a:t>.</a:t>
            </a:r>
            <a:endParaRPr lang="ar-SA" b="1" dirty="0" smtClean="0">
              <a:effectLst>
                <a:outerShdw blurRad="38100" dist="38100" dir="2700000" algn="tl">
                  <a:srgbClr val="000000">
                    <a:alpha val="43137"/>
                  </a:srgbClr>
                </a:outerShdw>
              </a:effectLst>
              <a:cs typeface="Arabic Transparent" pitchFamily="2" charset="-78"/>
            </a:endParaRPr>
          </a:p>
          <a:p>
            <a:pPr>
              <a:buNone/>
            </a:pPr>
            <a:endParaRPr lang="ar-SA" b="1" dirty="0" smtClean="0">
              <a:effectLst>
                <a:outerShdw blurRad="38100" dist="38100" dir="2700000" algn="tl">
                  <a:srgbClr val="000000">
                    <a:alpha val="43137"/>
                  </a:srgbClr>
                </a:outerShdw>
              </a:effectLst>
              <a:cs typeface="Arabic Transparent" pitchFamily="2" charset="-78"/>
            </a:endParaRPr>
          </a:p>
          <a:p>
            <a:pPr>
              <a:buNone/>
            </a:pPr>
            <a:r>
              <a:rPr lang="ar-SA" b="1" dirty="0" smtClean="0">
                <a:effectLst>
                  <a:outerShdw blurRad="38100" dist="38100" dir="2700000" algn="tl">
                    <a:srgbClr val="000000">
                      <a:alpha val="43137"/>
                    </a:srgbClr>
                  </a:outerShdw>
                </a:effectLst>
                <a:cs typeface="Arabic Transparent" pitchFamily="2" charset="-78"/>
              </a:rPr>
              <a:t>ومن هنا يتضح لنا أن العقائد الباطلة الشائعة هي خرافات تدفع الأسس لأخلاقية إلى نبذها </a:t>
            </a:r>
            <a:r>
              <a:rPr lang="ar-SA" b="1" dirty="0" err="1" smtClean="0">
                <a:effectLst>
                  <a:outerShdw blurRad="38100" dist="38100" dir="2700000" algn="tl">
                    <a:srgbClr val="000000">
                      <a:alpha val="43137"/>
                    </a:srgbClr>
                  </a:outerShdw>
                </a:effectLst>
                <a:cs typeface="Arabic Transparent" pitchFamily="2" charset="-78"/>
              </a:rPr>
              <a:t>وبطلانها .</a:t>
            </a:r>
            <a:endParaRPr lang="ar-SA" b="1" dirty="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363272" cy="6264696"/>
          </a:xfrm>
        </p:spPr>
        <p:txBody>
          <a:bodyPr>
            <a:normAutofit/>
          </a:bodyPr>
          <a:lstStyle/>
          <a:p>
            <a:pPr>
              <a:buNone/>
            </a:pPr>
            <a:endParaRPr lang="ar-SA" b="1" dirty="0" smtClean="0">
              <a:effectLst>
                <a:outerShdw blurRad="38100" dist="38100" dir="2700000" algn="tl">
                  <a:srgbClr val="000000">
                    <a:alpha val="43137"/>
                  </a:srgbClr>
                </a:outerShdw>
              </a:effectLst>
              <a:cs typeface="Arabic Transparent" pitchFamily="2" charset="-78"/>
            </a:endParaRPr>
          </a:p>
          <a:p>
            <a:pPr>
              <a:buNone/>
            </a:pPr>
            <a:r>
              <a:rPr lang="ar-SA" sz="28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2-ولنأخذه قسم الأحكام التعبدية باحثين عن وجه ارتباطه بالأسس الأخلاقية.</a:t>
            </a:r>
          </a:p>
          <a:p>
            <a:r>
              <a:rPr lang="ar-SA" sz="3000" dirty="0" smtClean="0">
                <a:effectLst>
                  <a:outerShdw blurRad="38100" dist="38100" dir="2700000" algn="tl">
                    <a:srgbClr val="000000">
                      <a:alpha val="43137"/>
                    </a:srgbClr>
                  </a:outerShdw>
                </a:effectLst>
                <a:cs typeface="Arabic Transparent" pitchFamily="2" charset="-78"/>
              </a:rPr>
              <a:t>إن العبادة في الشريعة لإسلاميه لا تكون إلا لله تبارك وتعالى, وموجب العبادة لله طاعة أمره, وشكره على نعمه ,بإعلان الخضوع له, والتقرب اليه</a:t>
            </a:r>
            <a:r>
              <a:rPr lang="ar-SA" sz="3000" dirty="0">
                <a:effectLst>
                  <a:outerShdw blurRad="38100" dist="38100" dir="2700000" algn="tl">
                    <a:srgbClr val="000000">
                      <a:alpha val="43137"/>
                    </a:srgbClr>
                  </a:outerShdw>
                </a:effectLst>
                <a:cs typeface="Arabic Transparent" pitchFamily="2" charset="-78"/>
              </a:rPr>
              <a:t>,</a:t>
            </a:r>
            <a:r>
              <a:rPr lang="ar-SA" sz="3000" dirty="0" smtClean="0">
                <a:effectLst>
                  <a:outerShdw blurRad="38100" dist="38100" dir="2700000" algn="tl">
                    <a:srgbClr val="000000">
                      <a:alpha val="43137"/>
                    </a:srgbClr>
                  </a:outerShdw>
                </a:effectLst>
                <a:cs typeface="Arabic Transparent" pitchFamily="2" charset="-78"/>
              </a:rPr>
              <a:t>والتحبب الى جلاله.</a:t>
            </a:r>
            <a:endParaRPr lang="ar-SA" dirty="0" smtClean="0">
              <a:effectLst>
                <a:outerShdw blurRad="38100" dist="38100" dir="2700000" algn="tl">
                  <a:srgbClr val="000000">
                    <a:alpha val="43137"/>
                  </a:srgbClr>
                </a:outerShdw>
              </a:effectLst>
              <a:cs typeface="Arabic Transparent" pitchFamily="2" charset="-78"/>
            </a:endParaRPr>
          </a:p>
          <a:p>
            <a:pPr>
              <a:buNone/>
            </a:pP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4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3</a:t>
            </a: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 ولنأخذ قسم أحكام المعاملات المالية,باحثين عن وجه ارتباطه بالأسس </a:t>
            </a:r>
            <a:r>
              <a:rPr lang="ar-SA" b="1" dirty="0" err="1"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الأخلاقية.</a:t>
            </a: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
            </a:r>
            <a:b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br>
            <a:endParaRPr lang="ar-SA" dirty="0"/>
          </a:p>
        </p:txBody>
      </p:sp>
      <p:sp>
        <p:nvSpPr>
          <p:cNvPr id="3" name="عنصر نائب للمحتوى 2"/>
          <p:cNvSpPr>
            <a:spLocks noGrp="1"/>
          </p:cNvSpPr>
          <p:nvPr>
            <p:ph idx="1"/>
          </p:nvPr>
        </p:nvSpPr>
        <p:spPr/>
        <p:txBody>
          <a:bodyPr/>
          <a:lstStyle/>
          <a:p>
            <a:pPr algn="ctr">
              <a:buNone/>
            </a:pPr>
            <a:r>
              <a:rPr lang="ar-SA" sz="2400" b="1" dirty="0" smtClean="0">
                <a:effectLst>
                  <a:outerShdw blurRad="38100" dist="38100" dir="2700000" algn="tl">
                    <a:srgbClr val="000000">
                      <a:alpha val="43137"/>
                    </a:srgbClr>
                  </a:outerShdw>
                </a:effectLst>
                <a:cs typeface="Arabic Transparent" pitchFamily="2" charset="-78"/>
              </a:rPr>
              <a:t>أن المعاملات المالية قائمه على أساس الحق والعدل,ومعلوم إن حب الحق احد الأسس الأخلاقية العامة فمن كان يتمتع بخلق حب الحق فانه لابد أن يجد نفسه مدفوعا بعامل خلقي للالتزام بإحكام المعاملات المالية التي جاء </a:t>
            </a:r>
            <a:r>
              <a:rPr lang="ar-SA" sz="2400" b="1" dirty="0" err="1" smtClean="0">
                <a:effectLst>
                  <a:outerShdw blurRad="38100" dist="38100" dir="2700000" algn="tl">
                    <a:srgbClr val="000000">
                      <a:alpha val="43137"/>
                    </a:srgbClr>
                  </a:outerShdw>
                </a:effectLst>
                <a:cs typeface="Arabic Transparent" pitchFamily="2" charset="-78"/>
              </a:rPr>
              <a:t>بها</a:t>
            </a:r>
            <a:r>
              <a:rPr lang="ar-SA" sz="2400" b="1" dirty="0" smtClean="0">
                <a:effectLst>
                  <a:outerShdw blurRad="38100" dist="38100" dir="2700000" algn="tl">
                    <a:srgbClr val="000000">
                      <a:alpha val="43137"/>
                    </a:srgbClr>
                  </a:outerShdw>
                </a:effectLst>
                <a:cs typeface="Arabic Transparent" pitchFamily="2" charset="-78"/>
              </a:rPr>
              <a:t> الإسلام.</a:t>
            </a:r>
          </a:p>
          <a:p>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marL="514350" indent="-514350" algn="ctr">
              <a:buNone/>
            </a:pPr>
            <a:r>
              <a:rPr lang="ar-SA" sz="28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4- ولنأخذ قسم أحكام العلاقات الاجتماعية,باحثين عن وجه ارتباطه بالأسس الأخلاقية.</a:t>
            </a:r>
          </a:p>
          <a:p>
            <a:endParaRPr lang="ar-SA" b="1" dirty="0" smtClean="0">
              <a:effectLst>
                <a:outerShdw blurRad="38100" dist="38100" dir="2700000" algn="tl">
                  <a:srgbClr val="000000">
                    <a:alpha val="43137"/>
                  </a:srgbClr>
                </a:outerShdw>
              </a:effectLst>
              <a:cs typeface="Arabic Transparent" pitchFamily="2" charset="-78"/>
            </a:endParaRPr>
          </a:p>
          <a:p>
            <a:r>
              <a:rPr lang="ar-SA" b="1" dirty="0" smtClean="0">
                <a:effectLst>
                  <a:outerShdw blurRad="38100" dist="38100" dir="2700000" algn="tl">
                    <a:srgbClr val="000000">
                      <a:alpha val="43137"/>
                    </a:srgbClr>
                  </a:outerShdw>
                </a:effectLst>
                <a:cs typeface="Arabic Transparent" pitchFamily="2" charset="-78"/>
              </a:rPr>
              <a:t>إن الأصل في المعاملات الاجتماعية أن تكون ذات ارتباط وثيق بأسس الأخلاق.</a:t>
            </a:r>
          </a:p>
          <a:p>
            <a:pPr>
              <a:buNone/>
            </a:pPr>
            <a:r>
              <a:rPr lang="ar-SA" b="1" dirty="0" err="1" smtClean="0">
                <a:effectLst>
                  <a:outerShdw blurRad="38100" dist="38100" dir="2700000" algn="tl">
                    <a:srgbClr val="000000">
                      <a:alpha val="43137"/>
                    </a:srgbClr>
                  </a:outerShdw>
                </a:effectLst>
                <a:cs typeface="Arabic Transparent" pitchFamily="2" charset="-78"/>
              </a:rPr>
              <a:t>مثل </a:t>
            </a:r>
            <a:r>
              <a:rPr lang="ar-SA" b="1" dirty="0" smtClean="0">
                <a:effectLst>
                  <a:outerShdw blurRad="38100" dist="38100" dir="2700000" algn="tl">
                    <a:srgbClr val="000000">
                      <a:alpha val="43137"/>
                    </a:srgbClr>
                  </a:outerShdw>
                </a:effectLst>
                <a:cs typeface="Arabic Transparent" pitchFamily="2" charset="-78"/>
              </a:rPr>
              <a:t>: أحكام نظام </a:t>
            </a:r>
            <a:r>
              <a:rPr lang="ar-SA" b="1" dirty="0" err="1" smtClean="0">
                <a:effectLst>
                  <a:outerShdw blurRad="38100" dist="38100" dir="2700000" algn="tl">
                    <a:srgbClr val="000000">
                      <a:alpha val="43137"/>
                    </a:srgbClr>
                  </a:outerShdw>
                </a:effectLst>
                <a:cs typeface="Arabic Transparent" pitchFamily="2" charset="-78"/>
              </a:rPr>
              <a:t>الأسرة </a:t>
            </a:r>
            <a:r>
              <a:rPr lang="ar-SA" b="1" dirty="0" smtClean="0">
                <a:effectLst>
                  <a:outerShdw blurRad="38100" dist="38100" dir="2700000" algn="tl">
                    <a:srgbClr val="000000">
                      <a:alpha val="43137"/>
                    </a:srgbClr>
                  </a:outerShdw>
                </a:effectLst>
                <a:cs typeface="Arabic Transparent" pitchFamily="2" charset="-78"/>
              </a:rPr>
              <a:t>، فإنها قائمة على مبدأ التعاون بين </a:t>
            </a:r>
            <a:r>
              <a:rPr lang="ar-SA" b="1" dirty="0" err="1" smtClean="0">
                <a:effectLst>
                  <a:outerShdw blurRad="38100" dist="38100" dir="2700000" algn="tl">
                    <a:srgbClr val="000000">
                      <a:alpha val="43137"/>
                    </a:srgbClr>
                  </a:outerShdw>
                </a:effectLst>
                <a:cs typeface="Arabic Transparent" pitchFamily="2" charset="-78"/>
              </a:rPr>
              <a:t>أفرادها .</a:t>
            </a:r>
            <a:endParaRPr lang="ar-SA" b="1" dirty="0" smtClean="0">
              <a:effectLst>
                <a:outerShdw blurRad="38100" dist="38100" dir="2700000" algn="tl">
                  <a:srgbClr val="000000">
                    <a:alpha val="43137"/>
                  </a:srgbClr>
                </a:outerShdw>
              </a:effectLst>
              <a:cs typeface="Arabic Transparent" pitchFamily="2" charset="-78"/>
            </a:endParaRPr>
          </a:p>
          <a:p>
            <a:pPr>
              <a:buNone/>
            </a:pPr>
            <a:r>
              <a:rPr lang="ar-SA" b="1" dirty="0" smtClean="0">
                <a:effectLst>
                  <a:outerShdw blurRad="38100" dist="38100" dir="2700000" algn="tl">
                    <a:srgbClr val="000000">
                      <a:alpha val="43137"/>
                    </a:srgbClr>
                  </a:outerShdw>
                </a:effectLst>
                <a:cs typeface="Arabic Transparent" pitchFamily="2" charset="-78"/>
              </a:rPr>
              <a:t>والتعاون مبدأ أخلاقي يدفع إليه الشعور بالحب تجاه </a:t>
            </a:r>
            <a:r>
              <a:rPr lang="ar-SA" b="1" dirty="0" err="1" smtClean="0">
                <a:effectLst>
                  <a:outerShdw blurRad="38100" dist="38100" dir="2700000" algn="tl">
                    <a:srgbClr val="000000">
                      <a:alpha val="43137"/>
                    </a:srgbClr>
                  </a:outerShdw>
                </a:effectLst>
                <a:cs typeface="Arabic Transparent" pitchFamily="2" charset="-78"/>
              </a:rPr>
              <a:t>الآخرين </a:t>
            </a:r>
            <a:r>
              <a:rPr lang="ar-SA" b="1" dirty="0" smtClean="0">
                <a:effectLst>
                  <a:outerShdw blurRad="38100" dist="38100" dir="2700000" algn="tl">
                    <a:srgbClr val="000000">
                      <a:alpha val="43137"/>
                    </a:srgbClr>
                  </a:outerShdw>
                </a:effectLst>
                <a:cs typeface="Arabic Transparent" pitchFamily="2" charset="-78"/>
              </a:rPr>
              <a:t>، وكذلك الدافع الجماعي الذي يخفف من </a:t>
            </a:r>
            <a:r>
              <a:rPr lang="ar-SA" b="1" dirty="0" err="1" smtClean="0">
                <a:effectLst>
                  <a:outerShdw blurRad="38100" dist="38100" dir="2700000" algn="tl">
                    <a:srgbClr val="000000">
                      <a:alpha val="43137"/>
                    </a:srgbClr>
                  </a:outerShdw>
                </a:effectLst>
                <a:cs typeface="Arabic Transparent" pitchFamily="2" charset="-78"/>
              </a:rPr>
              <a:t>الأنانية </a:t>
            </a:r>
            <a:r>
              <a:rPr lang="ar-SA" b="1" dirty="0" smtClean="0">
                <a:effectLst>
                  <a:outerShdw blurRad="38100" dist="38100" dir="2700000" algn="tl">
                    <a:srgbClr val="000000">
                      <a:alpha val="43137"/>
                    </a:srgbClr>
                  </a:outerShdw>
                </a:effectLst>
                <a:cs typeface="Arabic Transparent" pitchFamily="2" charset="-78"/>
              </a:rPr>
              <a:t>، وكلاهما من الأسس </a:t>
            </a:r>
            <a:r>
              <a:rPr lang="ar-SA" b="1" dirty="0" err="1" smtClean="0">
                <a:effectLst>
                  <a:outerShdw blurRad="38100" dist="38100" dir="2700000" algn="tl">
                    <a:srgbClr val="000000">
                      <a:alpha val="43137"/>
                    </a:srgbClr>
                  </a:outerShdw>
                </a:effectLst>
                <a:cs typeface="Arabic Transparent" pitchFamily="2" charset="-78"/>
              </a:rPr>
              <a:t>الأخلاقية .</a:t>
            </a:r>
            <a:endParaRPr lang="ar-SA" b="1" dirty="0" smtClean="0">
              <a:effectLst>
                <a:outerShdw blurRad="38100" dist="38100" dir="2700000" algn="tl">
                  <a:srgbClr val="000000">
                    <a:alpha val="43137"/>
                  </a:srgbClr>
                </a:outerShdw>
              </a:effectLst>
              <a:cs typeface="Arabic Transparent" pitchFamily="2" charset="-78"/>
            </a:endParaRPr>
          </a:p>
          <a:p>
            <a:pPr>
              <a:buNone/>
            </a:pPr>
            <a:endParaRPr lang="ar-SA" b="1" dirty="0" smtClean="0">
              <a:effectLst>
                <a:outerShdw blurRad="38100" dist="38100" dir="2700000" algn="tl">
                  <a:srgbClr val="000000">
                    <a:alpha val="43137"/>
                  </a:srgbClr>
                </a:outerShdw>
              </a:effectLst>
              <a:cs typeface="Arabic Transparent" pitchFamily="2" charset="-78"/>
            </a:endParaRPr>
          </a:p>
          <a:p>
            <a:endParaRPr lang="ar-SA" b="1" dirty="0" smtClean="0">
              <a:effectLst>
                <a:outerShdw blurRad="38100" dist="38100" dir="2700000" algn="tl">
                  <a:srgbClr val="000000">
                    <a:alpha val="43137"/>
                  </a:srgbClr>
                </a:outerShdw>
              </a:effectLst>
              <a:cs typeface="Arabic Transparent" pitchFamily="2" charset="-78"/>
            </a:endParaRPr>
          </a:p>
          <a:p>
            <a:pPr>
              <a:buNone/>
            </a:pPr>
            <a:endParaRPr lang="ar-SA" b="1" dirty="0" smtClean="0">
              <a:effectLst>
                <a:outerShdw blurRad="38100" dist="38100" dir="2700000" algn="tl">
                  <a:srgbClr val="000000">
                    <a:alpha val="43137"/>
                  </a:srgbClr>
                </a:outerShdw>
              </a:effectLst>
              <a:cs typeface="Arabic Transparent" pitchFamily="2" charset="-78"/>
            </a:endParaRPr>
          </a:p>
          <a:p>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5- ولنأخذ قسم أحكام الأحوال الشخصية باحثين عن وجه  ارتباطه بأسس </a:t>
            </a:r>
            <a:r>
              <a:rPr lang="ar-SA" b="1" dirty="0" err="1"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الأخلاق.</a:t>
            </a: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
            </a:r>
            <a:b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br>
            <a:endParaRPr lang="ar-SA" dirty="0"/>
          </a:p>
        </p:txBody>
      </p:sp>
      <p:sp>
        <p:nvSpPr>
          <p:cNvPr id="3" name="عنصر نائب للمحتوى 2"/>
          <p:cNvSpPr>
            <a:spLocks noGrp="1"/>
          </p:cNvSpPr>
          <p:nvPr>
            <p:ph idx="1"/>
          </p:nvPr>
        </p:nvSpPr>
        <p:spPr/>
        <p:txBody>
          <a:bodyPr/>
          <a:lstStyle/>
          <a:p>
            <a:r>
              <a:rPr lang="ar-SA" b="1" dirty="0" smtClean="0">
                <a:effectLst>
                  <a:outerShdw blurRad="38100" dist="38100" dir="2700000" algn="tl">
                    <a:srgbClr val="000000">
                      <a:alpha val="43137"/>
                    </a:srgbClr>
                  </a:outerShdw>
                </a:effectLst>
                <a:cs typeface="Arabic Transparent" pitchFamily="2" charset="-78"/>
              </a:rPr>
              <a:t>إن أحكام الأحوال الشخصية هي التي تنظم أحوال الزوج والطلاق والنفقة والميراث وما إلى ذلك.</a:t>
            </a:r>
          </a:p>
          <a:p>
            <a:pPr>
              <a:buNone/>
            </a:pPr>
            <a:r>
              <a:rPr lang="ar-SA" b="1" dirty="0" smtClean="0">
                <a:effectLst>
                  <a:outerShdw blurRad="38100" dist="38100" dir="2700000" algn="tl">
                    <a:srgbClr val="000000">
                      <a:alpha val="43137"/>
                    </a:srgbClr>
                  </a:outerShdw>
                </a:effectLst>
                <a:cs typeface="Arabic Transparent" pitchFamily="2" charset="-78"/>
              </a:rPr>
              <a:t>ويدخل تحتها السلوك الشخصي البحت كأحكام المطاعم والمشارب </a:t>
            </a:r>
            <a:r>
              <a:rPr lang="ar-SA" b="1" dirty="0" err="1" smtClean="0">
                <a:effectLst>
                  <a:outerShdw blurRad="38100" dist="38100" dir="2700000" algn="tl">
                    <a:srgbClr val="000000">
                      <a:alpha val="43137"/>
                    </a:srgbClr>
                  </a:outerShdw>
                </a:effectLst>
                <a:cs typeface="Arabic Transparent" pitchFamily="2" charset="-78"/>
              </a:rPr>
              <a:t>والألبسة .</a:t>
            </a:r>
            <a:r>
              <a:rPr lang="ar-SA" b="1" dirty="0" smtClean="0">
                <a:effectLst>
                  <a:outerShdw blurRad="38100" dist="38100" dir="2700000" algn="tl">
                    <a:srgbClr val="000000">
                      <a:alpha val="43137"/>
                    </a:srgbClr>
                  </a:outerShdw>
                </a:effectLst>
                <a:cs typeface="Arabic Transparent" pitchFamily="2" charset="-78"/>
              </a:rPr>
              <a:t> </a:t>
            </a:r>
          </a:p>
          <a:p>
            <a:pPr>
              <a:buNone/>
            </a:pPr>
            <a:r>
              <a:rPr lang="ar-SA" b="1" dirty="0" smtClean="0">
                <a:effectLst>
                  <a:outerShdw blurRad="38100" dist="38100" dir="2700000" algn="tl">
                    <a:srgbClr val="000000">
                      <a:alpha val="43137"/>
                    </a:srgbClr>
                  </a:outerShdw>
                </a:effectLst>
                <a:cs typeface="Arabic Transparent" pitchFamily="2" charset="-78"/>
              </a:rPr>
              <a:t>التنظيمات </a:t>
            </a:r>
            <a:r>
              <a:rPr lang="ar-SA" b="1" dirty="0" err="1" smtClean="0">
                <a:effectLst>
                  <a:outerShdw blurRad="38100" dist="38100" dir="2700000" algn="tl">
                    <a:srgbClr val="000000">
                      <a:alpha val="43137"/>
                    </a:srgbClr>
                  </a:outerShdw>
                </a:effectLst>
                <a:cs typeface="Arabic Transparent" pitchFamily="2" charset="-78"/>
              </a:rPr>
              <a:t>الاجتماعية </a:t>
            </a:r>
            <a:r>
              <a:rPr lang="ar-SA" b="1" dirty="0" smtClean="0">
                <a:effectLst>
                  <a:outerShdw blurRad="38100" dist="38100" dir="2700000" algn="tl">
                    <a:srgbClr val="000000">
                      <a:alpha val="43137"/>
                    </a:srgbClr>
                  </a:outerShdw>
                </a:effectLst>
                <a:cs typeface="Arabic Transparent" pitchFamily="2" charset="-78"/>
              </a:rPr>
              <a:t>: دوافعها أخلاقية مثل </a:t>
            </a:r>
            <a:r>
              <a:rPr lang="ar-SA" b="1" dirty="0" err="1" smtClean="0">
                <a:effectLst>
                  <a:outerShdw blurRad="38100" dist="38100" dir="2700000" algn="tl">
                    <a:srgbClr val="000000">
                      <a:alpha val="43137"/>
                    </a:srgbClr>
                  </a:outerShdw>
                </a:effectLst>
                <a:cs typeface="Arabic Transparent" pitchFamily="2" charset="-78"/>
              </a:rPr>
              <a:t>ماذكر</a:t>
            </a:r>
            <a:r>
              <a:rPr lang="ar-SA" b="1" dirty="0" smtClean="0">
                <a:effectLst>
                  <a:outerShdw blurRad="38100" dist="38100" dir="2700000" algn="tl">
                    <a:srgbClr val="000000">
                      <a:alpha val="43137"/>
                    </a:srgbClr>
                  </a:outerShdw>
                </a:effectLst>
                <a:cs typeface="Arabic Transparent" pitchFamily="2" charset="-78"/>
              </a:rPr>
              <a:t> في نظام </a:t>
            </a:r>
            <a:r>
              <a:rPr lang="ar-SA" b="1" dirty="0" err="1" smtClean="0">
                <a:effectLst>
                  <a:outerShdw blurRad="38100" dist="38100" dir="2700000" algn="tl">
                    <a:srgbClr val="000000">
                      <a:alpha val="43137"/>
                    </a:srgbClr>
                  </a:outerShdw>
                </a:effectLst>
                <a:cs typeface="Arabic Transparent" pitchFamily="2" charset="-78"/>
              </a:rPr>
              <a:t>الأسرة </a:t>
            </a:r>
            <a:r>
              <a:rPr lang="ar-SA" b="1" dirty="0" smtClean="0">
                <a:effectLst>
                  <a:outerShdw blurRad="38100" dist="38100" dir="2700000" algn="tl">
                    <a:srgbClr val="000000">
                      <a:alpha val="43137"/>
                    </a:srgbClr>
                  </a:outerShdw>
                </a:effectLst>
                <a:cs typeface="Arabic Transparent" pitchFamily="2" charset="-78"/>
              </a:rPr>
              <a:t>، التنظيمات </a:t>
            </a:r>
            <a:r>
              <a:rPr lang="ar-SA" b="1" dirty="0" err="1" smtClean="0">
                <a:effectLst>
                  <a:outerShdw blurRad="38100" dist="38100" dir="2700000" algn="tl">
                    <a:srgbClr val="000000">
                      <a:alpha val="43137"/>
                    </a:srgbClr>
                  </a:outerShdw>
                </a:effectLst>
                <a:cs typeface="Arabic Transparent" pitchFamily="2" charset="-78"/>
              </a:rPr>
              <a:t>المالية </a:t>
            </a:r>
            <a:r>
              <a:rPr lang="ar-SA" b="1" dirty="0" smtClean="0">
                <a:effectLst>
                  <a:outerShdw blurRad="38100" dist="38100" dir="2700000" algn="tl">
                    <a:srgbClr val="000000">
                      <a:alpha val="43137"/>
                    </a:srgbClr>
                  </a:outerShdw>
                </a:effectLst>
                <a:cs typeface="Arabic Transparent" pitchFamily="2" charset="-78"/>
              </a:rPr>
              <a:t>: دافعها حب الحق </a:t>
            </a:r>
            <a:r>
              <a:rPr lang="ar-SA" b="1" dirty="0" err="1" smtClean="0">
                <a:effectLst>
                  <a:outerShdw blurRad="38100" dist="38100" dir="2700000" algn="tl">
                    <a:srgbClr val="000000">
                      <a:alpha val="43137"/>
                    </a:srgbClr>
                  </a:outerShdw>
                </a:effectLst>
                <a:cs typeface="Arabic Transparent" pitchFamily="2" charset="-78"/>
              </a:rPr>
              <a:t>وإيثاره </a:t>
            </a:r>
            <a:r>
              <a:rPr lang="ar-SA" b="1" dirty="0" smtClean="0">
                <a:effectLst>
                  <a:outerShdw blurRad="38100" dist="38100" dir="2700000" algn="tl">
                    <a:srgbClr val="000000">
                      <a:alpha val="43137"/>
                    </a:srgbClr>
                  </a:outerShdw>
                </a:effectLst>
                <a:cs typeface="Arabic Transparent" pitchFamily="2" charset="-78"/>
              </a:rPr>
              <a:t>، والأمور التعبدية </a:t>
            </a:r>
            <a:r>
              <a:rPr lang="ar-SA" b="1" dirty="0" err="1" smtClean="0">
                <a:effectLst>
                  <a:outerShdw blurRad="38100" dist="38100" dir="2700000" algn="tl">
                    <a:srgbClr val="000000">
                      <a:alpha val="43137"/>
                    </a:srgbClr>
                  </a:outerShdw>
                </a:effectLst>
                <a:cs typeface="Arabic Transparent" pitchFamily="2" charset="-78"/>
              </a:rPr>
              <a:t>كذلك </a:t>
            </a:r>
            <a:r>
              <a:rPr lang="ar-SA" b="1" dirty="0" smtClean="0">
                <a:effectLst>
                  <a:outerShdw blurRad="38100" dist="38100" dir="2700000" algn="tl">
                    <a:srgbClr val="000000">
                      <a:alpha val="43137"/>
                    </a:srgbClr>
                  </a:outerShdw>
                </a:effectLst>
                <a:cs typeface="Arabic Transparent" pitchFamily="2" charset="-78"/>
              </a:rPr>
              <a:t>، ومنها </a:t>
            </a:r>
            <a:r>
              <a:rPr lang="ar-SA" b="1" dirty="0" err="1" smtClean="0">
                <a:effectLst>
                  <a:outerShdw blurRad="38100" dist="38100" dir="2700000" algn="tl">
                    <a:srgbClr val="000000">
                      <a:alpha val="43137"/>
                    </a:srgbClr>
                  </a:outerShdw>
                </a:effectLst>
                <a:cs typeface="Arabic Transparent" pitchFamily="2" charset="-78"/>
              </a:rPr>
              <a:t>مايرجع</a:t>
            </a:r>
            <a:r>
              <a:rPr lang="ar-SA" b="1" dirty="0" smtClean="0">
                <a:effectLst>
                  <a:outerShdw blurRad="38100" dist="38100" dir="2700000" algn="tl">
                    <a:srgbClr val="000000">
                      <a:alpha val="43137"/>
                    </a:srgbClr>
                  </a:outerShdw>
                </a:effectLst>
                <a:cs typeface="Arabic Transparent" pitchFamily="2" charset="-78"/>
              </a:rPr>
              <a:t> إلى حق الإنسان على نفسه بالعمل </a:t>
            </a:r>
            <a:r>
              <a:rPr lang="ar-SA" b="1" dirty="0" err="1" smtClean="0">
                <a:effectLst>
                  <a:outerShdw blurRad="38100" dist="38100" dir="2700000" algn="tl">
                    <a:srgbClr val="000000">
                      <a:alpha val="43137"/>
                    </a:srgbClr>
                  </a:outerShdw>
                </a:effectLst>
                <a:cs typeface="Arabic Transparent" pitchFamily="2" charset="-78"/>
              </a:rPr>
              <a:t>بمايسعدها</a:t>
            </a:r>
            <a:r>
              <a:rPr lang="ar-SA" b="1" dirty="0" smtClean="0">
                <a:effectLst>
                  <a:outerShdw blurRad="38100" dist="38100" dir="2700000" algn="tl">
                    <a:srgbClr val="000000">
                      <a:alpha val="43137"/>
                    </a:srgbClr>
                  </a:outerShdw>
                </a:effectLst>
                <a:cs typeface="Arabic Transparent" pitchFamily="2" charset="-78"/>
              </a:rPr>
              <a:t> ، وتجنب ما </a:t>
            </a:r>
            <a:r>
              <a:rPr lang="ar-SA" b="1" dirty="0" err="1" smtClean="0">
                <a:effectLst>
                  <a:outerShdw blurRad="38100" dist="38100" dir="2700000" algn="tl">
                    <a:srgbClr val="000000">
                      <a:alpha val="43137"/>
                    </a:srgbClr>
                  </a:outerShdw>
                </a:effectLst>
                <a:cs typeface="Arabic Transparent" pitchFamily="2" charset="-78"/>
              </a:rPr>
              <a:t>يضرها </a:t>
            </a:r>
            <a:r>
              <a:rPr lang="ar-SA" b="1" dirty="0" smtClean="0">
                <a:effectLst>
                  <a:outerShdw blurRad="38100" dist="38100" dir="2700000" algn="tl">
                    <a:srgbClr val="000000">
                      <a:alpha val="43137"/>
                    </a:srgbClr>
                  </a:outerShdw>
                </a:effectLst>
                <a:cs typeface="Arabic Transparent" pitchFamily="2" charset="-78"/>
              </a:rPr>
              <a:t>، وحق </a:t>
            </a:r>
            <a:r>
              <a:rPr lang="ar-SA" b="1" dirty="0" err="1" smtClean="0">
                <a:effectLst>
                  <a:outerShdw blurRad="38100" dist="38100" dir="2700000" algn="tl">
                    <a:srgbClr val="000000">
                      <a:alpha val="43137"/>
                    </a:srgbClr>
                  </a:outerShdw>
                </a:effectLst>
                <a:cs typeface="Arabic Transparent" pitchFamily="2" charset="-78"/>
              </a:rPr>
              <a:t>الجماعة </a:t>
            </a:r>
            <a:r>
              <a:rPr lang="ar-SA" b="1" dirty="0" smtClean="0">
                <a:effectLst>
                  <a:outerShdw blurRad="38100" dist="38100" dir="2700000" algn="tl">
                    <a:srgbClr val="000000">
                      <a:alpha val="43137"/>
                    </a:srgbClr>
                  </a:outerShdw>
                </a:effectLst>
                <a:cs typeface="Arabic Transparent" pitchFamily="2" charset="-78"/>
              </a:rPr>
              <a:t>: ألا يعمل </a:t>
            </a:r>
            <a:r>
              <a:rPr lang="ar-SA" b="1" dirty="0" err="1" smtClean="0">
                <a:effectLst>
                  <a:outerShdw blurRad="38100" dist="38100" dir="2700000" algn="tl">
                    <a:srgbClr val="000000">
                      <a:alpha val="43137"/>
                    </a:srgbClr>
                  </a:outerShdw>
                </a:effectLst>
                <a:cs typeface="Arabic Transparent" pitchFamily="2" charset="-78"/>
              </a:rPr>
              <a:t>مايسبب</a:t>
            </a:r>
            <a:r>
              <a:rPr lang="ar-SA" b="1" dirty="0" smtClean="0">
                <a:effectLst>
                  <a:outerShdw blurRad="38100" dist="38100" dir="2700000" algn="tl">
                    <a:srgbClr val="000000">
                      <a:alpha val="43137"/>
                    </a:srgbClr>
                  </a:outerShdw>
                </a:effectLst>
                <a:cs typeface="Arabic Transparent" pitchFamily="2" charset="-78"/>
              </a:rPr>
              <a:t> لها ضرراً أو </a:t>
            </a:r>
            <a:r>
              <a:rPr lang="ar-SA" b="1" dirty="0" err="1" smtClean="0">
                <a:effectLst>
                  <a:outerShdw blurRad="38100" dist="38100" dir="2700000" algn="tl">
                    <a:srgbClr val="000000">
                      <a:alpha val="43137"/>
                    </a:srgbClr>
                  </a:outerShdw>
                </a:effectLst>
                <a:cs typeface="Arabic Transparent" pitchFamily="2" charset="-78"/>
              </a:rPr>
              <a:t>أذى </a:t>
            </a:r>
            <a:r>
              <a:rPr lang="ar-SA" b="1" dirty="0" smtClean="0">
                <a:effectLst>
                  <a:outerShdw blurRad="38100" dist="38100" dir="2700000" algn="tl">
                    <a:srgbClr val="000000">
                      <a:alpha val="43137"/>
                    </a:srgbClr>
                  </a:outerShdw>
                </a:effectLst>
                <a:cs typeface="Arabic Transparent" pitchFamily="2" charset="-78"/>
              </a:rPr>
              <a:t>، وهذه كلها دوافع أخلاقية </a:t>
            </a:r>
            <a:r>
              <a:rPr lang="ar-SA" b="1" dirty="0" err="1" smtClean="0">
                <a:effectLst>
                  <a:outerShdw blurRad="38100" dist="38100" dir="2700000" algn="tl">
                    <a:srgbClr val="000000">
                      <a:alpha val="43137"/>
                    </a:srgbClr>
                  </a:outerShdw>
                </a:effectLst>
                <a:cs typeface="Arabic Transparent" pitchFamily="2" charset="-78"/>
              </a:rPr>
              <a:t>ظاهرة .</a:t>
            </a:r>
            <a:endParaRPr lang="ar-SA" b="1" dirty="0" smtClean="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692696"/>
            <a:ext cx="7571184" cy="5433467"/>
          </a:xfrm>
        </p:spPr>
        <p:txBody>
          <a:bodyPr>
            <a:normAutofit/>
          </a:bodyPr>
          <a:lstStyle/>
          <a:p>
            <a:pPr algn="ctr"/>
            <a:r>
              <a:rPr lang="ar-SA" sz="28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6- ولنأخذ قسم أحكام تنظيم العقود باحثين عن وجه ارتباطه بأسس الأخلاق</a:t>
            </a:r>
          </a:p>
          <a:p>
            <a:pPr>
              <a:buNone/>
            </a:pPr>
            <a:endParaRPr lang="ar-SA" dirty="0" smtClean="0"/>
          </a:p>
          <a:p>
            <a:pPr>
              <a:buFont typeface="Arial" pitchFamily="34" charset="0"/>
              <a:buChar char="•"/>
            </a:pPr>
            <a:r>
              <a:rPr lang="ar-SA" sz="2400" b="1" dirty="0" smtClean="0">
                <a:effectLst>
                  <a:outerShdw blurRad="38100" dist="38100" dir="2700000" algn="tl">
                    <a:srgbClr val="000000">
                      <a:alpha val="43137"/>
                    </a:srgbClr>
                  </a:outerShdw>
                </a:effectLst>
                <a:cs typeface="Arabic Transparent" pitchFamily="2" charset="-78"/>
              </a:rPr>
              <a:t>أن  أحكام هذا القسم هدفها خدمه الغايات التي تقوم من اجلها المعاملات التي تضبط بالعقود ومادامت أحكام هذه المعاملات ذات دوافع أخلاقيه بالإضافة إلى كونها تنظيمات شرعيه وتعاليم ربانيه، فإن كل تنظيم شكلي من شأنه أن يخدم غايتها لابد أن نجده مرتبطا عن طريق التسلسل بالأسس </a:t>
            </a:r>
            <a:r>
              <a:rPr lang="ar-SA" sz="2400" b="1" dirty="0" err="1" smtClean="0">
                <a:effectLst>
                  <a:outerShdw blurRad="38100" dist="38100" dir="2700000" algn="tl">
                    <a:srgbClr val="000000">
                      <a:alpha val="43137"/>
                    </a:srgbClr>
                  </a:outerShdw>
                </a:effectLst>
                <a:cs typeface="Arabic Transparent" pitchFamily="2" charset="-78"/>
              </a:rPr>
              <a:t>الأخلاقية .</a:t>
            </a:r>
            <a:endParaRPr lang="ar-SA" sz="2400" b="1" dirty="0" smtClean="0">
              <a:effectLst>
                <a:outerShdw blurRad="38100" dist="38100" dir="2700000" algn="tl">
                  <a:srgbClr val="000000">
                    <a:alpha val="43137"/>
                  </a:srgbClr>
                </a:outerShdw>
              </a:effectLst>
              <a:cs typeface="Arabic Transparent" pitchFamily="2" charset="-78"/>
            </a:endParaRPr>
          </a:p>
          <a:p>
            <a:pPr>
              <a:buFont typeface="Arial" pitchFamily="34" charset="0"/>
              <a:buChar char="•"/>
            </a:pPr>
            <a:r>
              <a:rPr lang="ar-SA" sz="2400" b="1" dirty="0" smtClean="0">
                <a:effectLst>
                  <a:outerShdw blurRad="38100" dist="38100" dir="2700000" algn="tl">
                    <a:srgbClr val="000000">
                      <a:alpha val="43137"/>
                    </a:srgbClr>
                  </a:outerShdw>
                </a:effectLst>
                <a:cs typeface="Arabic Transparent" pitchFamily="2" charset="-78"/>
              </a:rPr>
              <a:t>ارتباطها </a:t>
            </a:r>
            <a:r>
              <a:rPr lang="ar-SA" sz="2400" b="1" dirty="0" err="1" smtClean="0">
                <a:effectLst>
                  <a:outerShdw blurRad="38100" dist="38100" dir="2700000" algn="tl">
                    <a:srgbClr val="000000">
                      <a:alpha val="43137"/>
                    </a:srgbClr>
                  </a:outerShdw>
                </a:effectLst>
                <a:cs typeface="Arabic Transparent" pitchFamily="2" charset="-78"/>
              </a:rPr>
              <a:t>بالأخلاق </a:t>
            </a:r>
            <a:r>
              <a:rPr lang="ar-SA" sz="2400" b="1" dirty="0" smtClean="0">
                <a:effectLst>
                  <a:outerShdw blurRad="38100" dist="38100" dir="2700000" algn="tl">
                    <a:srgbClr val="000000">
                      <a:alpha val="43137"/>
                    </a:srgbClr>
                  </a:outerShdw>
                </a:effectLst>
                <a:cs typeface="Arabic Transparent" pitchFamily="2" charset="-78"/>
              </a:rPr>
              <a:t>: ضمان الحقوق </a:t>
            </a:r>
            <a:r>
              <a:rPr lang="ar-SA" sz="2400" b="1" dirty="0" err="1" smtClean="0">
                <a:effectLst>
                  <a:outerShdw blurRad="38100" dist="38100" dir="2700000" algn="tl">
                    <a:srgbClr val="000000">
                      <a:alpha val="43137"/>
                    </a:srgbClr>
                  </a:outerShdw>
                </a:effectLst>
                <a:cs typeface="Arabic Transparent" pitchFamily="2" charset="-78"/>
              </a:rPr>
              <a:t>لأهلها .</a:t>
            </a:r>
            <a:endParaRPr lang="ar-SA" sz="2400" b="1" dirty="0" smtClean="0">
              <a:effectLst>
                <a:outerShdw blurRad="38100" dist="38100" dir="2700000" algn="tl">
                  <a:srgbClr val="000000">
                    <a:alpha val="43137"/>
                  </a:srgbClr>
                </a:outerShdw>
              </a:effectLst>
              <a:cs typeface="Arabic Transparent" pitchFamily="2" charset="-78"/>
            </a:endParaRPr>
          </a:p>
          <a:p>
            <a:pPr>
              <a:buFont typeface="Arial" pitchFamily="34" charset="0"/>
              <a:buChar char="•"/>
            </a:pPr>
            <a:r>
              <a:rPr lang="ar-SA" sz="2400" b="1" dirty="0" smtClean="0">
                <a:effectLst>
                  <a:outerShdw blurRad="38100" dist="38100" dir="2700000" algn="tl">
                    <a:srgbClr val="000000">
                      <a:alpha val="43137"/>
                    </a:srgbClr>
                  </a:outerShdw>
                </a:effectLst>
                <a:cs typeface="Arabic Transparent" pitchFamily="2" charset="-78"/>
              </a:rPr>
              <a:t>عدم تسرب الظلم إلى </a:t>
            </a:r>
            <a:r>
              <a:rPr lang="ar-SA" sz="2400" b="1" dirty="0" err="1" smtClean="0">
                <a:effectLst>
                  <a:outerShdw blurRad="38100" dist="38100" dir="2700000" algn="tl">
                    <a:srgbClr val="000000">
                      <a:alpha val="43137"/>
                    </a:srgbClr>
                  </a:outerShdw>
                </a:effectLst>
                <a:cs typeface="Arabic Transparent" pitchFamily="2" charset="-78"/>
              </a:rPr>
              <a:t>العقودوالمعاملات</a:t>
            </a:r>
            <a:r>
              <a:rPr lang="ar-SA" sz="2400" b="1" dirty="0" smtClean="0">
                <a:effectLst>
                  <a:outerShdw blurRad="38100" dist="38100" dir="2700000" algn="tl">
                    <a:srgbClr val="000000">
                      <a:alpha val="43137"/>
                    </a:srgbClr>
                  </a:outerShdw>
                </a:effectLst>
                <a:cs typeface="Arabic Transparent" pitchFamily="2" charset="-78"/>
              </a:rPr>
              <a:t> على قدر </a:t>
            </a:r>
            <a:r>
              <a:rPr lang="ar-SA" sz="2400" b="1" dirty="0" err="1" smtClean="0">
                <a:effectLst>
                  <a:outerShdw blurRad="38100" dist="38100" dir="2700000" algn="tl">
                    <a:srgbClr val="000000">
                      <a:alpha val="43137"/>
                    </a:srgbClr>
                  </a:outerShdw>
                </a:effectLst>
                <a:cs typeface="Arabic Transparent" pitchFamily="2" charset="-78"/>
              </a:rPr>
              <a:t>الإمكان .</a:t>
            </a:r>
            <a:endParaRPr lang="ar-SA" sz="2400" b="1" dirty="0" smtClean="0">
              <a:effectLst>
                <a:outerShdw blurRad="38100" dist="38100" dir="2700000" algn="tl">
                  <a:srgbClr val="000000">
                    <a:alpha val="43137"/>
                  </a:srgbClr>
                </a:outerShdw>
              </a:effectLst>
              <a:cs typeface="Arabic Transparent" pitchFamily="2" charset="-78"/>
            </a:endParaRPr>
          </a:p>
          <a:p>
            <a:pPr>
              <a:buFont typeface="Arial" pitchFamily="34" charset="0"/>
              <a:buChar char="•"/>
            </a:pPr>
            <a:r>
              <a:rPr lang="ar-SA" sz="2400" b="1" dirty="0" smtClean="0">
                <a:effectLst>
                  <a:outerShdw blurRad="38100" dist="38100" dir="2700000" algn="tl">
                    <a:srgbClr val="000000">
                      <a:alpha val="43137"/>
                    </a:srgbClr>
                  </a:outerShdw>
                </a:effectLst>
                <a:cs typeface="Arabic Transparent" pitchFamily="2" charset="-78"/>
              </a:rPr>
              <a:t>محاسبة كل إنسان نفسه ضمن أسس الأخلاق وتعاليم </a:t>
            </a:r>
            <a:r>
              <a:rPr lang="ar-SA" sz="2400" b="1" dirty="0" err="1" smtClean="0">
                <a:effectLst>
                  <a:outerShdw blurRad="38100" dist="38100" dir="2700000" algn="tl">
                    <a:srgbClr val="000000">
                      <a:alpha val="43137"/>
                    </a:srgbClr>
                  </a:outerShdw>
                </a:effectLst>
                <a:cs typeface="Arabic Transparent" pitchFamily="2" charset="-78"/>
              </a:rPr>
              <a:t>الشريعة .</a:t>
            </a:r>
            <a:endParaRPr lang="ar-SA" sz="2400" b="1" dirty="0" smtClean="0">
              <a:effectLst>
                <a:outerShdw blurRad="38100" dist="38100" dir="2700000" algn="tl">
                  <a:srgbClr val="000000">
                    <a:alpha val="43137"/>
                  </a:srgbClr>
                </a:outerShdw>
              </a:effectLst>
              <a:cs typeface="Arabic Transparent" pitchFamily="2" charset="-78"/>
            </a:endParaRPr>
          </a:p>
          <a:p>
            <a:pPr>
              <a:buFont typeface="Arial" pitchFamily="34" charset="0"/>
              <a:buChar char="•"/>
            </a:pPr>
            <a:endParaRPr lang="ar-SA" sz="2400" b="1" dirty="0" smtClean="0">
              <a:effectLst>
                <a:outerShdw blurRad="38100" dist="38100" dir="2700000" algn="tl">
                  <a:srgbClr val="000000">
                    <a:alpha val="43137"/>
                  </a:srgbClr>
                </a:outerShdw>
              </a:effectLst>
              <a:cs typeface="Arabic Transparent" pitchFamily="2" charset="-78"/>
            </a:endParaRPr>
          </a:p>
          <a:p>
            <a:endParaRPr lang="ar-SA" sz="2800" dirty="0" smtClean="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620688"/>
            <a:ext cx="7890080" cy="5184576"/>
          </a:xfrm>
        </p:spPr>
        <p:txBody>
          <a:bodyPr>
            <a:normAutofit fontScale="92500"/>
          </a:bodyPr>
          <a:lstStyle/>
          <a:p>
            <a:pPr algn="ctr"/>
            <a:r>
              <a:rPr lang="ar-SA" sz="2800"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7- ولنأخذ قسم أحكام الآداب باحثين عن وجه ارتباطه بأسس الأخلاق.</a:t>
            </a:r>
          </a:p>
          <a:p>
            <a:endParaRPr lang="ar-SA" dirty="0" smtClean="0"/>
          </a:p>
          <a:p>
            <a:pPr>
              <a:buNone/>
            </a:pPr>
            <a:r>
              <a:rPr lang="ar-SA" sz="2400" b="1" dirty="0" smtClean="0">
                <a:effectLst>
                  <a:outerShdw blurRad="38100" dist="38100" dir="2700000" algn="tl">
                    <a:srgbClr val="000000">
                      <a:alpha val="43137"/>
                    </a:srgbClr>
                  </a:outerShdw>
                </a:effectLst>
                <a:cs typeface="Arabic Transparent" pitchFamily="2" charset="-78"/>
              </a:rPr>
              <a:t>إن الآداب الإسلامية بالإضافة إلى كونها لونا من ألوان الحكمة في السلوك الشخصي الذي يمتع الإنسان بما فيه من جمال ,و ذوق رفيع فيها احترام ,و تقدير للآخرين وحسن تعامل معهم وفيها ابتعاد عن كل ما يجرح مشاعرهم التي تالف الجمال وتميل إليه وتنفر من القبح </a:t>
            </a:r>
            <a:r>
              <a:rPr lang="ar-SA" sz="2400" b="1" dirty="0" err="1" smtClean="0">
                <a:effectLst>
                  <a:outerShdw blurRad="38100" dist="38100" dir="2700000" algn="tl">
                    <a:srgbClr val="000000">
                      <a:alpha val="43137"/>
                    </a:srgbClr>
                  </a:outerShdw>
                </a:effectLst>
                <a:cs typeface="Arabic Transparent" pitchFamily="2" charset="-78"/>
              </a:rPr>
              <a:t>وتتاذى</a:t>
            </a:r>
            <a:r>
              <a:rPr lang="ar-SA" sz="2400" b="1" dirty="0" smtClean="0">
                <a:effectLst>
                  <a:outerShdw blurRad="38100" dist="38100" dir="2700000" algn="tl">
                    <a:srgbClr val="000000">
                      <a:alpha val="43137"/>
                    </a:srgbClr>
                  </a:outerShdw>
                </a:effectLst>
                <a:cs typeface="Arabic Transparent" pitchFamily="2" charset="-78"/>
              </a:rPr>
              <a:t> </a:t>
            </a:r>
            <a:r>
              <a:rPr lang="ar-SA" sz="2400" b="1" dirty="0" err="1" smtClean="0">
                <a:effectLst>
                  <a:outerShdw blurRad="38100" dist="38100" dir="2700000" algn="tl">
                    <a:srgbClr val="000000">
                      <a:alpha val="43137"/>
                    </a:srgbClr>
                  </a:outerShdw>
                </a:effectLst>
                <a:cs typeface="Arabic Transparent" pitchFamily="2" charset="-78"/>
              </a:rPr>
              <a:t>منه .</a:t>
            </a:r>
            <a:endParaRPr lang="ar-SA" sz="2400" b="1" dirty="0" smtClean="0">
              <a:effectLst>
                <a:outerShdw blurRad="38100" dist="38100" dir="2700000" algn="tl">
                  <a:srgbClr val="000000">
                    <a:alpha val="43137"/>
                  </a:srgbClr>
                </a:outerShdw>
              </a:effectLst>
              <a:cs typeface="Arabic Transparent" pitchFamily="2" charset="-78"/>
            </a:endParaRPr>
          </a:p>
          <a:p>
            <a:pPr>
              <a:buNone/>
            </a:pPr>
            <a:r>
              <a:rPr lang="ar-SA" sz="2400" b="1" dirty="0" smtClean="0">
                <a:effectLst>
                  <a:outerShdw blurRad="38100" dist="38100" dir="2700000" algn="tl">
                    <a:srgbClr val="000000">
                      <a:alpha val="43137"/>
                    </a:srgbClr>
                  </a:outerShdw>
                </a:effectLst>
                <a:cs typeface="Arabic Transparent" pitchFamily="2" charset="-78"/>
              </a:rPr>
              <a:t>والإسلام يدعو إلى ذلك </a:t>
            </a:r>
            <a:r>
              <a:rPr lang="ar-SA" sz="2400" b="1" dirty="0" err="1" smtClean="0">
                <a:effectLst>
                  <a:outerShdw blurRad="38100" dist="38100" dir="2700000" algn="tl">
                    <a:srgbClr val="000000">
                      <a:alpha val="43137"/>
                    </a:srgbClr>
                  </a:outerShdw>
                </a:effectLst>
                <a:cs typeface="Arabic Transparent" pitchFamily="2" charset="-78"/>
              </a:rPr>
              <a:t>كله </a:t>
            </a:r>
            <a:r>
              <a:rPr lang="ar-SA" sz="2400" b="1" dirty="0" smtClean="0">
                <a:effectLst>
                  <a:outerShdw blurRad="38100" dist="38100" dir="2700000" algn="tl">
                    <a:srgbClr val="000000">
                      <a:alpha val="43137"/>
                    </a:srgbClr>
                  </a:outerShdw>
                </a:effectLst>
                <a:cs typeface="Arabic Transparent" pitchFamily="2" charset="-78"/>
              </a:rPr>
              <a:t>، والأسس الأخلاقية التي تدفع إلى التجمل للناس والتأدب معهم </a:t>
            </a:r>
            <a:r>
              <a:rPr lang="ar-SA" sz="2400" b="1" dirty="0" err="1" smtClean="0">
                <a:effectLst>
                  <a:outerShdw blurRad="38100" dist="38100" dir="2700000" algn="tl">
                    <a:srgbClr val="000000">
                      <a:alpha val="43137"/>
                    </a:srgbClr>
                  </a:outerShdw>
                </a:effectLst>
                <a:cs typeface="Arabic Transparent" pitchFamily="2" charset="-78"/>
              </a:rPr>
              <a:t>هي :</a:t>
            </a:r>
            <a:endParaRPr lang="ar-SA" sz="2400" b="1" dirty="0" smtClean="0">
              <a:effectLst>
                <a:outerShdw blurRad="38100" dist="38100" dir="2700000" algn="tl">
                  <a:srgbClr val="000000">
                    <a:alpha val="43137"/>
                  </a:srgbClr>
                </a:outerShdw>
              </a:effectLst>
              <a:cs typeface="Arabic Transparent" pitchFamily="2" charset="-78"/>
            </a:endParaRPr>
          </a:p>
          <a:p>
            <a:pPr>
              <a:buNone/>
            </a:pPr>
            <a:r>
              <a:rPr lang="ar-SA" sz="2400" b="1" dirty="0" smtClean="0">
                <a:effectLst>
                  <a:outerShdw blurRad="38100" dist="38100" dir="2700000" algn="tl">
                    <a:srgbClr val="000000">
                      <a:alpha val="43137"/>
                    </a:srgbClr>
                  </a:outerShdw>
                </a:effectLst>
                <a:cs typeface="Arabic Transparent" pitchFamily="2" charset="-78"/>
              </a:rPr>
              <a:t>حب </a:t>
            </a:r>
            <a:r>
              <a:rPr lang="ar-SA" sz="2400" b="1" dirty="0" err="1" smtClean="0">
                <a:effectLst>
                  <a:outerShdw blurRad="38100" dist="38100" dir="2700000" algn="tl">
                    <a:srgbClr val="000000">
                      <a:alpha val="43137"/>
                    </a:srgbClr>
                  </a:outerShdw>
                </a:effectLst>
                <a:cs typeface="Arabic Transparent" pitchFamily="2" charset="-78"/>
              </a:rPr>
              <a:t>العطاء .</a:t>
            </a:r>
            <a:endParaRPr lang="ar-SA" sz="2400" b="1" dirty="0" smtClean="0">
              <a:effectLst>
                <a:outerShdw blurRad="38100" dist="38100" dir="2700000" algn="tl">
                  <a:srgbClr val="000000">
                    <a:alpha val="43137"/>
                  </a:srgbClr>
                </a:outerShdw>
              </a:effectLst>
              <a:cs typeface="Arabic Transparent" pitchFamily="2" charset="-78"/>
            </a:endParaRPr>
          </a:p>
          <a:p>
            <a:pPr>
              <a:buNone/>
            </a:pPr>
            <a:r>
              <a:rPr lang="ar-SA" sz="2400" b="1" dirty="0" smtClean="0">
                <a:effectLst>
                  <a:outerShdw blurRad="38100" dist="38100" dir="2700000" algn="tl">
                    <a:srgbClr val="000000">
                      <a:alpha val="43137"/>
                    </a:srgbClr>
                  </a:outerShdw>
                </a:effectLst>
                <a:cs typeface="Arabic Transparent" pitchFamily="2" charset="-78"/>
              </a:rPr>
              <a:t>الشعور بالمحبة </a:t>
            </a:r>
            <a:r>
              <a:rPr lang="ar-SA" sz="2400" b="1" dirty="0" err="1" smtClean="0">
                <a:effectLst>
                  <a:outerShdw blurRad="38100" dist="38100" dir="2700000" algn="tl">
                    <a:srgbClr val="000000">
                      <a:alpha val="43137"/>
                    </a:srgbClr>
                  </a:outerShdw>
                </a:effectLst>
                <a:cs typeface="Arabic Transparent" pitchFamily="2" charset="-78"/>
              </a:rPr>
              <a:t>للآخرين .</a:t>
            </a:r>
            <a:endParaRPr lang="ar-SA" sz="2400" b="1" dirty="0">
              <a:effectLst>
                <a:outerShdw blurRad="38100" dist="38100" dir="2700000" algn="tl">
                  <a:srgbClr val="000000">
                    <a:alpha val="43137"/>
                  </a:srgbClr>
                </a:outerShdw>
              </a:effectLst>
              <a:cs typeface="Arabic Transparent" pitchFamily="2" charset="-78"/>
            </a:endParaRPr>
          </a:p>
          <a:p>
            <a:pPr>
              <a:buNone/>
            </a:pPr>
            <a:r>
              <a:rPr lang="ar-SA" sz="2400" b="1" dirty="0" smtClean="0">
                <a:effectLst>
                  <a:outerShdw blurRad="38100" dist="38100" dir="2700000" algn="tl">
                    <a:srgbClr val="000000">
                      <a:alpha val="43137"/>
                    </a:srgbClr>
                  </a:outerShdw>
                </a:effectLst>
                <a:cs typeface="Arabic Transparent" pitchFamily="2" charset="-78"/>
              </a:rPr>
              <a:t>علو </a:t>
            </a:r>
            <a:r>
              <a:rPr lang="ar-SA" sz="2400" b="1" dirty="0" err="1" smtClean="0">
                <a:effectLst>
                  <a:outerShdw blurRad="38100" dist="38100" dir="2700000" algn="tl">
                    <a:srgbClr val="000000">
                      <a:alpha val="43137"/>
                    </a:srgbClr>
                  </a:outerShdw>
                </a:effectLst>
                <a:cs typeface="Arabic Transparent" pitchFamily="2" charset="-78"/>
              </a:rPr>
              <a:t>الهمة .</a:t>
            </a:r>
            <a:r>
              <a:rPr lang="ar-SA" sz="2400" b="1" dirty="0" smtClean="0">
                <a:effectLst>
                  <a:outerShdw blurRad="38100" dist="38100" dir="2700000" algn="tl">
                    <a:srgbClr val="000000">
                      <a:alpha val="43137"/>
                    </a:srgbClr>
                  </a:outerShdw>
                </a:effectLst>
                <a:cs typeface="Arabic Transparent" pitchFamily="2" charset="-78"/>
              </a:rPr>
              <a:t> </a:t>
            </a:r>
          </a:p>
          <a:p>
            <a:pPr>
              <a:buNone/>
            </a:pPr>
            <a:r>
              <a:rPr lang="ar-SA" sz="2400" b="1" dirty="0" smtClean="0">
                <a:effectLst>
                  <a:outerShdw blurRad="38100" dist="38100" dir="2700000" algn="tl">
                    <a:srgbClr val="000000">
                      <a:alpha val="43137"/>
                    </a:srgbClr>
                  </a:outerShdw>
                </a:effectLst>
                <a:cs typeface="Arabic Transparent" pitchFamily="2" charset="-78"/>
              </a:rPr>
              <a:t>حب </a:t>
            </a:r>
            <a:r>
              <a:rPr lang="ar-SA" sz="2400" b="1" dirty="0" err="1" smtClean="0">
                <a:effectLst>
                  <a:outerShdw blurRad="38100" dist="38100" dir="2700000" algn="tl">
                    <a:srgbClr val="000000">
                      <a:alpha val="43137"/>
                    </a:srgbClr>
                  </a:outerShdw>
                </a:effectLst>
                <a:cs typeface="Arabic Transparent" pitchFamily="2" charset="-78"/>
              </a:rPr>
              <a:t>الحق .</a:t>
            </a:r>
            <a:r>
              <a:rPr lang="ar-SA" sz="2400" b="1" dirty="0" smtClean="0">
                <a:effectLst>
                  <a:outerShdw blurRad="38100" dist="38100" dir="2700000" algn="tl">
                    <a:srgbClr val="000000">
                      <a:alpha val="43137"/>
                    </a:srgbClr>
                  </a:outerShdw>
                </a:effectLst>
                <a:cs typeface="Arabic Transparent" pitchFamily="2" charset="-78"/>
              </a:rPr>
              <a:t> </a:t>
            </a: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6674"/>
            <a:ext cx="8229600" cy="5869489"/>
          </a:xfrm>
        </p:spPr>
        <p:txBody>
          <a:bodyPr>
            <a:normAutofit/>
          </a:bodyPr>
          <a:lstStyle/>
          <a:p>
            <a:endParaRPr lang="ar-SA" sz="2400" b="1" dirty="0" smtClean="0">
              <a:effectLst>
                <a:outerShdw blurRad="38100" dist="38100" dir="2700000" algn="tl">
                  <a:srgbClr val="000000">
                    <a:alpha val="43137"/>
                  </a:srgbClr>
                </a:outerShdw>
              </a:effectLst>
              <a:cs typeface="Arabic Transparent" pitchFamily="2" charset="-78"/>
            </a:endParaRPr>
          </a:p>
          <a:p>
            <a:pPr>
              <a:buNone/>
            </a:pPr>
            <a:endParaRPr lang="ar-SA" sz="2400" b="1" dirty="0" smtClean="0">
              <a:effectLst>
                <a:outerShdw blurRad="38100" dist="38100" dir="2700000" algn="tl">
                  <a:srgbClr val="000000">
                    <a:alpha val="43137"/>
                  </a:srgbClr>
                </a:outerShdw>
              </a:effectLst>
              <a:cs typeface="Arabic Transparent" pitchFamily="2" charset="-78"/>
            </a:endParaRPr>
          </a:p>
          <a:p>
            <a:pPr>
              <a:buNone/>
            </a:pPr>
            <a:endParaRPr lang="ar-SA" sz="2400" b="1" dirty="0" smtClean="0">
              <a:effectLst>
                <a:outerShdw blurRad="38100" dist="38100" dir="2700000" algn="tl">
                  <a:srgbClr val="000000">
                    <a:alpha val="43137"/>
                  </a:srgbClr>
                </a:outerShdw>
              </a:effectLst>
              <a:cs typeface="Arabic Transparent" pitchFamily="2" charset="-78"/>
            </a:endParaRPr>
          </a:p>
          <a:p>
            <a:pPr>
              <a:buNone/>
            </a:pPr>
            <a:r>
              <a:rPr lang="ar-SA" sz="2400" b="1" dirty="0" smtClean="0">
                <a:effectLst>
                  <a:outerShdw blurRad="38100" dist="38100" dir="2700000" algn="tl">
                    <a:srgbClr val="000000">
                      <a:alpha val="43137"/>
                    </a:srgbClr>
                  </a:outerShdw>
                </a:effectLst>
                <a:cs typeface="Arabic Transparent" pitchFamily="2" charset="-78"/>
              </a:rPr>
              <a:t>إن أعداء الإسلام قد عرفوا أن الأخلاق الإسلامية تمثل </a:t>
            </a:r>
            <a:r>
              <a:rPr lang="ar-SA" sz="2400" b="1" dirty="0" err="1" smtClean="0">
                <a:effectLst>
                  <a:outerShdw blurRad="38100" dist="38100" dir="2700000" algn="tl">
                    <a:srgbClr val="000000">
                      <a:alpha val="43137"/>
                    </a:srgbClr>
                  </a:outerShdw>
                </a:effectLst>
                <a:cs typeface="Arabic Transparent" pitchFamily="2" charset="-78"/>
              </a:rPr>
              <a:t>معاقد</a:t>
            </a:r>
            <a:r>
              <a:rPr lang="ar-SA" sz="2400" b="1" dirty="0" smtClean="0">
                <a:effectLst>
                  <a:outerShdw blurRad="38100" dist="38100" dir="2700000" algn="tl">
                    <a:srgbClr val="000000">
                      <a:alpha val="43137"/>
                    </a:srgbClr>
                  </a:outerShdw>
                </a:effectLst>
                <a:cs typeface="Arabic Transparent" pitchFamily="2" charset="-78"/>
              </a:rPr>
              <a:t> القوة فجندوا جيوش الفساد  والفتنة لغز هذه </a:t>
            </a:r>
            <a:r>
              <a:rPr lang="ar-SA" sz="2400" b="1" dirty="0" err="1" smtClean="0">
                <a:effectLst>
                  <a:outerShdw blurRad="38100" dist="38100" dir="2700000" algn="tl">
                    <a:srgbClr val="000000">
                      <a:alpha val="43137"/>
                    </a:srgbClr>
                  </a:outerShdw>
                </a:effectLst>
                <a:cs typeface="Arabic Transparent" pitchFamily="2" charset="-78"/>
              </a:rPr>
              <a:t>المعاقد</a:t>
            </a:r>
            <a:r>
              <a:rPr lang="ar-SA" sz="2400" b="1" dirty="0" smtClean="0">
                <a:effectLst>
                  <a:outerShdw blurRad="38100" dist="38100" dir="2700000" algn="tl">
                    <a:srgbClr val="000000">
                      <a:alpha val="43137"/>
                    </a:srgbClr>
                  </a:outerShdw>
                </a:effectLst>
                <a:cs typeface="Arabic Transparent" pitchFamily="2" charset="-78"/>
              </a:rPr>
              <a:t> ومن </a:t>
            </a:r>
            <a:r>
              <a:rPr lang="ar-SA" sz="2400" b="1" dirty="0" err="1" smtClean="0">
                <a:effectLst>
                  <a:outerShdw blurRad="38100" dist="38100" dir="2700000" algn="tl">
                    <a:srgbClr val="000000">
                      <a:alpha val="43137"/>
                    </a:srgbClr>
                  </a:outerShdw>
                </a:effectLst>
                <a:cs typeface="Arabic Transparent" pitchFamily="2" charset="-78"/>
              </a:rPr>
              <a:t>ذلك :</a:t>
            </a:r>
            <a:endParaRPr lang="ar-SA" sz="2400" b="1" dirty="0" smtClean="0">
              <a:effectLst>
                <a:outerShdw blurRad="38100" dist="38100" dir="2700000" algn="tl">
                  <a:srgbClr val="000000">
                    <a:alpha val="43137"/>
                  </a:srgbClr>
                </a:outerShdw>
              </a:effectLst>
              <a:cs typeface="Arabic Transparent" pitchFamily="2" charset="-78"/>
            </a:endParaRPr>
          </a:p>
          <a:p>
            <a:r>
              <a:rPr lang="ar-SA" sz="2400" b="1" dirty="0" smtClean="0">
                <a:effectLst>
                  <a:outerShdw blurRad="38100" dist="38100" dir="2700000" algn="tl">
                    <a:srgbClr val="000000">
                      <a:alpha val="43137"/>
                    </a:srgbClr>
                  </a:outerShdw>
                </a:effectLst>
                <a:cs typeface="Arabic Transparent" pitchFamily="2" charset="-78"/>
              </a:rPr>
              <a:t>1- لقد عرفوا أن النبع الأساسي الذي يزود الإنسان المسلم بالأخلاق الإسلامية العظيمة إنما هو الإيمان بالله واليوم الأخر فصمموا على أن يكسروا مجاري هذا النبع العظيم ويسدوا عيونه ويقطعوا شرايينه.</a:t>
            </a:r>
          </a:p>
          <a:p>
            <a:endParaRPr lang="ar-SA" sz="2400" b="1" dirty="0" smtClean="0">
              <a:effectLst>
                <a:outerShdw blurRad="38100" dist="38100" dir="2700000" algn="tl">
                  <a:srgbClr val="000000">
                    <a:alpha val="43137"/>
                  </a:srgbClr>
                </a:outerShdw>
              </a:effectLst>
              <a:cs typeface="Arabic Transparent" pitchFamily="2" charset="-78"/>
            </a:endParaRPr>
          </a:p>
          <a:p>
            <a:r>
              <a:rPr lang="ar-SA" sz="2400" b="1" dirty="0" smtClean="0">
                <a:solidFill>
                  <a:schemeClr val="tx2"/>
                </a:solidFill>
                <a:effectLst>
                  <a:outerShdw blurRad="38100" dist="38100" dir="2700000" algn="tl">
                    <a:srgbClr val="000000">
                      <a:alpha val="43137"/>
                    </a:srgbClr>
                  </a:outerShdw>
                </a:effectLst>
                <a:cs typeface="Arabic Transparent" pitchFamily="2" charset="-78"/>
              </a:rPr>
              <a:t>2-وعرفوا أن تفهم مصادر الشريعة الإسلامية تفهما سليما هو الذي يمد نبع الإيمان بما يتطلبه من  معارف فمكروا بالعلوم الإسلامية وبالدراسات  المتعلقة بها مكرا </a:t>
            </a:r>
            <a:r>
              <a:rPr lang="ar-SA" sz="2400" b="1" dirty="0" err="1" smtClean="0">
                <a:solidFill>
                  <a:schemeClr val="tx2"/>
                </a:solidFill>
                <a:effectLst>
                  <a:outerShdw blurRad="38100" dist="38100" dir="2700000" algn="tl">
                    <a:srgbClr val="000000">
                      <a:alpha val="43137"/>
                    </a:srgbClr>
                  </a:outerShdw>
                </a:effectLst>
                <a:cs typeface="Arabic Transparent" pitchFamily="2" charset="-78"/>
              </a:rPr>
              <a:t>بالغا (حجبوها </a:t>
            </a:r>
            <a:r>
              <a:rPr lang="ar-SA" sz="2400" b="1" dirty="0" smtClean="0">
                <a:solidFill>
                  <a:schemeClr val="tx2"/>
                </a:solidFill>
                <a:effectLst>
                  <a:outerShdw blurRad="38100" dist="38100" dir="2700000" algn="tl">
                    <a:srgbClr val="000000">
                      <a:alpha val="43137"/>
                    </a:srgbClr>
                  </a:outerShdw>
                </a:effectLst>
                <a:cs typeface="Arabic Transparent" pitchFamily="2" charset="-78"/>
              </a:rPr>
              <a:t>، تلاعبوا </a:t>
            </a:r>
            <a:r>
              <a:rPr lang="ar-SA" sz="2400" b="1" dirty="0" err="1" smtClean="0">
                <a:solidFill>
                  <a:schemeClr val="tx2"/>
                </a:solidFill>
                <a:effectLst>
                  <a:outerShdw blurRad="38100" dist="38100" dir="2700000" algn="tl">
                    <a:srgbClr val="000000">
                      <a:alpha val="43137"/>
                    </a:srgbClr>
                  </a:outerShdw>
                </a:effectLst>
                <a:cs typeface="Arabic Transparent" pitchFamily="2" charset="-78"/>
              </a:rPr>
              <a:t>بمفاهيمها </a:t>
            </a:r>
            <a:r>
              <a:rPr lang="ar-SA" sz="2400" b="1" dirty="0" smtClean="0">
                <a:solidFill>
                  <a:schemeClr val="tx2"/>
                </a:solidFill>
                <a:effectLst>
                  <a:outerShdw blurRad="38100" dist="38100" dir="2700000" algn="tl">
                    <a:srgbClr val="000000">
                      <a:alpha val="43137"/>
                    </a:srgbClr>
                  </a:outerShdw>
                </a:effectLst>
                <a:cs typeface="Arabic Transparent" pitchFamily="2" charset="-78"/>
              </a:rPr>
              <a:t>، </a:t>
            </a:r>
            <a:r>
              <a:rPr lang="ar-SA" sz="2400" b="1" dirty="0" err="1" smtClean="0">
                <a:solidFill>
                  <a:schemeClr val="tx2"/>
                </a:solidFill>
                <a:effectLst>
                  <a:outerShdw blurRad="38100" dist="38100" dir="2700000" algn="tl">
                    <a:srgbClr val="000000">
                      <a:alpha val="43137"/>
                    </a:srgbClr>
                  </a:outerShdw>
                </a:effectLst>
                <a:cs typeface="Arabic Transparent" pitchFamily="2" charset="-78"/>
              </a:rPr>
              <a:t>شوهوها </a:t>
            </a:r>
            <a:r>
              <a:rPr lang="ar-SA" sz="2400" b="1" dirty="0" smtClean="0">
                <a:solidFill>
                  <a:schemeClr val="tx2"/>
                </a:solidFill>
                <a:effectLst>
                  <a:outerShdw blurRad="38100" dist="38100" dir="2700000" algn="tl">
                    <a:srgbClr val="000000">
                      <a:alpha val="43137"/>
                    </a:srgbClr>
                  </a:outerShdw>
                </a:effectLst>
                <a:cs typeface="Arabic Transparent" pitchFamily="2" charset="-78"/>
              </a:rPr>
              <a:t>، ضيقوا روادها</a:t>
            </a:r>
            <a:r>
              <a:rPr lang="ar-SA" sz="2400" b="1" dirty="0" err="1" smtClean="0">
                <a:solidFill>
                  <a:schemeClr val="tx2"/>
                </a:solidFill>
                <a:effectLst>
                  <a:outerShdw blurRad="38100" dist="38100" dir="2700000" algn="tl">
                    <a:srgbClr val="000000">
                      <a:alpha val="43137"/>
                    </a:srgbClr>
                  </a:outerShdw>
                </a:effectLst>
                <a:cs typeface="Arabic Transparent" pitchFamily="2" charset="-78"/>
              </a:rPr>
              <a:t>) .</a:t>
            </a:r>
            <a:endParaRPr lang="ar-SA" sz="2400" b="1" dirty="0">
              <a:solidFill>
                <a:schemeClr val="tx2"/>
              </a:solidFill>
              <a:effectLst>
                <a:outerShdw blurRad="38100" dist="38100" dir="2700000" algn="tl">
                  <a:srgbClr val="000000">
                    <a:alpha val="43137"/>
                  </a:srgbClr>
                </a:outerShdw>
              </a:effectLst>
              <a:cs typeface="Arabic Transparent" pitchFamily="2" charset="-78"/>
            </a:endParaRPr>
          </a:p>
        </p:txBody>
      </p:sp>
      <p:sp>
        <p:nvSpPr>
          <p:cNvPr id="4" name="موجة 3"/>
          <p:cNvSpPr/>
          <p:nvPr/>
        </p:nvSpPr>
        <p:spPr>
          <a:xfrm>
            <a:off x="1835696" y="404664"/>
            <a:ext cx="5904656" cy="1728192"/>
          </a:xfrm>
          <a:prstGeom prst="wav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b="1" dirty="0" smtClean="0">
                <a:solidFill>
                  <a:schemeClr val="bg1"/>
                </a:solidFill>
                <a:effectLst>
                  <a:outerShdw blurRad="38100" dist="38100" dir="2700000" algn="tl">
                    <a:srgbClr val="000000">
                      <a:alpha val="43137"/>
                    </a:srgbClr>
                  </a:outerShdw>
                  <a:reflection blurRad="6350" stA="55000" endA="50" endPos="85000" dir="5400000" sy="-100000" algn="bl" rotWithShape="0"/>
                </a:effectLst>
                <a:cs typeface="Arabic Transparent" pitchFamily="2" charset="-78"/>
              </a:rPr>
              <a:t> موقف أعداء المسلمين من الأخلاق </a:t>
            </a:r>
            <a:r>
              <a:rPr lang="ar-SA" sz="2800" b="1" dirty="0" err="1" smtClean="0">
                <a:solidFill>
                  <a:schemeClr val="bg1"/>
                </a:solidFill>
                <a:effectLst>
                  <a:outerShdw blurRad="38100" dist="38100" dir="2700000" algn="tl">
                    <a:srgbClr val="000000">
                      <a:alpha val="43137"/>
                    </a:srgbClr>
                  </a:outerShdw>
                  <a:reflection blurRad="6350" stA="55000" endA="50" endPos="85000" dir="5400000" sy="-100000" algn="bl" rotWithShape="0"/>
                </a:effectLst>
                <a:cs typeface="Arabic Transparent" pitchFamily="2" charset="-78"/>
              </a:rPr>
              <a:t>الإسلامية:</a:t>
            </a:r>
            <a:endParaRPr lang="ar-SA" sz="2800" b="1" dirty="0">
              <a:solidFill>
                <a:schemeClr val="bg1"/>
              </a:solidFill>
              <a:effectLst>
                <a:outerShdw blurRad="38100" dist="38100" dir="2700000" algn="tl">
                  <a:srgbClr val="000000">
                    <a:alpha val="43137"/>
                  </a:srgbClr>
                </a:outerShdw>
                <a:reflection blurRad="6350" stA="55000" endA="50" endPos="85000" dir="5400000" sy="-100000" algn="bl" rotWithShape="0"/>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332656"/>
            <a:ext cx="7643192" cy="5793507"/>
          </a:xfrm>
        </p:spPr>
        <p:txBody>
          <a:bodyPr/>
          <a:lstStyle/>
          <a:p>
            <a:pPr algn="ctr"/>
            <a:r>
              <a:rPr lang="ar-SA" sz="2000" b="1" dirty="0" smtClean="0">
                <a:solidFill>
                  <a:schemeClr val="tx2"/>
                </a:solidFill>
                <a:effectLst>
                  <a:outerShdw blurRad="38100" dist="38100" dir="2700000" algn="tl">
                    <a:srgbClr val="000000">
                      <a:alpha val="43137"/>
                    </a:srgbClr>
                  </a:outerShdw>
                </a:effectLst>
                <a:cs typeface="Arabic Transparent" pitchFamily="2" charset="-78"/>
              </a:rPr>
              <a:t>3-وعرفوا قيمه الإفساد العملي التطبيقي فوجهوا جنودهم لغمس أبناء المسلمين في بيئات مشحونة بالانحلال الخلقي بغيه أصابتهم بالرذائل الخلقية عن طريق العدوى وسراية الفساد بقوه تأثير البيئة واستمراء الشهوات المرتبطة برذائل الأخلاق.</a:t>
            </a:r>
          </a:p>
          <a:p>
            <a:pPr algn="ctr">
              <a:buNone/>
            </a:pPr>
            <a:r>
              <a:rPr lang="ar-SA" sz="2000" b="1" dirty="0" err="1" smtClean="0">
                <a:solidFill>
                  <a:schemeClr val="tx2"/>
                </a:solidFill>
                <a:effectLst>
                  <a:outerShdw blurRad="38100" dist="38100" dir="2700000" algn="tl">
                    <a:srgbClr val="000000">
                      <a:alpha val="43137"/>
                    </a:srgbClr>
                  </a:outerShdw>
                </a:effectLst>
                <a:cs typeface="Arabic Transparent" pitchFamily="2" charset="-78"/>
              </a:rPr>
              <a:t>مثل </a:t>
            </a:r>
            <a:r>
              <a:rPr lang="ar-SA" sz="2000" b="1" dirty="0" smtClean="0">
                <a:solidFill>
                  <a:schemeClr val="tx2"/>
                </a:solidFill>
                <a:effectLst>
                  <a:outerShdw blurRad="38100" dist="38100" dir="2700000" algn="tl">
                    <a:srgbClr val="000000">
                      <a:alpha val="43137"/>
                    </a:srgbClr>
                  </a:outerShdw>
                </a:effectLst>
                <a:cs typeface="Arabic Transparent" pitchFamily="2" charset="-78"/>
              </a:rPr>
              <a:t>: </a:t>
            </a:r>
            <a:r>
              <a:rPr lang="ar-SA" sz="2000" b="1" dirty="0" err="1" smtClean="0">
                <a:solidFill>
                  <a:schemeClr val="tx2"/>
                </a:solidFill>
                <a:effectLst>
                  <a:outerShdw blurRad="38100" dist="38100" dir="2700000" algn="tl">
                    <a:srgbClr val="000000">
                      <a:alpha val="43137"/>
                    </a:srgbClr>
                  </a:outerShdw>
                </a:effectLst>
                <a:cs typeface="Arabic Transparent" pitchFamily="2" charset="-78"/>
              </a:rPr>
              <a:t>الابتعاث</a:t>
            </a:r>
            <a:r>
              <a:rPr lang="ar-SA" sz="2000" b="1" dirty="0" smtClean="0">
                <a:solidFill>
                  <a:schemeClr val="tx2"/>
                </a:solidFill>
                <a:effectLst>
                  <a:outerShdw blurRad="38100" dist="38100" dir="2700000" algn="tl">
                    <a:srgbClr val="000000">
                      <a:alpha val="43137"/>
                    </a:srgbClr>
                  </a:outerShdw>
                </a:effectLst>
                <a:cs typeface="Arabic Transparent" pitchFamily="2" charset="-78"/>
              </a:rPr>
              <a:t> </a:t>
            </a:r>
            <a:r>
              <a:rPr lang="ar-SA" sz="2000" b="1" dirty="0" err="1" smtClean="0">
                <a:solidFill>
                  <a:schemeClr val="tx2"/>
                </a:solidFill>
                <a:effectLst>
                  <a:outerShdw blurRad="38100" dist="38100" dir="2700000" algn="tl">
                    <a:srgbClr val="000000">
                      <a:alpha val="43137"/>
                    </a:srgbClr>
                  </a:outerShdw>
                </a:effectLst>
                <a:cs typeface="Arabic Transparent" pitchFamily="2" charset="-78"/>
              </a:rPr>
              <a:t>والاختلاط .</a:t>
            </a:r>
            <a:endParaRPr lang="ar-SA" sz="2000" b="1" dirty="0" smtClean="0">
              <a:solidFill>
                <a:schemeClr val="tx2"/>
              </a:solidFill>
              <a:effectLst>
                <a:outerShdw blurRad="38100" dist="38100" dir="2700000" algn="tl">
                  <a:srgbClr val="000000">
                    <a:alpha val="43137"/>
                  </a:srgbClr>
                </a:outerShdw>
              </a:effectLst>
              <a:cs typeface="Arabic Transparent" pitchFamily="2" charset="-78"/>
            </a:endParaRPr>
          </a:p>
          <a:p>
            <a:endParaRPr lang="ar-SA" dirty="0" smtClean="0"/>
          </a:p>
          <a:p>
            <a:pPr algn="ctr"/>
            <a:r>
              <a:rPr lang="ar-SA" sz="2000" b="1" dirty="0" smtClean="0">
                <a:effectLst>
                  <a:outerShdw blurRad="38100" dist="38100" dir="2700000" algn="tl">
                    <a:srgbClr val="000000">
                      <a:alpha val="43137"/>
                    </a:srgbClr>
                  </a:outerShdw>
                </a:effectLst>
                <a:cs typeface="Arabic Transparent" pitchFamily="2" charset="-78"/>
              </a:rPr>
              <a:t>4-وعرفوا قيمه إفساد المفاهيم والأفكار فجندوا جيوش المظللين الفكريين الذين يحملون إلى أبناء المسلمين الأفكار والمفاهيم والفلسفات ألباطله.</a:t>
            </a:r>
            <a:endParaRPr lang="ar-SA" sz="2000" b="1" dirty="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669360"/>
          </a:xfrm>
        </p:spPr>
        <p:txBody>
          <a:bodyPr>
            <a:normAutofit/>
          </a:bodyPr>
          <a:lstStyle/>
          <a:p>
            <a:pPr algn="ctr">
              <a:buNone/>
            </a:pPr>
            <a:r>
              <a:rPr lang="ar-SA" sz="3200" b="1" dirty="0" smtClean="0">
                <a:solidFill>
                  <a:schemeClr val="tx2">
                    <a:lumMod val="60000"/>
                    <a:lumOff val="40000"/>
                  </a:schemeClr>
                </a:solidFill>
                <a:effectLst>
                  <a:outerShdw blurRad="38100" dist="38100" dir="2700000" algn="tl">
                    <a:srgbClr val="000000">
                      <a:alpha val="43137"/>
                    </a:srgbClr>
                  </a:outerShdw>
                </a:effectLst>
                <a:cs typeface="Andalus" pitchFamily="2" charset="-78"/>
              </a:rPr>
              <a:t>عناية الإسلام بتزكية النفس وتهذيبها</a:t>
            </a:r>
          </a:p>
          <a:p>
            <a:pPr algn="ctr">
              <a:buNone/>
            </a:pPr>
            <a:r>
              <a:rPr lang="ar-SA" sz="3200" b="1" dirty="0" smtClean="0">
                <a:solidFill>
                  <a:schemeClr val="tx2">
                    <a:lumMod val="60000"/>
                    <a:lumOff val="40000"/>
                  </a:schemeClr>
                </a:solidFill>
                <a:effectLst>
                  <a:outerShdw blurRad="38100" dist="38100" dir="2700000" algn="tl">
                    <a:srgbClr val="000000">
                      <a:alpha val="43137"/>
                    </a:srgbClr>
                  </a:outerShdw>
                </a:effectLst>
                <a:cs typeface="Andalus" pitchFamily="2" charset="-78"/>
              </a:rPr>
              <a:t>وحرصه على تقويم </a:t>
            </a:r>
            <a:r>
              <a:rPr lang="ar-SA" sz="3200" b="1" dirty="0" err="1" smtClean="0">
                <a:solidFill>
                  <a:schemeClr val="tx2">
                    <a:lumMod val="60000"/>
                    <a:lumOff val="40000"/>
                  </a:schemeClr>
                </a:solidFill>
                <a:effectLst>
                  <a:outerShdw blurRad="38100" dist="38100" dir="2700000" algn="tl">
                    <a:srgbClr val="000000">
                      <a:alpha val="43137"/>
                    </a:srgbClr>
                  </a:outerShdw>
                </a:effectLst>
                <a:cs typeface="Andalus" pitchFamily="2" charset="-78"/>
              </a:rPr>
              <a:t>الأخلاق:</a:t>
            </a:r>
            <a:endParaRPr lang="ar-SA" sz="3200" b="1" dirty="0" smtClean="0">
              <a:solidFill>
                <a:schemeClr val="tx2">
                  <a:lumMod val="60000"/>
                  <a:lumOff val="40000"/>
                </a:schemeClr>
              </a:solidFill>
              <a:effectLst>
                <a:outerShdw blurRad="38100" dist="38100" dir="2700000" algn="tl">
                  <a:srgbClr val="000000">
                    <a:alpha val="43137"/>
                  </a:srgbClr>
                </a:outerShdw>
              </a:effectLst>
              <a:cs typeface="Andalus" pitchFamily="2" charset="-78"/>
            </a:endParaRPr>
          </a:p>
          <a:p>
            <a:endParaRPr lang="ar-SA" dirty="0" smtClean="0"/>
          </a:p>
          <a:p>
            <a:r>
              <a:rPr lang="ar-SA" sz="2000" b="1" dirty="0" smtClean="0">
                <a:effectLst>
                  <a:outerShdw blurRad="38100" dist="38100" dir="2700000" algn="tl">
                    <a:srgbClr val="000000">
                      <a:alpha val="43137"/>
                    </a:srgbClr>
                  </a:outerShdw>
                </a:effectLst>
                <a:cs typeface="Arabic Transparent" pitchFamily="2" charset="-78"/>
              </a:rPr>
              <a:t>لما كان الأصل في السلوك </a:t>
            </a:r>
            <a:r>
              <a:rPr lang="ar-SA" sz="2000" b="1" dirty="0" smtClean="0">
                <a:effectLst>
                  <a:outerShdw blurRad="38100" dist="38100" dir="2700000" algn="tl">
                    <a:srgbClr val="000000">
                      <a:alpha val="43137"/>
                    </a:srgbClr>
                  </a:outerShdw>
                </a:effectLst>
                <a:cs typeface="Arabic Transparent" pitchFamily="2" charset="-78"/>
              </a:rPr>
              <a:t>الظاهر أن </a:t>
            </a:r>
            <a:r>
              <a:rPr lang="ar-SA" sz="2000" b="1" dirty="0" smtClean="0">
                <a:effectLst>
                  <a:outerShdw blurRad="38100" dist="38100" dir="2700000" algn="tl">
                    <a:srgbClr val="000000">
                      <a:alpha val="43137"/>
                    </a:srgbClr>
                  </a:outerShdw>
                </a:effectLst>
                <a:cs typeface="Arabic Transparent" pitchFamily="2" charset="-78"/>
              </a:rPr>
              <a:t>يكون مظهرا تعبيريا لأحوال النفس وحركتها ,ولما كان السلوك الظاهر عرضه لدوافع النفاق والرياء اومؤثرات العاده التي لاتعبر عن صدق في الاتجاه القلبي والنفسي.</a:t>
            </a:r>
          </a:p>
          <a:p>
            <a:endParaRPr lang="ar-SA" dirty="0" smtClean="0"/>
          </a:p>
          <a:p>
            <a:r>
              <a:rPr lang="ar-SA" sz="2000" b="1" dirty="0" smtClean="0">
                <a:effectLst>
                  <a:outerShdw blurRad="38100" dist="38100" dir="2700000" algn="tl">
                    <a:srgbClr val="000000">
                      <a:alpha val="43137"/>
                    </a:srgbClr>
                  </a:outerShdw>
                </a:effectLst>
                <a:cs typeface="Arabic Transparent" pitchFamily="2" charset="-78"/>
              </a:rPr>
              <a:t>لما كان كل ذلك كانت عناية الإسلام موجهه بالدرجة الأولى لتزكيه النفس وتهذيبها والمراد من تزكيه النفس تطهيرها من </a:t>
            </a:r>
            <a:r>
              <a:rPr lang="ar-SA" sz="2000" b="1" dirty="0" err="1" smtClean="0">
                <a:effectLst>
                  <a:outerShdw blurRad="38100" dist="38100" dir="2700000" algn="tl">
                    <a:srgbClr val="000000">
                      <a:alpha val="43137"/>
                    </a:srgbClr>
                  </a:outerShdw>
                </a:effectLst>
                <a:cs typeface="Arabic Transparent" pitchFamily="2" charset="-78"/>
              </a:rPr>
              <a:t>نزغات</a:t>
            </a:r>
            <a:r>
              <a:rPr lang="ar-SA" sz="2000" b="1" dirty="0" smtClean="0">
                <a:effectLst>
                  <a:outerShdw blurRad="38100" dist="38100" dir="2700000" algn="tl">
                    <a:srgbClr val="000000">
                      <a:alpha val="43137"/>
                    </a:srgbClr>
                  </a:outerShdw>
                </a:effectLst>
                <a:cs typeface="Arabic Transparent" pitchFamily="2" charset="-78"/>
              </a:rPr>
              <a:t> الشر </a:t>
            </a:r>
            <a:r>
              <a:rPr lang="ar-SA" sz="2000" b="1" dirty="0" err="1" smtClean="0">
                <a:effectLst>
                  <a:outerShdw blurRad="38100" dist="38100" dir="2700000" algn="tl">
                    <a:srgbClr val="000000">
                      <a:alpha val="43137"/>
                    </a:srgbClr>
                  </a:outerShdw>
                </a:effectLst>
                <a:cs typeface="Arabic Transparent" pitchFamily="2" charset="-78"/>
              </a:rPr>
              <a:t>والإثم </a:t>
            </a:r>
            <a:r>
              <a:rPr lang="ar-SA" sz="2000" b="1" dirty="0" smtClean="0">
                <a:effectLst>
                  <a:outerShdw blurRad="38100" dist="38100" dir="2700000" algn="tl">
                    <a:srgbClr val="000000">
                      <a:alpha val="43137"/>
                    </a:srgbClr>
                  </a:outerShdw>
                </a:effectLst>
                <a:cs typeface="Arabic Transparent" pitchFamily="2" charset="-78"/>
              </a:rPr>
              <a:t>, </a:t>
            </a:r>
            <a:r>
              <a:rPr lang="ar-SA" sz="2000" b="1" dirty="0" err="1" smtClean="0">
                <a:effectLst>
                  <a:outerShdw blurRad="38100" dist="38100" dir="2700000" algn="tl">
                    <a:srgbClr val="000000">
                      <a:alpha val="43137"/>
                    </a:srgbClr>
                  </a:outerShdw>
                </a:effectLst>
                <a:cs typeface="Arabic Transparent" pitchFamily="2" charset="-78"/>
              </a:rPr>
              <a:t>وازالة</a:t>
            </a:r>
            <a:r>
              <a:rPr lang="ar-SA" sz="2000" b="1" dirty="0" smtClean="0">
                <a:effectLst>
                  <a:outerShdw blurRad="38100" dist="38100" dir="2700000" algn="tl">
                    <a:srgbClr val="000000">
                      <a:alpha val="43137"/>
                    </a:srgbClr>
                  </a:outerShdw>
                </a:effectLst>
                <a:cs typeface="Arabic Transparent" pitchFamily="2" charset="-78"/>
              </a:rPr>
              <a:t> حظ الشيطان منها وتنميه فطره الخير فيها.</a:t>
            </a:r>
            <a:endParaRPr lang="ar-SA" sz="2000" b="1" dirty="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الأدلة على عناية الإسلام بتزكية النفس </a:t>
            </a:r>
            <a:endParaRPr lang="ar-SA" dirty="0"/>
          </a:p>
        </p:txBody>
      </p:sp>
      <p:sp>
        <p:nvSpPr>
          <p:cNvPr id="3" name="عنصر نائب للمحتوى 2"/>
          <p:cNvSpPr>
            <a:spLocks noGrp="1"/>
          </p:cNvSpPr>
          <p:nvPr>
            <p:ph idx="1"/>
          </p:nvPr>
        </p:nvSpPr>
        <p:spPr/>
        <p:txBody>
          <a:bodyPr/>
          <a:lstStyle/>
          <a:p>
            <a:pPr>
              <a:buNone/>
            </a:pPr>
            <a:r>
              <a:rPr lang="ar-SA" dirty="0" smtClean="0">
                <a:solidFill>
                  <a:srgbClr val="FFC000"/>
                </a:solidFill>
              </a:rPr>
              <a:t>* قال صلى الله عليه </a:t>
            </a:r>
            <a:r>
              <a:rPr lang="ar-SA" dirty="0" err="1" smtClean="0">
                <a:solidFill>
                  <a:srgbClr val="FFC000"/>
                </a:solidFill>
              </a:rPr>
              <a:t>وسلم : </a:t>
            </a:r>
            <a:r>
              <a:rPr lang="ar-SA" dirty="0" smtClean="0">
                <a:solidFill>
                  <a:srgbClr val="FFC000"/>
                </a:solidFill>
              </a:rPr>
              <a:t>( إن الله </a:t>
            </a:r>
            <a:r>
              <a:rPr lang="ar-SA" dirty="0" err="1" smtClean="0">
                <a:solidFill>
                  <a:srgbClr val="FFC000"/>
                </a:solidFill>
              </a:rPr>
              <a:t>لاينظر</a:t>
            </a:r>
            <a:r>
              <a:rPr lang="ar-SA" dirty="0" smtClean="0">
                <a:solidFill>
                  <a:srgbClr val="FFC000"/>
                </a:solidFill>
              </a:rPr>
              <a:t> إلى أجسامكم ولا إلى </a:t>
            </a:r>
            <a:r>
              <a:rPr lang="ar-SA" dirty="0" err="1" smtClean="0">
                <a:solidFill>
                  <a:srgbClr val="FFC000"/>
                </a:solidFill>
              </a:rPr>
              <a:t>صوركم </a:t>
            </a:r>
            <a:r>
              <a:rPr lang="ar-SA" dirty="0" smtClean="0">
                <a:solidFill>
                  <a:srgbClr val="FFC000"/>
                </a:solidFill>
              </a:rPr>
              <a:t>، ولكن ينظر إلى </a:t>
            </a:r>
            <a:r>
              <a:rPr lang="ar-SA" dirty="0" err="1" smtClean="0">
                <a:solidFill>
                  <a:srgbClr val="FFC000"/>
                </a:solidFill>
              </a:rPr>
              <a:t>قلوبكم ) .</a:t>
            </a:r>
            <a:endParaRPr lang="ar-SA" dirty="0" smtClean="0">
              <a:solidFill>
                <a:srgbClr val="FFC000"/>
              </a:solidFill>
            </a:endParaRPr>
          </a:p>
          <a:p>
            <a:pPr>
              <a:buFont typeface="Arial" pitchFamily="34" charset="0"/>
              <a:buChar char="•"/>
            </a:pPr>
            <a:r>
              <a:rPr lang="ar-SA" dirty="0" smtClean="0"/>
              <a:t>* قال صلى الله عليه </a:t>
            </a:r>
            <a:r>
              <a:rPr lang="ar-SA" dirty="0" err="1" smtClean="0"/>
              <a:t>وسلم : </a:t>
            </a:r>
            <a:r>
              <a:rPr lang="ar-SA" dirty="0" smtClean="0"/>
              <a:t>( إنما الأعمال بالنيات وإنما لكل امرئ </a:t>
            </a:r>
            <a:r>
              <a:rPr lang="ar-SA" dirty="0" err="1" smtClean="0"/>
              <a:t>مانوى</a:t>
            </a:r>
            <a:r>
              <a:rPr lang="ar-SA" dirty="0" smtClean="0"/>
              <a:t> </a:t>
            </a:r>
            <a:r>
              <a:rPr lang="ar-SA" dirty="0" err="1" smtClean="0"/>
              <a:t>) .</a:t>
            </a:r>
            <a:endParaRPr lang="ar-SA" dirty="0" smtClean="0"/>
          </a:p>
          <a:p>
            <a:pPr>
              <a:buFont typeface="Arial" pitchFamily="34" charset="0"/>
              <a:buChar char="•"/>
            </a:pPr>
            <a:r>
              <a:rPr lang="ar-SA" dirty="0" smtClean="0">
                <a:solidFill>
                  <a:srgbClr val="FFC000"/>
                </a:solidFill>
              </a:rPr>
              <a:t>* أشار الرسول صلى الله عليه وسلم إلى أن القلب هو مكان </a:t>
            </a:r>
            <a:r>
              <a:rPr lang="ar-SA" dirty="0" err="1" smtClean="0">
                <a:solidFill>
                  <a:srgbClr val="FFC000"/>
                </a:solidFill>
              </a:rPr>
              <a:t>التقوى .</a:t>
            </a:r>
            <a:endParaRPr lang="ar-SA" dirty="0" smtClean="0">
              <a:solidFill>
                <a:srgbClr val="FFC000"/>
              </a:solidFill>
            </a:endParaRPr>
          </a:p>
          <a:p>
            <a:pPr>
              <a:buFont typeface="Arial" pitchFamily="34" charset="0"/>
              <a:buChar char="•"/>
            </a:pPr>
            <a:r>
              <a:rPr lang="ar-SA" dirty="0" smtClean="0"/>
              <a:t>* قوله </a:t>
            </a:r>
            <a:r>
              <a:rPr lang="ar-SA" dirty="0" err="1" smtClean="0"/>
              <a:t>تعالى : </a:t>
            </a:r>
            <a:r>
              <a:rPr lang="ar-SA" dirty="0" smtClean="0"/>
              <a:t>” ونفس وما </a:t>
            </a:r>
            <a:r>
              <a:rPr lang="ar-SA" dirty="0" err="1" smtClean="0"/>
              <a:t>سواها </a:t>
            </a:r>
            <a:r>
              <a:rPr lang="ar-SA" dirty="0" smtClean="0"/>
              <a:t>* فألهمها فجورها </a:t>
            </a:r>
            <a:r>
              <a:rPr lang="ar-SA" dirty="0" err="1" smtClean="0"/>
              <a:t>وتقواها </a:t>
            </a:r>
            <a:r>
              <a:rPr lang="ar-SA" dirty="0" smtClean="0"/>
              <a:t>* قد أفلح من </a:t>
            </a:r>
            <a:r>
              <a:rPr lang="ar-SA" dirty="0" err="1" smtClean="0"/>
              <a:t>زكاها </a:t>
            </a:r>
            <a:r>
              <a:rPr lang="ar-SA" dirty="0" smtClean="0"/>
              <a:t>* وقد خاب من </a:t>
            </a:r>
            <a:r>
              <a:rPr lang="ar-SA" dirty="0" err="1" smtClean="0"/>
              <a:t>دساها“.</a:t>
            </a:r>
            <a:endParaRPr lang="ar-SA" dirty="0" smtClean="0"/>
          </a:p>
          <a:p>
            <a:pPr>
              <a:buFont typeface="Arial" pitchFamily="34" charset="0"/>
              <a:buChar char="•"/>
            </a:pPr>
            <a:r>
              <a:rPr lang="ar-SA" dirty="0" smtClean="0">
                <a:solidFill>
                  <a:srgbClr val="FFC000"/>
                </a:solidFill>
              </a:rPr>
              <a:t>* وقوله </a:t>
            </a:r>
            <a:r>
              <a:rPr lang="ar-SA" dirty="0" err="1" smtClean="0">
                <a:solidFill>
                  <a:srgbClr val="FFC000"/>
                </a:solidFill>
              </a:rPr>
              <a:t>تعالى: </a:t>
            </a:r>
            <a:r>
              <a:rPr lang="ar-SA" dirty="0" smtClean="0">
                <a:solidFill>
                  <a:srgbClr val="FFC000"/>
                </a:solidFill>
              </a:rPr>
              <a:t>” وسيجنبها </a:t>
            </a:r>
            <a:r>
              <a:rPr lang="ar-SA" dirty="0" err="1" smtClean="0">
                <a:solidFill>
                  <a:srgbClr val="FFC000"/>
                </a:solidFill>
              </a:rPr>
              <a:t>الأتقى </a:t>
            </a:r>
            <a:r>
              <a:rPr lang="ar-SA" dirty="0" smtClean="0">
                <a:solidFill>
                  <a:srgbClr val="FFC000"/>
                </a:solidFill>
              </a:rPr>
              <a:t>* الذي يؤتي ماله </a:t>
            </a:r>
            <a:r>
              <a:rPr lang="ar-SA" dirty="0" err="1" smtClean="0">
                <a:solidFill>
                  <a:srgbClr val="FFC000"/>
                </a:solidFill>
              </a:rPr>
              <a:t>يتزكى </a:t>
            </a:r>
            <a:r>
              <a:rPr lang="ar-SA" dirty="0" smtClean="0">
                <a:solidFill>
                  <a:srgbClr val="FFC000"/>
                </a:solidFill>
              </a:rPr>
              <a:t>* وما لأحد عنده من نعمة </a:t>
            </a:r>
            <a:r>
              <a:rPr lang="ar-SA" dirty="0" err="1" smtClean="0">
                <a:solidFill>
                  <a:srgbClr val="FFC000"/>
                </a:solidFill>
              </a:rPr>
              <a:t>تجزى </a:t>
            </a:r>
            <a:r>
              <a:rPr lang="ar-SA" dirty="0" smtClean="0">
                <a:solidFill>
                  <a:srgbClr val="FFC000"/>
                </a:solidFill>
              </a:rPr>
              <a:t>* إلا ابتغاء وجه ربه </a:t>
            </a:r>
            <a:r>
              <a:rPr lang="ar-SA" dirty="0" err="1" smtClean="0">
                <a:solidFill>
                  <a:srgbClr val="FFC000"/>
                </a:solidFill>
              </a:rPr>
              <a:t>الأعلى </a:t>
            </a:r>
            <a:r>
              <a:rPr lang="ar-SA" dirty="0" smtClean="0">
                <a:solidFill>
                  <a:srgbClr val="FFC000"/>
                </a:solidFill>
              </a:rPr>
              <a:t>* ولسوف </a:t>
            </a:r>
            <a:r>
              <a:rPr lang="ar-SA" dirty="0" err="1" smtClean="0">
                <a:solidFill>
                  <a:srgbClr val="FFC000"/>
                </a:solidFill>
              </a:rPr>
              <a:t>يرضى“ .</a:t>
            </a:r>
            <a:endParaRPr lang="ar-SA" dirty="0" smtClean="0">
              <a:solidFill>
                <a:srgbClr val="FFC000"/>
              </a:solidFill>
            </a:endParaRPr>
          </a:p>
          <a:p>
            <a:pPr>
              <a:buFont typeface="Arial" pitchFamily="34" charset="0"/>
              <a:buChar char="•"/>
            </a:pPr>
            <a:endParaRPr lang="ar-SA" dirty="0" smtClean="0"/>
          </a:p>
          <a:p>
            <a:pPr>
              <a:buFont typeface="Arial" pitchFamily="34" charset="0"/>
              <a:buChar char="•"/>
            </a:pP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88640"/>
            <a:ext cx="7787208" cy="6264696"/>
          </a:xfrm>
        </p:spPr>
        <p:txBody>
          <a:bodyPr>
            <a:normAutofit/>
          </a:bodyPr>
          <a:lstStyle/>
          <a:p>
            <a:pPr algn="ctr">
              <a:buNone/>
            </a:pPr>
            <a:endParaRPr lang="ar-SA" dirty="0" smtClean="0"/>
          </a:p>
          <a:p>
            <a:pPr algn="ctr">
              <a:buNone/>
            </a:pPr>
            <a:endParaRPr lang="ar-SA" dirty="0" smtClean="0"/>
          </a:p>
          <a:p>
            <a:pPr algn="ctr">
              <a:buNone/>
            </a:pPr>
            <a:r>
              <a:rPr lang="ar-SA" dirty="0" smtClean="0"/>
              <a:t>لكل قطاع من القطاعات الإنسانية أخلاق </a:t>
            </a:r>
            <a:r>
              <a:rPr lang="ar-SA" dirty="0" err="1" smtClean="0"/>
              <a:t>منها :</a:t>
            </a:r>
            <a:r>
              <a:rPr lang="ar-SA" dirty="0" smtClean="0"/>
              <a:t> </a:t>
            </a:r>
          </a:p>
          <a:p>
            <a:r>
              <a:rPr lang="ar-SA" sz="2400" b="1" dirty="0" smtClean="0">
                <a:effectLst>
                  <a:outerShdw blurRad="38100" dist="38100" dir="2700000" algn="tl">
                    <a:srgbClr val="000000">
                      <a:alpha val="43137"/>
                    </a:srgbClr>
                  </a:outerShdw>
                </a:effectLst>
                <a:cs typeface="Arabic Transparent" pitchFamily="2" charset="-78"/>
              </a:rPr>
              <a:t>1-فمن فضائل أخلاق </a:t>
            </a:r>
            <a:r>
              <a:rPr lang="ar-SA" sz="2400" b="1" dirty="0" err="1" smtClean="0">
                <a:effectLst>
                  <a:outerShdw blurRad="38100" dist="38100" dir="2700000" algn="tl">
                    <a:srgbClr val="000000">
                      <a:alpha val="43137"/>
                    </a:srgbClr>
                  </a:outerShdw>
                </a:effectLst>
                <a:cs typeface="Arabic Transparent" pitchFamily="2" charset="-78"/>
              </a:rPr>
              <a:t>الفكر </a:t>
            </a:r>
            <a:r>
              <a:rPr lang="ar-SA" sz="2400" b="1" dirty="0" smtClean="0">
                <a:effectLst>
                  <a:outerShdw blurRad="38100" dist="38100" dir="2700000" algn="tl">
                    <a:srgbClr val="000000">
                      <a:alpha val="43137"/>
                    </a:srgbClr>
                  </a:outerShdw>
                </a:effectLst>
                <a:cs typeface="Arabic Transparent" pitchFamily="2" charset="-78"/>
              </a:rPr>
              <a:t>: تحري الحقيقة بإنصاف وتجرد </a:t>
            </a:r>
            <a:r>
              <a:rPr lang="ar-SA" sz="2400" b="1" dirty="0" err="1" smtClean="0">
                <a:effectLst>
                  <a:outerShdw blurRad="38100" dist="38100" dir="2700000" algn="tl">
                    <a:srgbClr val="000000">
                      <a:alpha val="43137"/>
                    </a:srgbClr>
                  </a:outerShdw>
                </a:effectLst>
                <a:cs typeface="Arabic Transparent" pitchFamily="2" charset="-78"/>
              </a:rPr>
              <a:t>وحياد </a:t>
            </a:r>
            <a:r>
              <a:rPr lang="ar-SA" sz="2400" b="1" dirty="0" smtClean="0">
                <a:effectLst>
                  <a:outerShdw blurRad="38100" dist="38100" dir="2700000" algn="tl">
                    <a:srgbClr val="000000">
                      <a:alpha val="43137"/>
                    </a:srgbClr>
                  </a:outerShdw>
                </a:effectLst>
                <a:cs typeface="Arabic Transparent" pitchFamily="2" charset="-78"/>
              </a:rPr>
              <a:t>، والصبر على التفكر </a:t>
            </a:r>
            <a:r>
              <a:rPr lang="ar-SA" sz="2400" b="1" dirty="0" err="1" smtClean="0">
                <a:effectLst>
                  <a:outerShdw blurRad="38100" dist="38100" dir="2700000" algn="tl">
                    <a:srgbClr val="000000">
                      <a:alpha val="43137"/>
                    </a:srgbClr>
                  </a:outerShdw>
                </a:effectLst>
                <a:cs typeface="Arabic Transparent" pitchFamily="2" charset="-78"/>
              </a:rPr>
              <a:t>والتدبر </a:t>
            </a:r>
            <a:r>
              <a:rPr lang="ar-SA" sz="2400" b="1" dirty="0" smtClean="0">
                <a:effectLst>
                  <a:outerShdw blurRad="38100" dist="38100" dir="2700000" algn="tl">
                    <a:srgbClr val="000000">
                      <a:alpha val="43137"/>
                    </a:srgbClr>
                  </a:outerShdw>
                </a:effectLst>
                <a:cs typeface="Arabic Transparent" pitchFamily="2" charset="-78"/>
              </a:rPr>
              <a:t>، والبحث عن كل نافع ومفيد من الأفكار والمعارف </a:t>
            </a:r>
            <a:r>
              <a:rPr lang="ar-SA" sz="2400" b="1" dirty="0" err="1" smtClean="0">
                <a:effectLst>
                  <a:outerShdw blurRad="38100" dist="38100" dir="2700000" algn="tl">
                    <a:srgbClr val="000000">
                      <a:alpha val="43137"/>
                    </a:srgbClr>
                  </a:outerShdw>
                </a:effectLst>
                <a:cs typeface="Arabic Transparent" pitchFamily="2" charset="-78"/>
              </a:rPr>
              <a:t>والعلوم </a:t>
            </a:r>
            <a:r>
              <a:rPr lang="ar-SA" sz="2400" b="1" dirty="0" smtClean="0">
                <a:effectLst>
                  <a:outerShdw blurRad="38100" dist="38100" dir="2700000" algn="tl">
                    <a:srgbClr val="000000">
                      <a:alpha val="43137"/>
                    </a:srgbClr>
                  </a:outerShdw>
                </a:effectLst>
                <a:cs typeface="Arabic Transparent" pitchFamily="2" charset="-78"/>
              </a:rPr>
              <a:t>، والبعد عن سفاسف الأفكار وتوافقها.</a:t>
            </a:r>
          </a:p>
          <a:p>
            <a:r>
              <a:rPr lang="ar-SA" sz="2400" dirty="0" smtClean="0">
                <a:solidFill>
                  <a:srgbClr val="FFC000"/>
                </a:solidFill>
                <a:cs typeface="Arabic Transparent" pitchFamily="2" charset="-78"/>
              </a:rPr>
              <a:t>2-ومن فضائل أخلاق </a:t>
            </a:r>
            <a:r>
              <a:rPr lang="ar-SA" sz="2400" dirty="0" err="1" smtClean="0">
                <a:solidFill>
                  <a:srgbClr val="FFC000"/>
                </a:solidFill>
                <a:cs typeface="Arabic Transparent" pitchFamily="2" charset="-78"/>
              </a:rPr>
              <a:t>الاعتقاد </a:t>
            </a:r>
            <a:r>
              <a:rPr lang="ar-SA" sz="2400" dirty="0" smtClean="0">
                <a:solidFill>
                  <a:srgbClr val="FFC000"/>
                </a:solidFill>
                <a:cs typeface="Arabic Transparent" pitchFamily="2" charset="-78"/>
              </a:rPr>
              <a:t>: أن لا يسمح الإنسان لنفسه بان يتتبع الأوهام والظنون الضعيفة فيحلها في مراكز عقائده الثابتة </a:t>
            </a:r>
            <a:r>
              <a:rPr lang="ar-SA" sz="2400" dirty="0" err="1" smtClean="0">
                <a:solidFill>
                  <a:srgbClr val="FFC000"/>
                </a:solidFill>
                <a:cs typeface="Arabic Transparent" pitchFamily="2" charset="-78"/>
              </a:rPr>
              <a:t>الراسخة </a:t>
            </a:r>
            <a:r>
              <a:rPr lang="ar-SA" sz="2400" dirty="0" smtClean="0">
                <a:solidFill>
                  <a:srgbClr val="FFC000"/>
                </a:solidFill>
                <a:cs typeface="Arabic Transparent" pitchFamily="2" charset="-78"/>
              </a:rPr>
              <a:t>، وان لا يجعل مركز عقائده فريسة للتقليد الأعمى والضلالات الشائعة أو فريسة لما تمليه الأهواء والشهوات من أفكار ومذاهب, أو فريسة لما يمليه القادة المضلين والشياطين الموسوسون من الإنس و الجن إلى غير ذلك.</a:t>
            </a:r>
            <a:endParaRPr lang="ar-SA" sz="2400" dirty="0">
              <a:solidFill>
                <a:srgbClr val="FFC000"/>
              </a:solidFill>
              <a:cs typeface="Arabic Transparent" pitchFamily="2" charset="-78"/>
            </a:endParaRPr>
          </a:p>
        </p:txBody>
      </p:sp>
      <p:sp>
        <p:nvSpPr>
          <p:cNvPr id="4" name="انفجار 1 3"/>
          <p:cNvSpPr/>
          <p:nvPr/>
        </p:nvSpPr>
        <p:spPr>
          <a:xfrm>
            <a:off x="2267744" y="404664"/>
            <a:ext cx="5112568" cy="158417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uNone/>
            </a:pPr>
            <a:r>
              <a:rPr lang="ar-SA" sz="2800" b="1" dirty="0" smtClean="0">
                <a:solidFill>
                  <a:schemeClr val="bg1"/>
                </a:solidFill>
                <a:effectLst>
                  <a:outerShdw blurRad="38100" dist="38100" dir="2700000" algn="tl">
                    <a:srgbClr val="000000">
                      <a:alpha val="43137"/>
                    </a:srgbClr>
                  </a:outerShdw>
                </a:effectLst>
                <a:cs typeface="Arabic Transparent" pitchFamily="2" charset="-78"/>
              </a:rPr>
              <a:t> شمول الأخلاق</a:t>
            </a: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88640"/>
            <a:ext cx="7787208" cy="5937523"/>
          </a:xfrm>
        </p:spPr>
        <p:txBody>
          <a:bodyPr>
            <a:normAutofit/>
          </a:bodyPr>
          <a:lstStyle/>
          <a:p>
            <a:endParaRPr lang="ar-SA" dirty="0" smtClean="0"/>
          </a:p>
          <a:p>
            <a:r>
              <a:rPr lang="ar-SA" sz="2400" b="1" dirty="0" smtClean="0">
                <a:solidFill>
                  <a:srgbClr val="FFC000"/>
                </a:solidFill>
                <a:effectLst>
                  <a:outerShdw blurRad="38100" dist="38100" dir="2700000" algn="tl">
                    <a:srgbClr val="000000">
                      <a:alpha val="43137"/>
                    </a:srgbClr>
                  </a:outerShdw>
                </a:effectLst>
                <a:cs typeface="Arabic Transparent" pitchFamily="2" charset="-78"/>
              </a:rPr>
              <a:t>3- ومن فضائل أخلاق القلب حب الحق وحب الخير,وكراهية الباطل والشر,وعدم تحمل الأحقاد </a:t>
            </a:r>
            <a:r>
              <a:rPr lang="ar-SA" sz="2400" b="1" dirty="0" err="1" smtClean="0">
                <a:solidFill>
                  <a:srgbClr val="FFC000"/>
                </a:solidFill>
                <a:effectLst>
                  <a:outerShdw blurRad="38100" dist="38100" dir="2700000" algn="tl">
                    <a:srgbClr val="000000">
                      <a:alpha val="43137"/>
                    </a:srgbClr>
                  </a:outerShdw>
                </a:effectLst>
                <a:cs typeface="Arabic Transparent" pitchFamily="2" charset="-78"/>
              </a:rPr>
              <a:t>والضغائن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 والشجاعة إلى غير ذلك من أمور.</a:t>
            </a:r>
          </a:p>
          <a:p>
            <a:r>
              <a:rPr lang="ar-SA" sz="2400" b="1" dirty="0" smtClean="0">
                <a:effectLst>
                  <a:outerShdw blurRad="38100" dist="38100" dir="2700000" algn="tl">
                    <a:srgbClr val="000000">
                      <a:alpha val="43137"/>
                    </a:srgbClr>
                  </a:outerShdw>
                </a:effectLst>
                <a:cs typeface="Arabic Transparent" pitchFamily="2" charset="-78"/>
              </a:rPr>
              <a:t>4-ومن فضائل أخلاق النفس الصبر والعفة, ومجانبة الحسد,والترفع عن سفائف الأمور,والنظر إلى معاليها وعلو الهمة,وجود النفس,وتسامحها وعفوها عن إساءة المسئ ,إلى غير ذلك من أمور كثيرة.</a:t>
            </a:r>
          </a:p>
          <a:p>
            <a:r>
              <a:rPr lang="ar-SA" sz="2400" b="1" dirty="0" smtClean="0">
                <a:solidFill>
                  <a:srgbClr val="FFC000"/>
                </a:solidFill>
                <a:effectLst>
                  <a:outerShdw blurRad="38100" dist="38100" dir="2700000" algn="tl">
                    <a:srgbClr val="000000">
                      <a:alpha val="43137"/>
                    </a:srgbClr>
                  </a:outerShdw>
                </a:effectLst>
                <a:cs typeface="Arabic Transparent" pitchFamily="2" charset="-78"/>
              </a:rPr>
              <a:t>5-أما فضائل أخلاق السلوك الظاهر فكثيرة,وهي في حقيقتها الصادقة تعبير عما في داخل الإنسان من أخلاق.</a:t>
            </a:r>
          </a:p>
          <a:p>
            <a:pPr>
              <a:buNone/>
            </a:pPr>
            <a:r>
              <a:rPr lang="ar-SA" sz="2400" b="1" dirty="0" err="1" smtClean="0">
                <a:solidFill>
                  <a:srgbClr val="FFC000"/>
                </a:solidFill>
                <a:effectLst>
                  <a:outerShdw blurRad="38100" dist="38100" dir="2700000" algn="tl">
                    <a:srgbClr val="000000">
                      <a:alpha val="43137"/>
                    </a:srgbClr>
                  </a:outerShdw>
                </a:effectLst>
                <a:cs typeface="Arabic Transparent" pitchFamily="2" charset="-78"/>
              </a:rPr>
              <a:t>مثل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 إماطة الأذى والكرم </a:t>
            </a:r>
            <a:r>
              <a:rPr lang="ar-SA" sz="2400" b="1" dirty="0" err="1" smtClean="0">
                <a:solidFill>
                  <a:srgbClr val="FFC000"/>
                </a:solidFill>
                <a:effectLst>
                  <a:outerShdw blurRad="38100" dist="38100" dir="2700000" algn="tl">
                    <a:srgbClr val="000000">
                      <a:alpha val="43137"/>
                    </a:srgbClr>
                  </a:outerShdw>
                </a:effectLst>
                <a:cs typeface="Arabic Transparent" pitchFamily="2" charset="-78"/>
              </a:rPr>
              <a:t>وغيرهما .</a:t>
            </a:r>
            <a:r>
              <a:rPr lang="ar-SA" sz="2400" b="1" dirty="0" smtClean="0">
                <a:solidFill>
                  <a:srgbClr val="FFC000"/>
                </a:solidFill>
                <a:effectLst>
                  <a:outerShdw blurRad="38100" dist="38100" dir="2700000" algn="tl">
                    <a:srgbClr val="000000">
                      <a:alpha val="43137"/>
                    </a:srgbClr>
                  </a:outerShdw>
                </a:effectLst>
                <a:cs typeface="Arabic Transparent" pitchFamily="2" charset="-78"/>
              </a:rPr>
              <a:t> </a:t>
            </a:r>
            <a:endParaRPr lang="ar-SA" sz="2400" b="1" dirty="0">
              <a:solidFill>
                <a:srgbClr val="FFC000"/>
              </a:solidFill>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تناول الأخلاق لجانبي السلوك الفردي والسلوك </a:t>
            </a:r>
            <a:r>
              <a:rPr lang="ar-SA"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الاجتماعي:</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cxnSp>
        <p:nvCxnSpPr>
          <p:cNvPr id="5" name="Straight Connector 4"/>
          <p:cNvCxnSpPr/>
          <p:nvPr/>
        </p:nvCxnSpPr>
        <p:spPr>
          <a:xfrm>
            <a:off x="5292080" y="1052736"/>
            <a:ext cx="0" cy="576064"/>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flipH="1">
            <a:off x="1475656" y="1628800"/>
            <a:ext cx="3816424"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5292080" y="1628800"/>
            <a:ext cx="3600400" cy="0"/>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a:off x="1475656" y="1628800"/>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a:off x="8892480" y="1628800"/>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Rectangle 23"/>
          <p:cNvSpPr/>
          <p:nvPr/>
        </p:nvSpPr>
        <p:spPr>
          <a:xfrm flipH="1">
            <a:off x="6479704" y="2204864"/>
            <a:ext cx="2664296" cy="310854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1"/>
            <a:r>
              <a:rPr lang="ar-SA" sz="2800" b="1" dirty="0" smtClean="0">
                <a:solidFill>
                  <a:srgbClr val="FFC000"/>
                </a:solidFill>
                <a:effectLst>
                  <a:outerShdw blurRad="38100" dist="38100" dir="2700000" algn="tl">
                    <a:srgbClr val="000000">
                      <a:alpha val="43137"/>
                    </a:srgbClr>
                  </a:outerShdw>
                </a:effectLst>
                <a:cs typeface="Arabic Transparent" pitchFamily="2" charset="-78"/>
              </a:rPr>
              <a:t>1- فمن الأخلاق التي تتناول جانب السلوك الفردي:</a:t>
            </a:r>
            <a:r>
              <a:rPr lang="ar-SA" sz="2800" b="1" dirty="0" smtClean="0">
                <a:effectLst>
                  <a:outerShdw blurRad="38100" dist="38100" dir="2700000" algn="tl">
                    <a:srgbClr val="000000">
                      <a:alpha val="43137"/>
                    </a:srgbClr>
                  </a:outerShdw>
                </a:effectLst>
                <a:cs typeface="Arabic Transparent" pitchFamily="2" charset="-78"/>
              </a:rPr>
              <a:t>القناعة ألذاتيه, والزهد المحمود , والأناة في العمل...</a:t>
            </a:r>
          </a:p>
        </p:txBody>
      </p:sp>
      <p:sp>
        <p:nvSpPr>
          <p:cNvPr id="25" name="Rectangle 24"/>
          <p:cNvSpPr/>
          <p:nvPr/>
        </p:nvSpPr>
        <p:spPr>
          <a:xfrm flipH="1">
            <a:off x="323528" y="2276872"/>
            <a:ext cx="3528392" cy="415498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SA" sz="2400" b="1" dirty="0" smtClean="0">
                <a:solidFill>
                  <a:srgbClr val="FFC000"/>
                </a:solidFill>
                <a:effectLst>
                  <a:outerShdw blurRad="38100" dist="38100" dir="2700000" algn="tl">
                    <a:srgbClr val="000000">
                      <a:alpha val="43137"/>
                    </a:srgbClr>
                  </a:outerShdw>
                </a:effectLst>
                <a:cs typeface="Arabic Transparent" pitchFamily="2" charset="-78"/>
              </a:rPr>
              <a:t>2- ومن الأخلاق التي تتناول جانب السلوك الاجتماعي:</a:t>
            </a:r>
          </a:p>
          <a:p>
            <a:r>
              <a:rPr lang="ar-SA" sz="2400" b="1" dirty="0" smtClean="0">
                <a:effectLst>
                  <a:outerShdw blurRad="38100" dist="38100" dir="2700000" algn="tl">
                    <a:srgbClr val="000000">
                      <a:alpha val="43137"/>
                    </a:srgbClr>
                  </a:outerShdw>
                </a:effectLst>
                <a:cs typeface="Arabic Transparent" pitchFamily="2" charset="-78"/>
              </a:rPr>
              <a:t> الحلم, والصدق,والأمانة </a:t>
            </a:r>
            <a:r>
              <a:rPr lang="ar-SA" sz="2400" b="1" dirty="0" err="1" smtClean="0">
                <a:effectLst>
                  <a:outerShdw blurRad="38100" dist="38100" dir="2700000" algn="tl">
                    <a:srgbClr val="000000">
                      <a:alpha val="43137"/>
                    </a:srgbClr>
                  </a:outerShdw>
                </a:effectLst>
                <a:cs typeface="Arabic Transparent" pitchFamily="2" charset="-78"/>
              </a:rPr>
              <a:t>والصبر..</a:t>
            </a:r>
            <a:endParaRPr lang="ar-SA" sz="2400" b="1" dirty="0" smtClean="0">
              <a:effectLst>
                <a:outerShdw blurRad="38100" dist="38100" dir="2700000" algn="tl">
                  <a:srgbClr val="000000">
                    <a:alpha val="43137"/>
                  </a:srgbClr>
                </a:outerShdw>
              </a:effectLst>
              <a:cs typeface="Arabic Transparent" pitchFamily="2" charset="-78"/>
            </a:endParaRPr>
          </a:p>
          <a:p>
            <a:r>
              <a:rPr lang="ar-SA" sz="2400" b="1" dirty="0" smtClean="0">
                <a:effectLst>
                  <a:outerShdw blurRad="38100" dist="38100" dir="2700000" algn="tl">
                    <a:srgbClr val="000000">
                      <a:alpha val="43137"/>
                    </a:srgbClr>
                  </a:outerShdw>
                </a:effectLst>
                <a:cs typeface="Arabic Transparent" pitchFamily="2" charset="-78"/>
              </a:rPr>
              <a:t>قاعدة في السلوك </a:t>
            </a:r>
            <a:r>
              <a:rPr lang="ar-SA" sz="2400" b="1" dirty="0" err="1" smtClean="0">
                <a:effectLst>
                  <a:outerShdw blurRad="38100" dist="38100" dir="2700000" algn="tl">
                    <a:srgbClr val="000000">
                      <a:alpha val="43137"/>
                    </a:srgbClr>
                  </a:outerShdw>
                </a:effectLst>
                <a:cs typeface="Arabic Transparent" pitchFamily="2" charset="-78"/>
              </a:rPr>
              <a:t>الجماعي :</a:t>
            </a:r>
            <a:endParaRPr lang="ar-SA" sz="2400" b="1" dirty="0" smtClean="0">
              <a:effectLst>
                <a:outerShdw blurRad="38100" dist="38100" dir="2700000" algn="tl">
                  <a:srgbClr val="000000">
                    <a:alpha val="43137"/>
                  </a:srgbClr>
                </a:outerShdw>
              </a:effectLst>
              <a:cs typeface="Arabic Transparent" pitchFamily="2" charset="-78"/>
            </a:endParaRPr>
          </a:p>
          <a:p>
            <a:r>
              <a:rPr lang="ar-SA" sz="2400" b="1" dirty="0" smtClean="0">
                <a:effectLst>
                  <a:outerShdw blurRad="38100" dist="38100" dir="2700000" algn="tl">
                    <a:srgbClr val="000000">
                      <a:alpha val="43137"/>
                    </a:srgbClr>
                  </a:outerShdw>
                </a:effectLst>
                <a:cs typeface="Arabic Transparent" pitchFamily="2" charset="-78"/>
              </a:rPr>
              <a:t> قال صلى الله عليه </a:t>
            </a:r>
            <a:r>
              <a:rPr lang="ar-SA" sz="2400" b="1" dirty="0" err="1" smtClean="0">
                <a:effectLst>
                  <a:outerShdw blurRad="38100" dist="38100" dir="2700000" algn="tl">
                    <a:srgbClr val="000000">
                      <a:alpha val="43137"/>
                    </a:srgbClr>
                  </a:outerShdw>
                </a:effectLst>
                <a:cs typeface="Arabic Transparent" pitchFamily="2" charset="-78"/>
              </a:rPr>
              <a:t>وسلم :</a:t>
            </a:r>
            <a:r>
              <a:rPr lang="ar-SA" sz="2400" b="1" dirty="0" smtClean="0">
                <a:effectLst>
                  <a:outerShdw blurRad="38100" dist="38100" dir="2700000" algn="tl">
                    <a:srgbClr val="000000">
                      <a:alpha val="43137"/>
                    </a:srgbClr>
                  </a:outerShdw>
                </a:effectLst>
                <a:cs typeface="Arabic Transparent" pitchFamily="2" charset="-78"/>
              </a:rPr>
              <a:t> </a:t>
            </a:r>
          </a:p>
          <a:p>
            <a:r>
              <a:rPr lang="ar-SA" sz="2400" b="1" dirty="0" smtClean="0">
                <a:effectLst>
                  <a:outerShdw blurRad="38100" dist="38100" dir="2700000" algn="tl">
                    <a:srgbClr val="000000">
                      <a:alpha val="43137"/>
                    </a:srgbClr>
                  </a:outerShdw>
                </a:effectLst>
                <a:cs typeface="Arabic Transparent" pitchFamily="2" charset="-78"/>
              </a:rPr>
              <a:t>” من أحب أن يزحزح عن النار ويدخل </a:t>
            </a:r>
            <a:r>
              <a:rPr lang="ar-SA" sz="2400" b="1" dirty="0" err="1" smtClean="0">
                <a:effectLst>
                  <a:outerShdw blurRad="38100" dist="38100" dir="2700000" algn="tl">
                    <a:srgbClr val="000000">
                      <a:alpha val="43137"/>
                    </a:srgbClr>
                  </a:outerShdw>
                </a:effectLst>
                <a:cs typeface="Arabic Transparent" pitchFamily="2" charset="-78"/>
              </a:rPr>
              <a:t>الجنة </a:t>
            </a:r>
            <a:r>
              <a:rPr lang="ar-SA" sz="2400" b="1" dirty="0" smtClean="0">
                <a:effectLst>
                  <a:outerShdw blurRad="38100" dist="38100" dir="2700000" algn="tl">
                    <a:srgbClr val="000000">
                      <a:alpha val="43137"/>
                    </a:srgbClr>
                  </a:outerShdw>
                </a:effectLst>
                <a:cs typeface="Arabic Transparent" pitchFamily="2" charset="-78"/>
              </a:rPr>
              <a:t>، فلتأته منيته وهو يؤمن بالله واليوم </a:t>
            </a:r>
            <a:r>
              <a:rPr lang="ar-SA" sz="2400" b="1" dirty="0" err="1" smtClean="0">
                <a:effectLst>
                  <a:outerShdw blurRad="38100" dist="38100" dir="2700000" algn="tl">
                    <a:srgbClr val="000000">
                      <a:alpha val="43137"/>
                    </a:srgbClr>
                  </a:outerShdw>
                </a:effectLst>
                <a:cs typeface="Arabic Transparent" pitchFamily="2" charset="-78"/>
              </a:rPr>
              <a:t>الآخر </a:t>
            </a:r>
            <a:r>
              <a:rPr lang="ar-SA" sz="2400" b="1" dirty="0" smtClean="0">
                <a:effectLst>
                  <a:outerShdw blurRad="38100" dist="38100" dir="2700000" algn="tl">
                    <a:srgbClr val="000000">
                      <a:alpha val="43137"/>
                    </a:srgbClr>
                  </a:outerShdw>
                </a:effectLst>
                <a:cs typeface="Arabic Transparent" pitchFamily="2" charset="-78"/>
              </a:rPr>
              <a:t>، وليأت إلى الناس الذي يحب أن يؤتى </a:t>
            </a:r>
            <a:r>
              <a:rPr lang="ar-SA" sz="2400" b="1" dirty="0" err="1" smtClean="0">
                <a:effectLst>
                  <a:outerShdw blurRad="38100" dist="38100" dir="2700000" algn="tl">
                    <a:srgbClr val="000000">
                      <a:alpha val="43137"/>
                    </a:srgbClr>
                  </a:outerShdw>
                </a:effectLst>
                <a:cs typeface="Arabic Transparent" pitchFamily="2" charset="-78"/>
              </a:rPr>
              <a:t>إليه ”</a:t>
            </a:r>
            <a:r>
              <a:rPr lang="ar-SA" sz="2400" b="1" dirty="0" smtClean="0">
                <a:effectLst>
                  <a:outerShdw blurRad="38100" dist="38100" dir="2700000" algn="tl">
                    <a:srgbClr val="000000">
                      <a:alpha val="43137"/>
                    </a:srgbClr>
                  </a:outerShdw>
                </a:effectLst>
                <a:cs typeface="Arabic Transparent" pitchFamily="2" charset="-78"/>
              </a:rPr>
              <a:t> </a:t>
            </a:r>
            <a:endParaRPr lang="ar-SA" sz="2400" b="1" dirty="0">
              <a:effectLst>
                <a:outerShdw blurRad="38100" dist="38100" dir="2700000" algn="tl">
                  <a:srgbClr val="000000">
                    <a:alpha val="43137"/>
                  </a:srgbClr>
                </a:outerShdw>
              </a:effectLst>
              <a:cs typeface="Arabic Transparent"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anim calcmode="lin" valueType="num">
                                      <p:cBhvr additive="base">
                                        <p:cTn id="13"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anim calcmode="lin" valueType="num">
                                      <p:cBhvr additive="base">
                                        <p:cTn id="19"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5">
                                            <p:txEl>
                                              <p:pRg st="1" end="1"/>
                                            </p:txEl>
                                          </p:spTgt>
                                        </p:tgtEl>
                                        <p:attrNameLst>
                                          <p:attrName>style.visibility</p:attrName>
                                        </p:attrNameLst>
                                      </p:cBhvr>
                                      <p:to>
                                        <p:strVal val="visible"/>
                                      </p:to>
                                    </p:set>
                                    <p:anim calcmode="lin" valueType="num">
                                      <p:cBhvr additive="base">
                                        <p:cTn id="23"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5">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 calcmode="lin" valueType="num">
                                      <p:cBhvr additive="base">
                                        <p:cTn id="27" dur="5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5">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xEl>
                                              <p:pRg st="3" end="3"/>
                                            </p:txEl>
                                          </p:spTgt>
                                        </p:tgtEl>
                                        <p:attrNameLst>
                                          <p:attrName>style.visibility</p:attrName>
                                        </p:attrNameLst>
                                      </p:cBhvr>
                                      <p:to>
                                        <p:strVal val="visible"/>
                                      </p:to>
                                    </p:set>
                                    <p:anim calcmode="lin" valueType="num">
                                      <p:cBhvr additive="base">
                                        <p:cTn id="31" dur="500" fill="hold"/>
                                        <p:tgtEl>
                                          <p:spTgt spid="2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5">
                                            <p:txEl>
                                              <p:pRg st="4" end="4"/>
                                            </p:txEl>
                                          </p:spTgt>
                                        </p:tgtEl>
                                        <p:attrNameLst>
                                          <p:attrName>style.visibility</p:attrName>
                                        </p:attrNameLst>
                                      </p:cBhvr>
                                      <p:to>
                                        <p:strVal val="visible"/>
                                      </p:to>
                                    </p:set>
                                    <p:anim calcmode="lin" valueType="num">
                                      <p:cBhvr additive="base">
                                        <p:cTn id="35" dur="50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752" y="620688"/>
            <a:ext cx="8503920" cy="5478360"/>
          </a:xfrm>
        </p:spPr>
        <p:txBody>
          <a:bodyPr/>
          <a:lstStyle/>
          <a:p>
            <a:endParaRPr lang="ar-SA" dirty="0" smtClean="0"/>
          </a:p>
          <a:p>
            <a:endParaRPr lang="ar-SA" dirty="0" smtClean="0"/>
          </a:p>
          <a:p>
            <a:endParaRPr lang="ar-SA" dirty="0" smtClean="0"/>
          </a:p>
          <a:p>
            <a:r>
              <a:rPr lang="ar-SA" sz="3600" dirty="0" smtClean="0"/>
              <a:t>تم بحمد الله الانتهاء من المحاضرة.....</a:t>
            </a:r>
            <a:endParaRPr lang="ar-SA" sz="3600"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864125">
            <a:off x="630719" y="427706"/>
            <a:ext cx="7498080" cy="1143000"/>
          </a:xfrm>
        </p:spPr>
        <p:txBody>
          <a:bodyPr/>
          <a:lstStyle/>
          <a:p>
            <a:pPr algn="ctr"/>
            <a:endParaRPr lang="ar-SA" dirty="0">
              <a:solidFill>
                <a:schemeClr val="bg1"/>
              </a:solidFill>
            </a:endParaRPr>
          </a:p>
        </p:txBody>
      </p:sp>
      <p:sp>
        <p:nvSpPr>
          <p:cNvPr id="3" name="Content Placeholder 2"/>
          <p:cNvSpPr>
            <a:spLocks noGrp="1"/>
          </p:cNvSpPr>
          <p:nvPr>
            <p:ph idx="1"/>
          </p:nvPr>
        </p:nvSpPr>
        <p:spPr/>
        <p:txBody>
          <a:bodyPr/>
          <a:lstStyle/>
          <a:p>
            <a:pPr algn="ct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1 \ زهور سعيد القحطاني.</a:t>
            </a:r>
          </a:p>
          <a:p>
            <a:pPr algn="ct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2\ وجدان مسفر العمران.</a:t>
            </a:r>
          </a:p>
          <a:p>
            <a:pPr algn="ctr"/>
            <a:r>
              <a:rPr lang="ar-SA" b="1" dirty="0" smtClean="0">
                <a:solidFill>
                  <a:schemeClr val="tx2">
                    <a:lumMod val="60000"/>
                    <a:lumOff val="40000"/>
                  </a:schemeClr>
                </a:solidFill>
                <a:effectLst>
                  <a:outerShdw blurRad="38100" dist="38100" dir="2700000" algn="tl">
                    <a:srgbClr val="000000">
                      <a:alpha val="43137"/>
                    </a:srgbClr>
                  </a:outerShdw>
                </a:effectLst>
                <a:cs typeface="Arabic Transparent" pitchFamily="2" charset="-78"/>
              </a:rPr>
              <a:t>3\هيا مهدي القحطاني.</a:t>
            </a:r>
          </a:p>
          <a:p>
            <a:pPr algn="ctr"/>
            <a:endParaRPr lang="ar-SA" b="1" dirty="0">
              <a:solidFill>
                <a:schemeClr val="tx2">
                  <a:lumMod val="60000"/>
                  <a:lumOff val="40000"/>
                </a:schemeClr>
              </a:solidFill>
              <a:effectLst>
                <a:outerShdw blurRad="38100" dist="38100" dir="2700000" algn="tl">
                  <a:srgbClr val="000000">
                    <a:alpha val="43137"/>
                  </a:srgbClr>
                </a:outerShdw>
              </a:effectLst>
            </a:endParaRPr>
          </a:p>
          <a:p>
            <a:pPr algn="ctr"/>
            <a:r>
              <a:rPr lang="ar-SA" sz="2400" b="1" dirty="0" smtClean="0">
                <a:solidFill>
                  <a:schemeClr val="bg1"/>
                </a:solidFill>
                <a:effectLst>
                  <a:outerShdw blurRad="38100" dist="38100" dir="2700000" algn="tl">
                    <a:srgbClr val="000000">
                      <a:alpha val="43137"/>
                    </a:srgbClr>
                  </a:outerShdw>
                </a:effectLst>
                <a:cs typeface="Andalus" pitchFamily="2" charset="-78"/>
              </a:rPr>
              <a:t>اشراف </a:t>
            </a:r>
            <a:r>
              <a:rPr lang="ar-SA" sz="2400" b="1" dirty="0" err="1" smtClean="0">
                <a:solidFill>
                  <a:schemeClr val="bg1"/>
                </a:solidFill>
                <a:effectLst>
                  <a:outerShdw blurRad="38100" dist="38100" dir="2700000" algn="tl">
                    <a:srgbClr val="000000">
                      <a:alpha val="43137"/>
                    </a:srgbClr>
                  </a:outerShdw>
                </a:effectLst>
                <a:cs typeface="Andalus" pitchFamily="2" charset="-78"/>
              </a:rPr>
              <a:t>الأساذتين</a:t>
            </a:r>
            <a:r>
              <a:rPr lang="ar-SA" sz="2400" b="1" dirty="0" smtClean="0">
                <a:solidFill>
                  <a:schemeClr val="bg1"/>
                </a:solidFill>
                <a:effectLst>
                  <a:outerShdw blurRad="38100" dist="38100" dir="2700000" algn="tl">
                    <a:srgbClr val="000000">
                      <a:alpha val="43137"/>
                    </a:srgbClr>
                  </a:outerShdw>
                </a:effectLst>
                <a:cs typeface="Andalus" pitchFamily="2" charset="-78"/>
              </a:rPr>
              <a:t> </a:t>
            </a:r>
            <a:r>
              <a:rPr lang="ar-SA" sz="2400" b="1" dirty="0" err="1" smtClean="0">
                <a:solidFill>
                  <a:schemeClr val="bg1"/>
                </a:solidFill>
                <a:effectLst>
                  <a:outerShdw blurRad="38100" dist="38100" dir="2700000" algn="tl">
                    <a:srgbClr val="000000">
                      <a:alpha val="43137"/>
                    </a:srgbClr>
                  </a:outerShdw>
                </a:effectLst>
                <a:cs typeface="Andalus" pitchFamily="2" charset="-78"/>
              </a:rPr>
              <a:t>:</a:t>
            </a:r>
            <a:r>
              <a:rPr lang="ar-SA" sz="2400" b="1" dirty="0" smtClean="0">
                <a:solidFill>
                  <a:schemeClr val="bg1"/>
                </a:solidFill>
                <a:effectLst>
                  <a:outerShdw blurRad="38100" dist="38100" dir="2700000" algn="tl">
                    <a:srgbClr val="000000">
                      <a:alpha val="43137"/>
                    </a:srgbClr>
                  </a:outerShdw>
                </a:effectLst>
                <a:cs typeface="Andalus" pitchFamily="2" charset="-78"/>
              </a:rPr>
              <a:t> </a:t>
            </a:r>
          </a:p>
          <a:p>
            <a:pPr algn="ctr">
              <a:buNone/>
            </a:pPr>
            <a:endParaRPr lang="ar-SA" b="1" dirty="0">
              <a:solidFill>
                <a:schemeClr val="tx2">
                  <a:lumMod val="60000"/>
                  <a:lumOff val="40000"/>
                </a:schemeClr>
              </a:solidFill>
              <a:effectLst>
                <a:outerShdw blurRad="38100" dist="38100" dir="2700000" algn="tl">
                  <a:srgbClr val="000000">
                    <a:alpha val="43137"/>
                  </a:srgbClr>
                </a:outerShdw>
              </a:effectLst>
            </a:endParaRPr>
          </a:p>
        </p:txBody>
      </p:sp>
      <p:sp>
        <p:nvSpPr>
          <p:cNvPr id="4" name="نجمة ذات 5 نقاط 3"/>
          <p:cNvSpPr/>
          <p:nvPr/>
        </p:nvSpPr>
        <p:spPr>
          <a:xfrm rot="20741395">
            <a:off x="2393622" y="194034"/>
            <a:ext cx="4392488" cy="2152608"/>
          </a:xfrm>
          <a:prstGeom prst="star5">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SA" sz="2800" b="1" dirty="0" smtClean="0">
                <a:solidFill>
                  <a:schemeClr val="bg1"/>
                </a:solidFill>
                <a:effectLst>
                  <a:outerShdw blurRad="38100" dist="38100" dir="2700000" algn="tl">
                    <a:srgbClr val="000000">
                      <a:alpha val="43137"/>
                    </a:srgbClr>
                  </a:outerShdw>
                </a:effectLst>
                <a:cs typeface="Andalus" pitchFamily="2" charset="-78"/>
              </a:rPr>
              <a:t>عمل الطالبات</a:t>
            </a:r>
            <a:endParaRPr lang="ar-SA" sz="2800" b="1" dirty="0">
              <a:solidFill>
                <a:schemeClr val="bg1"/>
              </a:solidFill>
              <a:effectLst>
                <a:outerShdw blurRad="38100" dist="38100" dir="2700000" algn="tl">
                  <a:srgbClr val="000000">
                    <a:alpha val="43137"/>
                  </a:srgbClr>
                </a:outerShdw>
              </a:effectLst>
              <a:cs typeface="Andalus" pitchFamily="2" charset="-78"/>
            </a:endParaRPr>
          </a:p>
        </p:txBody>
      </p:sp>
      <p:sp>
        <p:nvSpPr>
          <p:cNvPr id="5" name="انفجار 1 4"/>
          <p:cNvSpPr/>
          <p:nvPr/>
        </p:nvSpPr>
        <p:spPr>
          <a:xfrm>
            <a:off x="3059832" y="4797152"/>
            <a:ext cx="2592288" cy="136815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effectLst>
                  <a:outerShdw blurRad="38100" dist="38100" dir="2700000" algn="tl">
                    <a:srgbClr val="000000">
                      <a:alpha val="43137"/>
                    </a:srgbClr>
                  </a:outerShdw>
                </a:effectLst>
                <a:cs typeface="Arabic Transparent" pitchFamily="2" charset="-78"/>
              </a:rPr>
              <a:t>فتحيــة </a:t>
            </a:r>
            <a:r>
              <a:rPr lang="ar-SA" sz="2400" b="1" dirty="0" err="1" smtClean="0">
                <a:solidFill>
                  <a:schemeClr val="tx1"/>
                </a:solidFill>
                <a:effectLst>
                  <a:outerShdw blurRad="38100" dist="38100" dir="2700000" algn="tl">
                    <a:srgbClr val="000000">
                      <a:alpha val="43137"/>
                    </a:srgbClr>
                  </a:outerShdw>
                </a:effectLst>
                <a:cs typeface="Arabic Transparent" pitchFamily="2" charset="-78"/>
              </a:rPr>
              <a:t>القحطاني</a:t>
            </a:r>
            <a:r>
              <a:rPr lang="ar-SA" sz="2400" b="1" dirty="0" smtClean="0">
                <a:solidFill>
                  <a:schemeClr val="tx1"/>
                </a:solidFill>
                <a:effectLst>
                  <a:outerShdw blurRad="38100" dist="38100" dir="2700000" algn="tl">
                    <a:srgbClr val="000000">
                      <a:alpha val="43137"/>
                    </a:srgbClr>
                  </a:outerShdw>
                </a:effectLst>
                <a:cs typeface="Arabic Transparent" pitchFamily="2" charset="-78"/>
              </a:rPr>
              <a:t> + أروى </a:t>
            </a:r>
            <a:r>
              <a:rPr lang="ar-SA" sz="2400" b="1" dirty="0" err="1" smtClean="0">
                <a:solidFill>
                  <a:schemeClr val="tx1"/>
                </a:solidFill>
                <a:effectLst>
                  <a:outerShdw blurRad="38100" dist="38100" dir="2700000" algn="tl">
                    <a:srgbClr val="000000">
                      <a:alpha val="43137"/>
                    </a:srgbClr>
                  </a:outerShdw>
                </a:effectLst>
                <a:cs typeface="Arabic Transparent" pitchFamily="2" charset="-78"/>
              </a:rPr>
              <a:t>المرداس</a:t>
            </a:r>
            <a:endParaRPr lang="ar-SA" b="1" dirty="0">
              <a:solidFill>
                <a:schemeClr val="tx1"/>
              </a:solidFill>
              <a:effectLst>
                <a:outerShdw blurRad="38100" dist="38100" dir="2700000" algn="tl">
                  <a:srgbClr val="000000">
                    <a:alpha val="43137"/>
                  </a:srgbClr>
                </a:outerShdw>
              </a:effectLst>
              <a:cs typeface="Arabic Transparent" pitchFamily="2" charset="-78"/>
            </a:endParaRPr>
          </a:p>
        </p:txBody>
      </p:sp>
    </p:spTree>
    <p:extLst>
      <p:ext uri="{BB962C8B-B14F-4D97-AF65-F5344CB8AC3E}">
        <p14:creationId xmlns:p14="http://schemas.microsoft.com/office/powerpoint/2010/main" xmlns="" val="294855136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TC102455610[[fn=Autumn]]</Template>
  <TotalTime>1102</TotalTime>
  <Words>1620</Words>
  <Application>Microsoft Office PowerPoint</Application>
  <PresentationFormat>عرض على الشاشة (3:4)‏</PresentationFormat>
  <Paragraphs>133</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Autumn</vt:lpstr>
      <vt:lpstr>الاخلاق الاسلامية</vt:lpstr>
      <vt:lpstr>تعريف الأخلاق</vt:lpstr>
      <vt:lpstr>الشريحة 3</vt:lpstr>
      <vt:lpstr>يوجد تشابك جذري بين أسس الأخلاق وأسس الإيمان</vt:lpstr>
      <vt:lpstr>الشريحة 5</vt:lpstr>
      <vt:lpstr>ارتباط معظم أحكام الشريعة  الإسلامية بالأخلاق</vt:lpstr>
      <vt:lpstr>الشريحة 7</vt:lpstr>
      <vt:lpstr>3- ولنأخذ قسم أحكام المعاملات المالية,باحثين عن وجه ارتباطه بالأسس الأخلاقية. </vt:lpstr>
      <vt:lpstr>الشريحة 9</vt:lpstr>
      <vt:lpstr>5- ولنأخذ قسم أحكام الأحوال الشخصية باحثين عن وجه  ارتباطه بأسس الأخلاق. </vt:lpstr>
      <vt:lpstr>الشريحة 11</vt:lpstr>
      <vt:lpstr>الشريحة 12</vt:lpstr>
      <vt:lpstr>الشريحة 13</vt:lpstr>
      <vt:lpstr>الشريحة 14</vt:lpstr>
      <vt:lpstr>الشريحة 15</vt:lpstr>
      <vt:lpstr>الأدلة على عناية الإسلام بتزكية النفس </vt:lpstr>
      <vt:lpstr>الشريحة 17</vt:lpstr>
      <vt:lpstr>الشريحة 18</vt:lpstr>
      <vt:lpstr>تناول الأخلاق لجانبي السلوك الفردي والسلوك الاجتماعي: </vt:lpstr>
      <vt:lpstr>الشريحة 20</vt:lpstr>
      <vt:lpstr>الشريحة 21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AzhaaaR</dc:creator>
  <cp:lastModifiedBy>TOSHIBA</cp:lastModifiedBy>
  <cp:revision>54</cp:revision>
  <dcterms:created xsi:type="dcterms:W3CDTF">2012-10-21T13:33:16Z</dcterms:created>
  <dcterms:modified xsi:type="dcterms:W3CDTF">2012-11-25T07:56:40Z</dcterms:modified>
</cp:coreProperties>
</file>