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4"/>
  </p:notesMasterIdLst>
  <p:sldIdLst>
    <p:sldId id="256" r:id="rId2"/>
    <p:sldId id="281" r:id="rId3"/>
    <p:sldId id="271" r:id="rId4"/>
    <p:sldId id="275" r:id="rId5"/>
    <p:sldId id="276" r:id="rId6"/>
    <p:sldId id="277" r:id="rId7"/>
    <p:sldId id="278" r:id="rId8"/>
    <p:sldId id="272" r:id="rId9"/>
    <p:sldId id="273" r:id="rId10"/>
    <p:sldId id="284" r:id="rId11"/>
    <p:sldId id="274" r:id="rId12"/>
    <p:sldId id="283" r:id="rId13"/>
    <p:sldId id="285" r:id="rId14"/>
    <p:sldId id="279" r:id="rId15"/>
    <p:sldId id="282" r:id="rId16"/>
    <p:sldId id="286" r:id="rId17"/>
    <p:sldId id="287" r:id="rId18"/>
    <p:sldId id="288" r:id="rId19"/>
    <p:sldId id="289" r:id="rId20"/>
    <p:sldId id="290" r:id="rId21"/>
    <p:sldId id="292" r:id="rId22"/>
    <p:sldId id="293" r:id="rId2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20" autoAdjust="0"/>
  </p:normalViewPr>
  <p:slideViewPr>
    <p:cSldViewPr>
      <p:cViewPr varScale="1">
        <p:scale>
          <a:sx n="63" d="100"/>
          <a:sy n="63" d="100"/>
        </p:scale>
        <p:origin x="-1362" y="-108"/>
      </p:cViewPr>
      <p:guideLst>
        <p:guide orient="horz" pos="2160"/>
        <p:guide pos="2880"/>
      </p:guideLst>
    </p:cSldViewPr>
  </p:slideViewPr>
  <p:outlineViewPr>
    <p:cViewPr>
      <p:scale>
        <a:sx n="33" d="100"/>
        <a:sy n="33" d="100"/>
      </p:scale>
      <p:origin x="0" y="1897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MY"/>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MY"/>
          </a:p>
        </p:txBody>
      </p:sp>
      <p:sp>
        <p:nvSpPr>
          <p:cNvPr id="112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MY" noProof="0" smtClean="0"/>
              <a:t>Click to edit Master text styles</a:t>
            </a:r>
          </a:p>
          <a:p>
            <a:pPr lvl="1"/>
            <a:r>
              <a:rPr lang="en-MY" noProof="0" smtClean="0"/>
              <a:t>Second level</a:t>
            </a:r>
          </a:p>
          <a:p>
            <a:pPr lvl="2"/>
            <a:r>
              <a:rPr lang="en-MY" noProof="0" smtClean="0"/>
              <a:t>Third level</a:t>
            </a:r>
          </a:p>
          <a:p>
            <a:pPr lvl="3"/>
            <a:r>
              <a:rPr lang="en-MY" noProof="0" smtClean="0"/>
              <a:t>Fourth level</a:t>
            </a:r>
          </a:p>
          <a:p>
            <a:pPr lvl="4"/>
            <a:r>
              <a:rPr lang="en-MY" noProof="0" smtClean="0"/>
              <a:t>Fifth level</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MY"/>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BC35312-83B7-4FE0-AF35-FCA4FAFB837B}" type="slidenum">
              <a:rPr lang="en-MY"/>
              <a:pPr>
                <a:defRPr/>
              </a:pPr>
              <a:t>‹#›</a:t>
            </a:fld>
            <a:endParaRPr lang="en-MY"/>
          </a:p>
        </p:txBody>
      </p:sp>
    </p:spTree>
    <p:extLst>
      <p:ext uri="{BB962C8B-B14F-4D97-AF65-F5344CB8AC3E}">
        <p14:creationId xmlns:p14="http://schemas.microsoft.com/office/powerpoint/2010/main" val="29501569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a:t>
            </a:fld>
            <a:endParaRPr lang="en-MY"/>
          </a:p>
        </p:txBody>
      </p:sp>
    </p:spTree>
    <p:extLst>
      <p:ext uri="{BB962C8B-B14F-4D97-AF65-F5344CB8AC3E}">
        <p14:creationId xmlns:p14="http://schemas.microsoft.com/office/powerpoint/2010/main" val="1621524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A9D361C-B115-4B21-9CF7-950D14BACBF5}" type="slidenum">
              <a:rPr lang="en-MY" smtClean="0"/>
              <a:pPr eaLnBrk="1" hangingPunct="1"/>
              <a:t>2</a:t>
            </a:fld>
            <a:endParaRPr lang="en-MY"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3</a:t>
            </a:fld>
            <a:endParaRPr lang="en-MY"/>
          </a:p>
        </p:txBody>
      </p:sp>
    </p:spTree>
    <p:extLst>
      <p:ext uri="{BB962C8B-B14F-4D97-AF65-F5344CB8AC3E}">
        <p14:creationId xmlns:p14="http://schemas.microsoft.com/office/powerpoint/2010/main" val="46665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4</a:t>
            </a:fld>
            <a:endParaRPr lang="en-MY"/>
          </a:p>
        </p:txBody>
      </p:sp>
    </p:spTree>
    <p:extLst>
      <p:ext uri="{BB962C8B-B14F-4D97-AF65-F5344CB8AC3E}">
        <p14:creationId xmlns:p14="http://schemas.microsoft.com/office/powerpoint/2010/main" val="200645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5</a:t>
            </a:fld>
            <a:endParaRPr lang="en-MY"/>
          </a:p>
        </p:txBody>
      </p:sp>
    </p:spTree>
    <p:extLst>
      <p:ext uri="{BB962C8B-B14F-4D97-AF65-F5344CB8AC3E}">
        <p14:creationId xmlns:p14="http://schemas.microsoft.com/office/powerpoint/2010/main" val="3490651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6</a:t>
            </a:fld>
            <a:endParaRPr lang="en-MY"/>
          </a:p>
        </p:txBody>
      </p:sp>
    </p:spTree>
    <p:extLst>
      <p:ext uri="{BB962C8B-B14F-4D97-AF65-F5344CB8AC3E}">
        <p14:creationId xmlns:p14="http://schemas.microsoft.com/office/powerpoint/2010/main" val="3085905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7</a:t>
            </a:fld>
            <a:endParaRPr lang="en-MY"/>
          </a:p>
        </p:txBody>
      </p:sp>
    </p:spTree>
    <p:extLst>
      <p:ext uri="{BB962C8B-B14F-4D97-AF65-F5344CB8AC3E}">
        <p14:creationId xmlns:p14="http://schemas.microsoft.com/office/powerpoint/2010/main" val="279247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8</a:t>
            </a:fld>
            <a:endParaRPr lang="en-MY"/>
          </a:p>
        </p:txBody>
      </p:sp>
    </p:spTree>
    <p:extLst>
      <p:ext uri="{BB962C8B-B14F-4D97-AF65-F5344CB8AC3E}">
        <p14:creationId xmlns:p14="http://schemas.microsoft.com/office/powerpoint/2010/main" val="4194698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9</a:t>
            </a:fld>
            <a:endParaRPr lang="en-MY"/>
          </a:p>
        </p:txBody>
      </p:sp>
    </p:spTree>
    <p:extLst>
      <p:ext uri="{BB962C8B-B14F-4D97-AF65-F5344CB8AC3E}">
        <p14:creationId xmlns:p14="http://schemas.microsoft.com/office/powerpoint/2010/main" val="2961260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10</a:t>
            </a:fld>
            <a:endParaRPr lang="en-MY"/>
          </a:p>
        </p:txBody>
      </p:sp>
    </p:spTree>
    <p:extLst>
      <p:ext uri="{BB962C8B-B14F-4D97-AF65-F5344CB8AC3E}">
        <p14:creationId xmlns:p14="http://schemas.microsoft.com/office/powerpoint/2010/main" val="89088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11</a:t>
            </a:fld>
            <a:endParaRPr lang="en-MY"/>
          </a:p>
        </p:txBody>
      </p:sp>
    </p:spTree>
    <p:extLst>
      <p:ext uri="{BB962C8B-B14F-4D97-AF65-F5344CB8AC3E}">
        <p14:creationId xmlns:p14="http://schemas.microsoft.com/office/powerpoint/2010/main" val="340342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12</a:t>
            </a:fld>
            <a:endParaRPr lang="en-MY"/>
          </a:p>
        </p:txBody>
      </p:sp>
    </p:spTree>
    <p:extLst>
      <p:ext uri="{BB962C8B-B14F-4D97-AF65-F5344CB8AC3E}">
        <p14:creationId xmlns:p14="http://schemas.microsoft.com/office/powerpoint/2010/main" val="3518013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13</a:t>
            </a:fld>
            <a:endParaRPr lang="en-MY"/>
          </a:p>
        </p:txBody>
      </p:sp>
    </p:spTree>
    <p:extLst>
      <p:ext uri="{BB962C8B-B14F-4D97-AF65-F5344CB8AC3E}">
        <p14:creationId xmlns:p14="http://schemas.microsoft.com/office/powerpoint/2010/main" val="3814188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14</a:t>
            </a:fld>
            <a:endParaRPr lang="en-MY"/>
          </a:p>
        </p:txBody>
      </p:sp>
    </p:spTree>
    <p:extLst>
      <p:ext uri="{BB962C8B-B14F-4D97-AF65-F5344CB8AC3E}">
        <p14:creationId xmlns:p14="http://schemas.microsoft.com/office/powerpoint/2010/main" val="2642218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15</a:t>
            </a:fld>
            <a:endParaRPr lang="en-MY"/>
          </a:p>
        </p:txBody>
      </p:sp>
    </p:spTree>
    <p:extLst>
      <p:ext uri="{BB962C8B-B14F-4D97-AF65-F5344CB8AC3E}">
        <p14:creationId xmlns:p14="http://schemas.microsoft.com/office/powerpoint/2010/main" val="1395286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16</a:t>
            </a:fld>
            <a:endParaRPr lang="en-MY"/>
          </a:p>
        </p:txBody>
      </p:sp>
    </p:spTree>
    <p:extLst>
      <p:ext uri="{BB962C8B-B14F-4D97-AF65-F5344CB8AC3E}">
        <p14:creationId xmlns:p14="http://schemas.microsoft.com/office/powerpoint/2010/main" val="2405677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728790F-5A7C-4AEF-9BB4-358443E33835}" type="slidenum">
              <a:rPr lang="en-MY" smtClean="0"/>
              <a:pPr eaLnBrk="1" hangingPunct="1"/>
              <a:t>17</a:t>
            </a:fld>
            <a:endParaRPr lang="en-MY"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18</a:t>
            </a:fld>
            <a:endParaRPr lang="en-MY"/>
          </a:p>
        </p:txBody>
      </p:sp>
    </p:spTree>
    <p:extLst>
      <p:ext uri="{BB962C8B-B14F-4D97-AF65-F5344CB8AC3E}">
        <p14:creationId xmlns:p14="http://schemas.microsoft.com/office/powerpoint/2010/main" val="927702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36533A53-6939-4BBA-B373-B049E7AB2168}" type="slidenum">
              <a:rPr lang="en-MY" smtClean="0"/>
              <a:pPr>
                <a:defRPr/>
              </a:pPr>
              <a:t>19</a:t>
            </a:fld>
            <a:endParaRPr lang="en-MY"/>
          </a:p>
        </p:txBody>
      </p:sp>
    </p:spTree>
    <p:extLst>
      <p:ext uri="{BB962C8B-B14F-4D97-AF65-F5344CB8AC3E}">
        <p14:creationId xmlns:p14="http://schemas.microsoft.com/office/powerpoint/2010/main" val="2061661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20</a:t>
            </a:fld>
            <a:endParaRPr lang="en-MY"/>
          </a:p>
        </p:txBody>
      </p:sp>
    </p:spTree>
    <p:extLst>
      <p:ext uri="{BB962C8B-B14F-4D97-AF65-F5344CB8AC3E}">
        <p14:creationId xmlns:p14="http://schemas.microsoft.com/office/powerpoint/2010/main" val="2642218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21</a:t>
            </a:fld>
            <a:endParaRPr lang="en-MY"/>
          </a:p>
        </p:txBody>
      </p:sp>
    </p:spTree>
    <p:extLst>
      <p:ext uri="{BB962C8B-B14F-4D97-AF65-F5344CB8AC3E}">
        <p14:creationId xmlns:p14="http://schemas.microsoft.com/office/powerpoint/2010/main" val="2642218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pPr>
              <a:defRPr/>
            </a:pPr>
            <a:fld id="{0BC35312-83B7-4FE0-AF35-FCA4FAFB837B}" type="slidenum">
              <a:rPr lang="en-MY" smtClean="0"/>
              <a:pPr>
                <a:defRPr/>
              </a:pPr>
              <a:t>22</a:t>
            </a:fld>
            <a:endParaRPr lang="en-MY"/>
          </a:p>
        </p:txBody>
      </p:sp>
    </p:spTree>
    <p:extLst>
      <p:ext uri="{BB962C8B-B14F-4D97-AF65-F5344CB8AC3E}">
        <p14:creationId xmlns:p14="http://schemas.microsoft.com/office/powerpoint/2010/main" val="2642218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endParaRPr lang="en-MY"/>
          </a:p>
        </p:txBody>
      </p:sp>
      <p:sp>
        <p:nvSpPr>
          <p:cNvPr id="5" name="عنصر نائب للتذييل 18"/>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6" name="عنصر نائب لرقم الشريحة 26"/>
          <p:cNvSpPr>
            <a:spLocks noGrp="1"/>
          </p:cNvSpPr>
          <p:nvPr>
            <p:ph type="sldNum" sz="quarter" idx="12"/>
          </p:nvPr>
        </p:nvSpPr>
        <p:spPr/>
        <p:txBody>
          <a:bodyPr/>
          <a:lstStyle>
            <a:lvl1pPr>
              <a:defRPr/>
            </a:lvl1pPr>
          </a:lstStyle>
          <a:p>
            <a:pPr>
              <a:defRPr/>
            </a:pPr>
            <a:fld id="{2222910A-78C1-4A50-A5DA-37D9DD694F72}" type="slidenum">
              <a:rPr lang="en-MY"/>
              <a:pPr>
                <a:defRPr/>
              </a:pPr>
              <a:t>‹#›</a:t>
            </a:fld>
            <a:endParaRPr lang="en-MY"/>
          </a:p>
        </p:txBody>
      </p:sp>
    </p:spTree>
    <p:extLst>
      <p:ext uri="{BB962C8B-B14F-4D97-AF65-F5344CB8AC3E}">
        <p14:creationId xmlns:p14="http://schemas.microsoft.com/office/powerpoint/2010/main" val="166251595"/>
      </p:ext>
    </p:extLst>
  </p:cSld>
  <p:clrMapOvr>
    <a:overrideClrMapping bg1="dk1" tx1="lt1" bg2="dk2" tx2="lt2" accent1="accent1" accent2="accent2" accent3="accent3" accent4="accent4" accent5="accent5" accent6="accent6" hlink="hlink" folHlink="folHlink"/>
  </p:clrMapOvr>
  <p:transition>
    <p:cover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MY"/>
          </a:p>
        </p:txBody>
      </p:sp>
      <p:sp>
        <p:nvSpPr>
          <p:cNvPr id="5"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6" name="عنصر نائب لرقم الشريحة 17"/>
          <p:cNvSpPr>
            <a:spLocks noGrp="1"/>
          </p:cNvSpPr>
          <p:nvPr>
            <p:ph type="sldNum" sz="quarter" idx="12"/>
          </p:nvPr>
        </p:nvSpPr>
        <p:spPr/>
        <p:txBody>
          <a:bodyPr/>
          <a:lstStyle>
            <a:lvl1pPr>
              <a:defRPr/>
            </a:lvl1pPr>
          </a:lstStyle>
          <a:p>
            <a:pPr>
              <a:defRPr/>
            </a:pPr>
            <a:fld id="{4CBCD6CE-2073-43FC-8B29-0FA327075F68}" type="slidenum">
              <a:rPr lang="en-MY"/>
              <a:pPr>
                <a:defRPr/>
              </a:pPr>
              <a:t>‹#›</a:t>
            </a:fld>
            <a:endParaRPr lang="en-MY"/>
          </a:p>
        </p:txBody>
      </p:sp>
    </p:spTree>
    <p:extLst>
      <p:ext uri="{BB962C8B-B14F-4D97-AF65-F5344CB8AC3E}">
        <p14:creationId xmlns:p14="http://schemas.microsoft.com/office/powerpoint/2010/main" val="4023108247"/>
      </p:ext>
    </p:extLst>
  </p:cSld>
  <p:clrMapOvr>
    <a:masterClrMapping/>
  </p:clrMapOvr>
  <p:transition>
    <p:cover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endParaRPr lang="en-MY"/>
          </a:p>
        </p:txBody>
      </p:sp>
      <p:sp>
        <p:nvSpPr>
          <p:cNvPr id="5" name="عنصر نائب للتذييل 4"/>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lvl1pPr>
              <a:defRPr/>
            </a:lvl1pPr>
          </a:lstStyle>
          <a:p>
            <a:pPr>
              <a:defRPr/>
            </a:pPr>
            <a:fld id="{E0F48167-442A-452E-BDA1-6D4B83691F0E}" type="slidenum">
              <a:rPr lang="en-MY"/>
              <a:pPr>
                <a:defRPr/>
              </a:pPr>
              <a:t>‹#›</a:t>
            </a:fld>
            <a:endParaRPr lang="en-MY"/>
          </a:p>
        </p:txBody>
      </p:sp>
    </p:spTree>
    <p:extLst>
      <p:ext uri="{BB962C8B-B14F-4D97-AF65-F5344CB8AC3E}">
        <p14:creationId xmlns:p14="http://schemas.microsoft.com/office/powerpoint/2010/main" val="3030953689"/>
      </p:ext>
    </p:extLst>
  </p:cSld>
  <p:clrMapOvr>
    <a:overrideClrMapping bg1="dk1" tx1="lt1" bg2="dk2" tx2="lt2" accent1="accent1" accent2="accent2" accent3="accent3" accent4="accent4" accent5="accent5" accent6="accent6" hlink="hlink" folHlink="folHlink"/>
  </p:clrMapOvr>
  <p:transition>
    <p:cover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MY"/>
          </a:p>
        </p:txBody>
      </p:sp>
      <p:sp>
        <p:nvSpPr>
          <p:cNvPr id="6"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7" name="عنصر نائب لرقم الشريحة 17"/>
          <p:cNvSpPr>
            <a:spLocks noGrp="1"/>
          </p:cNvSpPr>
          <p:nvPr>
            <p:ph type="sldNum" sz="quarter" idx="12"/>
          </p:nvPr>
        </p:nvSpPr>
        <p:spPr/>
        <p:txBody>
          <a:bodyPr/>
          <a:lstStyle>
            <a:lvl1pPr>
              <a:defRPr/>
            </a:lvl1pPr>
          </a:lstStyle>
          <a:p>
            <a:pPr>
              <a:defRPr/>
            </a:pPr>
            <a:fld id="{4B4FC05F-24E8-4727-A88D-4736365F4986}" type="slidenum">
              <a:rPr lang="en-MY"/>
              <a:pPr>
                <a:defRPr/>
              </a:pPr>
              <a:t>‹#›</a:t>
            </a:fld>
            <a:endParaRPr lang="en-MY"/>
          </a:p>
        </p:txBody>
      </p:sp>
    </p:spTree>
    <p:extLst>
      <p:ext uri="{BB962C8B-B14F-4D97-AF65-F5344CB8AC3E}">
        <p14:creationId xmlns:p14="http://schemas.microsoft.com/office/powerpoint/2010/main" val="2031929125"/>
      </p:ext>
    </p:extLst>
  </p:cSld>
  <p:clrMapOvr>
    <a:masterClrMapping/>
  </p:clrMapOvr>
  <p:transition>
    <p:cover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endParaRPr lang="en-MY"/>
          </a:p>
        </p:txBody>
      </p:sp>
      <p:sp>
        <p:nvSpPr>
          <p:cNvPr id="8"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9" name="عنصر نائب لرقم الشريحة 17"/>
          <p:cNvSpPr>
            <a:spLocks noGrp="1"/>
          </p:cNvSpPr>
          <p:nvPr>
            <p:ph type="sldNum" sz="quarter" idx="12"/>
          </p:nvPr>
        </p:nvSpPr>
        <p:spPr/>
        <p:txBody>
          <a:bodyPr/>
          <a:lstStyle>
            <a:lvl1pPr>
              <a:defRPr/>
            </a:lvl1pPr>
          </a:lstStyle>
          <a:p>
            <a:pPr>
              <a:defRPr/>
            </a:pPr>
            <a:fld id="{33732852-B1F6-4574-897D-BB3545C52CEB}" type="slidenum">
              <a:rPr lang="en-MY"/>
              <a:pPr>
                <a:defRPr/>
              </a:pPr>
              <a:t>‹#›</a:t>
            </a:fld>
            <a:endParaRPr lang="en-MY"/>
          </a:p>
        </p:txBody>
      </p:sp>
    </p:spTree>
    <p:extLst>
      <p:ext uri="{BB962C8B-B14F-4D97-AF65-F5344CB8AC3E}">
        <p14:creationId xmlns:p14="http://schemas.microsoft.com/office/powerpoint/2010/main" val="1771363231"/>
      </p:ext>
    </p:extLst>
  </p:cSld>
  <p:clrMapOvr>
    <a:masterClrMapping/>
  </p:clrMapOvr>
  <p:transition>
    <p:cover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endParaRPr lang="en-MY"/>
          </a:p>
        </p:txBody>
      </p:sp>
      <p:sp>
        <p:nvSpPr>
          <p:cNvPr id="4"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5" name="عنصر نائب لرقم الشريحة 17"/>
          <p:cNvSpPr>
            <a:spLocks noGrp="1"/>
          </p:cNvSpPr>
          <p:nvPr>
            <p:ph type="sldNum" sz="quarter" idx="12"/>
          </p:nvPr>
        </p:nvSpPr>
        <p:spPr/>
        <p:txBody>
          <a:bodyPr/>
          <a:lstStyle>
            <a:lvl1pPr>
              <a:defRPr/>
            </a:lvl1pPr>
          </a:lstStyle>
          <a:p>
            <a:pPr>
              <a:defRPr/>
            </a:pPr>
            <a:fld id="{3D67A498-BEAC-486E-BEFA-5059CF598F66}" type="slidenum">
              <a:rPr lang="en-MY"/>
              <a:pPr>
                <a:defRPr/>
              </a:pPr>
              <a:t>‹#›</a:t>
            </a:fld>
            <a:endParaRPr lang="en-MY"/>
          </a:p>
        </p:txBody>
      </p:sp>
    </p:spTree>
    <p:extLst>
      <p:ext uri="{BB962C8B-B14F-4D97-AF65-F5344CB8AC3E}">
        <p14:creationId xmlns:p14="http://schemas.microsoft.com/office/powerpoint/2010/main" val="3790092899"/>
      </p:ext>
    </p:extLst>
  </p:cSld>
  <p:clrMapOvr>
    <a:masterClrMapping/>
  </p:clrMapOvr>
  <p:transition>
    <p:cover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endParaRPr lang="en-MY"/>
          </a:p>
        </p:txBody>
      </p:sp>
      <p:sp>
        <p:nvSpPr>
          <p:cNvPr id="3"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4" name="عنصر نائب لرقم الشريحة 17"/>
          <p:cNvSpPr>
            <a:spLocks noGrp="1"/>
          </p:cNvSpPr>
          <p:nvPr>
            <p:ph type="sldNum" sz="quarter" idx="12"/>
          </p:nvPr>
        </p:nvSpPr>
        <p:spPr/>
        <p:txBody>
          <a:bodyPr/>
          <a:lstStyle>
            <a:lvl1pPr>
              <a:defRPr/>
            </a:lvl1pPr>
          </a:lstStyle>
          <a:p>
            <a:pPr>
              <a:defRPr/>
            </a:pPr>
            <a:fld id="{2C81F7D9-2C6A-4573-A67D-59B92E0657B2}" type="slidenum">
              <a:rPr lang="en-MY"/>
              <a:pPr>
                <a:defRPr/>
              </a:pPr>
              <a:t>‹#›</a:t>
            </a:fld>
            <a:endParaRPr lang="en-MY"/>
          </a:p>
        </p:txBody>
      </p:sp>
    </p:spTree>
    <p:extLst>
      <p:ext uri="{BB962C8B-B14F-4D97-AF65-F5344CB8AC3E}">
        <p14:creationId xmlns:p14="http://schemas.microsoft.com/office/powerpoint/2010/main" val="280215476"/>
      </p:ext>
    </p:extLst>
  </p:cSld>
  <p:clrMapOvr>
    <a:masterClrMapping/>
  </p:clrMapOvr>
  <p:transition>
    <p:cover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MY"/>
          </a:p>
        </p:txBody>
      </p:sp>
      <p:sp>
        <p:nvSpPr>
          <p:cNvPr id="6"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7" name="عنصر نائب لرقم الشريحة 17"/>
          <p:cNvSpPr>
            <a:spLocks noGrp="1"/>
          </p:cNvSpPr>
          <p:nvPr>
            <p:ph type="sldNum" sz="quarter" idx="12"/>
          </p:nvPr>
        </p:nvSpPr>
        <p:spPr/>
        <p:txBody>
          <a:bodyPr/>
          <a:lstStyle>
            <a:lvl1pPr>
              <a:defRPr/>
            </a:lvl1pPr>
          </a:lstStyle>
          <a:p>
            <a:pPr>
              <a:defRPr/>
            </a:pPr>
            <a:fld id="{99168042-80BC-48A0-9760-DD1ADF1C390B}" type="slidenum">
              <a:rPr lang="en-MY"/>
              <a:pPr>
                <a:defRPr/>
              </a:pPr>
              <a:t>‹#›</a:t>
            </a:fld>
            <a:endParaRPr lang="en-MY"/>
          </a:p>
        </p:txBody>
      </p:sp>
    </p:spTree>
    <p:extLst>
      <p:ext uri="{BB962C8B-B14F-4D97-AF65-F5344CB8AC3E}">
        <p14:creationId xmlns:p14="http://schemas.microsoft.com/office/powerpoint/2010/main" val="2484850467"/>
      </p:ext>
    </p:extLst>
  </p:cSld>
  <p:clrMapOvr>
    <a:masterClrMapping/>
  </p:clrMapOvr>
  <p:transition>
    <p:cover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endParaRPr lang="en-MY"/>
          </a:p>
        </p:txBody>
      </p:sp>
      <p:sp>
        <p:nvSpPr>
          <p:cNvPr id="10" name="عنصر نائب للتذييل 5"/>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34D2A56B-CAAE-4BF8-82D8-F7EA6F26467E}" type="slidenum">
              <a:rPr lang="en-MY"/>
              <a:pPr>
                <a:defRPr/>
              </a:pPr>
              <a:t>‹#›</a:t>
            </a:fld>
            <a:endParaRPr lang="en-MY"/>
          </a:p>
        </p:txBody>
      </p:sp>
    </p:spTree>
    <p:extLst>
      <p:ext uri="{BB962C8B-B14F-4D97-AF65-F5344CB8AC3E}">
        <p14:creationId xmlns:p14="http://schemas.microsoft.com/office/powerpoint/2010/main" val="2558128457"/>
      </p:ext>
    </p:extLst>
  </p:cSld>
  <p:clrMapOvr>
    <a:masterClrMapping/>
  </p:clrMapOvr>
  <p:transition>
    <p:cover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MY"/>
          </a:p>
        </p:txBody>
      </p:sp>
      <p:sp>
        <p:nvSpPr>
          <p:cNvPr id="5"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6" name="عنصر نائب لرقم الشريحة 17"/>
          <p:cNvSpPr>
            <a:spLocks noGrp="1"/>
          </p:cNvSpPr>
          <p:nvPr>
            <p:ph type="sldNum" sz="quarter" idx="12"/>
          </p:nvPr>
        </p:nvSpPr>
        <p:spPr/>
        <p:txBody>
          <a:bodyPr/>
          <a:lstStyle>
            <a:lvl1pPr>
              <a:defRPr/>
            </a:lvl1pPr>
          </a:lstStyle>
          <a:p>
            <a:pPr>
              <a:defRPr/>
            </a:pPr>
            <a:fld id="{9C524514-6E82-4553-9DB3-68F48F4E0FAC}" type="slidenum">
              <a:rPr lang="en-MY"/>
              <a:pPr>
                <a:defRPr/>
              </a:pPr>
              <a:t>‹#›</a:t>
            </a:fld>
            <a:endParaRPr lang="en-MY"/>
          </a:p>
        </p:txBody>
      </p:sp>
    </p:spTree>
    <p:extLst>
      <p:ext uri="{BB962C8B-B14F-4D97-AF65-F5344CB8AC3E}">
        <p14:creationId xmlns:p14="http://schemas.microsoft.com/office/powerpoint/2010/main" val="912620879"/>
      </p:ext>
    </p:extLst>
  </p:cSld>
  <p:clrMapOvr>
    <a:masterClrMapping/>
  </p:clrMapOvr>
  <p:transition>
    <p:cover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MY"/>
          </a:p>
        </p:txBody>
      </p:sp>
      <p:sp>
        <p:nvSpPr>
          <p:cNvPr id="5" name="عنصر نائب للتذييل 21"/>
          <p:cNvSpPr>
            <a:spLocks noGrp="1"/>
          </p:cNvSpPr>
          <p:nvPr>
            <p:ph type="ftr" sz="quarter" idx="11"/>
          </p:nvPr>
        </p:nvSpPr>
        <p:spPr/>
        <p:txBody>
          <a:bodyPr/>
          <a:lstStyle>
            <a:lvl1pPr>
              <a:defRPr/>
            </a:lvl1pPr>
          </a:lstStyle>
          <a:p>
            <a:pPr>
              <a:defRPr/>
            </a:pPr>
            <a:r>
              <a:rPr lang="ar-SA"/>
              <a:t>د. علية عثمان سيد - استاذ الاحصاء الاجتماعي</a:t>
            </a:r>
            <a:endParaRPr lang="en-MY"/>
          </a:p>
        </p:txBody>
      </p:sp>
      <p:sp>
        <p:nvSpPr>
          <p:cNvPr id="6" name="عنصر نائب لرقم الشريحة 17"/>
          <p:cNvSpPr>
            <a:spLocks noGrp="1"/>
          </p:cNvSpPr>
          <p:nvPr>
            <p:ph type="sldNum" sz="quarter" idx="12"/>
          </p:nvPr>
        </p:nvSpPr>
        <p:spPr/>
        <p:txBody>
          <a:bodyPr/>
          <a:lstStyle>
            <a:lvl1pPr>
              <a:defRPr/>
            </a:lvl1pPr>
          </a:lstStyle>
          <a:p>
            <a:pPr>
              <a:defRPr/>
            </a:pPr>
            <a:fld id="{AC7EF8D9-C707-49C5-BFBC-3F8813560763}" type="slidenum">
              <a:rPr lang="en-MY"/>
              <a:pPr>
                <a:defRPr/>
              </a:pPr>
              <a:t>‹#›</a:t>
            </a:fld>
            <a:endParaRPr lang="en-MY"/>
          </a:p>
        </p:txBody>
      </p:sp>
    </p:spTree>
    <p:extLst>
      <p:ext uri="{BB962C8B-B14F-4D97-AF65-F5344CB8AC3E}">
        <p14:creationId xmlns:p14="http://schemas.microsoft.com/office/powerpoint/2010/main" val="3422071840"/>
      </p:ext>
    </p:extLst>
  </p:cSld>
  <p:clrMapOvr>
    <a:masterClrMapping/>
  </p:clrMapOvr>
  <p:transition>
    <p:cover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052"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2053"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MY"/>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ar-SA"/>
              <a:t>د. علية عثمان سيد - استاذ الاحصاء الاجتماعي</a:t>
            </a:r>
            <a:endParaRPr lang="en-MY"/>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0104BA5-0CCE-4613-9ACA-4C3BB09F807B}" type="slidenum">
              <a:rPr lang="en-MY"/>
              <a:pPr>
                <a:defRPr/>
              </a:pPr>
              <a:t>‹#›</a:t>
            </a:fld>
            <a:endParaRPr lang="en-MY"/>
          </a:p>
        </p:txBody>
      </p:sp>
      <p:grpSp>
        <p:nvGrpSpPr>
          <p:cNvPr id="2057"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811" r:id="rId1"/>
    <p:sldLayoutId id="2147483803" r:id="rId2"/>
    <p:sldLayoutId id="2147483812" r:id="rId3"/>
    <p:sldLayoutId id="2147483804" r:id="rId4"/>
    <p:sldLayoutId id="2147483805" r:id="rId5"/>
    <p:sldLayoutId id="2147483806" r:id="rId6"/>
    <p:sldLayoutId id="2147483807" r:id="rId7"/>
    <p:sldLayoutId id="2147483808" r:id="rId8"/>
    <p:sldLayoutId id="2147483813" r:id="rId9"/>
    <p:sldLayoutId id="2147483809" r:id="rId10"/>
    <p:sldLayoutId id="2147483810" r:id="rId11"/>
  </p:sldLayoutIdLst>
  <p:transition>
    <p:cover dir="ld"/>
  </p:transition>
  <p:hf hdr="0" dt="0"/>
  <p:txStyles>
    <p:titleStyle>
      <a:lvl1pPr algn="l" rtl="1" eaLnBrk="0" fontAlgn="base" hangingPunct="0">
        <a:spcBef>
          <a:spcPct val="0"/>
        </a:spcBef>
        <a:spcAft>
          <a:spcPct val="0"/>
        </a:spcAft>
        <a:defRPr sz="5000" kern="1200">
          <a:solidFill>
            <a:schemeClr val="tx2"/>
          </a:solidFill>
          <a:latin typeface="+mj-lt"/>
          <a:ea typeface="+mj-ea"/>
          <a:cs typeface="Arial" pitchFamily="34" charset="0"/>
        </a:defRPr>
      </a:lvl1pPr>
      <a:lvl2pPr algn="l" rtl="1" eaLnBrk="0" fontAlgn="base" hangingPunct="0">
        <a:spcBef>
          <a:spcPct val="0"/>
        </a:spcBef>
        <a:spcAft>
          <a:spcPct val="0"/>
        </a:spcAft>
        <a:defRPr sz="5000">
          <a:solidFill>
            <a:schemeClr val="tx2"/>
          </a:solidFill>
          <a:latin typeface="Calibri" pitchFamily="34" charset="0"/>
          <a:cs typeface="Arial" pitchFamily="34" charset="0"/>
        </a:defRPr>
      </a:lvl2pPr>
      <a:lvl3pPr algn="l" rtl="1" eaLnBrk="0" fontAlgn="base" hangingPunct="0">
        <a:spcBef>
          <a:spcPct val="0"/>
        </a:spcBef>
        <a:spcAft>
          <a:spcPct val="0"/>
        </a:spcAft>
        <a:defRPr sz="5000">
          <a:solidFill>
            <a:schemeClr val="tx2"/>
          </a:solidFill>
          <a:latin typeface="Calibri" pitchFamily="34" charset="0"/>
          <a:cs typeface="Arial" pitchFamily="34" charset="0"/>
        </a:defRPr>
      </a:lvl3pPr>
      <a:lvl4pPr algn="l" rtl="1" eaLnBrk="0" fontAlgn="base" hangingPunct="0">
        <a:spcBef>
          <a:spcPct val="0"/>
        </a:spcBef>
        <a:spcAft>
          <a:spcPct val="0"/>
        </a:spcAft>
        <a:defRPr sz="5000">
          <a:solidFill>
            <a:schemeClr val="tx2"/>
          </a:solidFill>
          <a:latin typeface="Calibri" pitchFamily="34" charset="0"/>
          <a:cs typeface="Arial" pitchFamily="34" charset="0"/>
        </a:defRPr>
      </a:lvl4pPr>
      <a:lvl5pPr algn="l" rtl="1" eaLnBrk="0" fontAlgn="base" hangingPunct="0">
        <a:spcBef>
          <a:spcPct val="0"/>
        </a:spcBef>
        <a:spcAft>
          <a:spcPct val="0"/>
        </a:spcAft>
        <a:defRPr sz="5000">
          <a:solidFill>
            <a:schemeClr val="tx2"/>
          </a:solidFill>
          <a:latin typeface="Calibri" pitchFamily="34" charset="0"/>
          <a:cs typeface="Arial" pitchFamily="34" charset="0"/>
        </a:defRPr>
      </a:lvl5pPr>
      <a:lvl6pPr marL="457200" algn="l" rtl="1" fontAlgn="base">
        <a:spcBef>
          <a:spcPct val="0"/>
        </a:spcBef>
        <a:spcAft>
          <a:spcPct val="0"/>
        </a:spcAft>
        <a:defRPr sz="5000">
          <a:solidFill>
            <a:schemeClr val="tx2"/>
          </a:solidFill>
          <a:latin typeface="Calibri" pitchFamily="34" charset="0"/>
          <a:cs typeface="Arial" pitchFamily="34" charset="0"/>
        </a:defRPr>
      </a:lvl6pPr>
      <a:lvl7pPr marL="914400" algn="l" rtl="1" fontAlgn="base">
        <a:spcBef>
          <a:spcPct val="0"/>
        </a:spcBef>
        <a:spcAft>
          <a:spcPct val="0"/>
        </a:spcAft>
        <a:defRPr sz="5000">
          <a:solidFill>
            <a:schemeClr val="tx2"/>
          </a:solidFill>
          <a:latin typeface="Calibri" pitchFamily="34" charset="0"/>
          <a:cs typeface="Arial" pitchFamily="34" charset="0"/>
        </a:defRPr>
      </a:lvl7pPr>
      <a:lvl8pPr marL="1371600" algn="l" rtl="1" fontAlgn="base">
        <a:spcBef>
          <a:spcPct val="0"/>
        </a:spcBef>
        <a:spcAft>
          <a:spcPct val="0"/>
        </a:spcAft>
        <a:defRPr sz="5000">
          <a:solidFill>
            <a:schemeClr val="tx2"/>
          </a:solidFill>
          <a:latin typeface="Calibri" pitchFamily="34" charset="0"/>
          <a:cs typeface="Arial" pitchFamily="34" charset="0"/>
        </a:defRPr>
      </a:lvl8pPr>
      <a:lvl9pPr marL="1828800" algn="l" rtl="1" fontAlgn="base">
        <a:spcBef>
          <a:spcPct val="0"/>
        </a:spcBef>
        <a:spcAft>
          <a:spcPct val="0"/>
        </a:spcAft>
        <a:defRPr sz="5000">
          <a:solidFill>
            <a:schemeClr val="tx2"/>
          </a:solidFill>
          <a:latin typeface="Calibri" pitchFamily="34" charset="0"/>
          <a:cs typeface="Arial" pitchFamily="34" charset="0"/>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Arial" pitchFamily="34" charset="0"/>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Arial" pitchFamily="34" charset="0"/>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Arial" pitchFamily="34" charset="0"/>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Arial" pitchFamily="34" charset="0"/>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Arial" pitchFamily="34" charset="0"/>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8.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9.w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11.w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20.xml"/><Relationship Id="rId7" Type="http://schemas.openxmlformats.org/officeDocument/2006/relationships/image" Target="../media/image14.wmf"/><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13.wmf"/><Relationship Id="rId4" Type="http://schemas.openxmlformats.org/officeDocument/2006/relationships/oleObject" Target="../embeddings/oleObject9.bin"/><Relationship Id="rId9" Type="http://schemas.openxmlformats.org/officeDocument/2006/relationships/image" Target="../media/image15.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21.xml"/><Relationship Id="rId7" Type="http://schemas.openxmlformats.org/officeDocument/2006/relationships/image" Target="../media/image17.w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19.wmf"/><Relationship Id="rId5" Type="http://schemas.openxmlformats.org/officeDocument/2006/relationships/image" Target="../media/image16.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18.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ln>
            <a:miter lim="800000"/>
            <a:headEnd/>
            <a:tailEnd/>
          </a:ln>
        </p:spPr>
        <p:txBody>
          <a:bodyPr/>
          <a:lstStyle/>
          <a:p>
            <a:pPr algn="ctr" eaLnBrk="1" fontAlgn="auto" hangingPunct="1">
              <a:spcAft>
                <a:spcPts val="0"/>
              </a:spcAft>
              <a:defRPr/>
            </a:pPr>
            <a:r>
              <a:rPr lang="ar-SA" dirty="0"/>
              <a:t>مقاييس النزعة المركزية  </a:t>
            </a:r>
            <a:r>
              <a:rPr lang="ar-SA" dirty="0" smtClean="0"/>
              <a:t> </a:t>
            </a:r>
            <a:endParaRPr lang="en-MY" dirty="0"/>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74660095-FCB0-4B25-BD0B-090643AB8E06}" type="slidenum">
              <a:rPr lang="en-MY"/>
              <a:pPr>
                <a:defRPr/>
              </a:pPr>
              <a:t>1</a:t>
            </a:fld>
            <a:endParaRPr lang="en-MY"/>
          </a:p>
        </p:txBody>
      </p:sp>
    </p:spTree>
  </p:cSld>
  <p:clrMapOvr>
    <a:masterClrMapping/>
  </p:clrMapOvr>
  <p:transition>
    <p:cover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r"/>
            <a:r>
              <a:rPr lang="ar-SA" smtClean="0"/>
              <a:t>اهداف المحاضرة</a:t>
            </a:r>
            <a:endParaRPr lang="ar-EG" smtClean="0"/>
          </a:p>
        </p:txBody>
      </p:sp>
      <p:sp>
        <p:nvSpPr>
          <p:cNvPr id="3" name="Content Placeholder 2"/>
          <p:cNvSpPr>
            <a:spLocks noGrp="1"/>
          </p:cNvSpPr>
          <p:nvPr>
            <p:ph idx="1"/>
          </p:nvPr>
        </p:nvSpPr>
        <p:spPr/>
        <p:txBody>
          <a:bodyPr/>
          <a:lstStyle/>
          <a:p>
            <a:pPr marL="0" indent="0">
              <a:lnSpc>
                <a:spcPct val="150000"/>
              </a:lnSpc>
              <a:buFont typeface="Wingdings 2" pitchFamily="18" charset="2"/>
              <a:buNone/>
              <a:defRPr/>
            </a:pPr>
            <a:r>
              <a:rPr lang="ar-SA" sz="3200" dirty="0" smtClean="0"/>
              <a:t>بنهاية المحاضرة يكون الطالب قادر على:</a:t>
            </a:r>
          </a:p>
          <a:p>
            <a:pPr marL="514350" indent="-514350">
              <a:lnSpc>
                <a:spcPct val="150000"/>
              </a:lnSpc>
              <a:buFont typeface="+mj-lt"/>
              <a:buAutoNum type="arabicPeriod"/>
              <a:defRPr/>
            </a:pPr>
            <a:r>
              <a:rPr lang="ar-SA" sz="3200" dirty="0" smtClean="0"/>
              <a:t>تعريف المنوال للتوزيع التكراري.</a:t>
            </a:r>
          </a:p>
          <a:p>
            <a:pPr marL="514350" indent="-514350">
              <a:lnSpc>
                <a:spcPct val="150000"/>
              </a:lnSpc>
              <a:buFont typeface="+mj-lt"/>
              <a:buAutoNum type="arabicPeriod"/>
              <a:defRPr/>
            </a:pPr>
            <a:r>
              <a:rPr lang="ar-SA" sz="3200" dirty="0" smtClean="0"/>
              <a:t>حساب المنوال للتوزيع التكراري.</a:t>
            </a:r>
            <a:r>
              <a:rPr lang="ar-SA" sz="3200" dirty="0"/>
              <a:t> </a:t>
            </a:r>
            <a:endParaRPr lang="ar-SA" sz="3200" dirty="0" smtClean="0"/>
          </a:p>
          <a:p>
            <a:pPr marL="514350" indent="-514350">
              <a:lnSpc>
                <a:spcPct val="150000"/>
              </a:lnSpc>
              <a:buFont typeface="+mj-lt"/>
              <a:buAutoNum type="arabicPeriod"/>
              <a:defRPr/>
            </a:pPr>
            <a:r>
              <a:rPr lang="ar-SA" sz="3200" dirty="0" smtClean="0"/>
              <a:t>تعريف صفات الوسط الحسابي، الوسيط والمنوال.</a:t>
            </a:r>
            <a:endParaRPr lang="ar-SA" sz="3200" dirty="0"/>
          </a:p>
          <a:p>
            <a:pPr marL="514350" indent="-514350">
              <a:lnSpc>
                <a:spcPct val="150000"/>
              </a:lnSpc>
              <a:buFont typeface="+mj-lt"/>
              <a:buAutoNum type="arabicPeriod"/>
              <a:defRPr/>
            </a:pPr>
            <a:r>
              <a:rPr lang="ar-SA" sz="3200" dirty="0" smtClean="0"/>
              <a:t>المقارنة بين </a:t>
            </a:r>
            <a:r>
              <a:rPr lang="ar-SA" sz="3200" dirty="0"/>
              <a:t>صفات الوسط الحسابي، الوسيط والمنوال.</a:t>
            </a:r>
          </a:p>
          <a:p>
            <a:pPr marL="514350" indent="-514350">
              <a:lnSpc>
                <a:spcPct val="150000"/>
              </a:lnSpc>
              <a:buFont typeface="+mj-lt"/>
              <a:buAutoNum type="arabicPeriod"/>
              <a:defRPr/>
            </a:pPr>
            <a:endParaRPr lang="ar-SA" sz="3200" dirty="0" smtClean="0"/>
          </a:p>
        </p:txBody>
      </p:sp>
      <p:sp>
        <p:nvSpPr>
          <p:cNvPr id="4" name="Footer Placeholder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Slide Number Placeholder 4"/>
          <p:cNvSpPr>
            <a:spLocks noGrp="1"/>
          </p:cNvSpPr>
          <p:nvPr>
            <p:ph type="sldNum" sz="quarter" idx="12"/>
          </p:nvPr>
        </p:nvSpPr>
        <p:spPr/>
        <p:txBody>
          <a:bodyPr/>
          <a:lstStyle/>
          <a:p>
            <a:pPr>
              <a:defRPr/>
            </a:pPr>
            <a:fld id="{69EE1278-0F47-4B2E-9B41-DF46B0222997}" type="slidenum">
              <a:rPr lang="en-MY" smtClean="0"/>
              <a:pPr>
                <a:defRPr/>
              </a:pPr>
              <a:t>2</a:t>
            </a:fld>
            <a:endParaRPr lang="en-MY"/>
          </a:p>
        </p:txBody>
      </p:sp>
    </p:spTree>
    <p:extLst>
      <p:ext uri="{BB962C8B-B14F-4D97-AF65-F5344CB8AC3E}">
        <p14:creationId xmlns:p14="http://schemas.microsoft.com/office/powerpoint/2010/main" val="2301731998"/>
      </p:ext>
    </p:extLst>
  </p:cSld>
  <p:clrMapOvr>
    <a:masterClrMapping/>
  </p:clrMapOvr>
  <p:transition>
    <p:cover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78347"/>
            <a:ext cx="8229600" cy="706437"/>
          </a:xfrm>
        </p:spPr>
        <p:txBody>
          <a:bodyPr/>
          <a:lstStyle/>
          <a:p>
            <a:pPr algn="r" eaLnBrk="1" hangingPunct="1"/>
            <a:r>
              <a:rPr lang="ar-SA" sz="4000" b="1" dirty="0" smtClean="0">
                <a:cs typeface="Traditional Arabic" pitchFamily="2" charset="-78"/>
              </a:rPr>
              <a:t>المنوال للتوزيع التكراري ذي الفئات</a:t>
            </a:r>
            <a:endParaRPr lang="en-MY" sz="4000" b="1" dirty="0" smtClean="0"/>
          </a:p>
        </p:txBody>
      </p:sp>
      <p:sp>
        <p:nvSpPr>
          <p:cNvPr id="8195" name="Rectangle 3"/>
          <p:cNvSpPr>
            <a:spLocks noGrp="1" noChangeArrowheads="1"/>
          </p:cNvSpPr>
          <p:nvPr>
            <p:ph idx="1"/>
          </p:nvPr>
        </p:nvSpPr>
        <p:spPr>
          <a:xfrm>
            <a:off x="457200" y="1772815"/>
            <a:ext cx="8229600" cy="4353347"/>
          </a:xfrm>
        </p:spPr>
        <p:txBody>
          <a:bodyPr/>
          <a:lstStyle/>
          <a:p>
            <a:pPr marL="609600" indent="-609600" eaLnBrk="1" hangingPunct="1">
              <a:lnSpc>
                <a:spcPct val="150000"/>
              </a:lnSpc>
              <a:buFontTx/>
              <a:buNone/>
            </a:pPr>
            <a:r>
              <a:rPr lang="ar-SA" sz="3200" dirty="0" smtClean="0">
                <a:ea typeface="Majalla UI"/>
                <a:cs typeface="Majalla UI"/>
              </a:rPr>
              <a:t>لحساب المنوال في التوزيعات التكرارية ذات الفئات:</a:t>
            </a:r>
          </a:p>
          <a:p>
            <a:pPr marL="609600" indent="-609600" algn="just" eaLnBrk="1" hangingPunct="1">
              <a:lnSpc>
                <a:spcPct val="150000"/>
              </a:lnSpc>
              <a:buFontTx/>
              <a:buAutoNum type="arabicPeriod"/>
            </a:pPr>
            <a:r>
              <a:rPr lang="ar-SA" sz="3200" dirty="0" smtClean="0">
                <a:ea typeface="Majalla UI"/>
                <a:cs typeface="Majalla UI"/>
              </a:rPr>
              <a:t>نحدد الفئة </a:t>
            </a:r>
            <a:r>
              <a:rPr lang="ar-SA" sz="3200" dirty="0" err="1" smtClean="0">
                <a:ea typeface="Majalla UI"/>
                <a:cs typeface="Majalla UI"/>
              </a:rPr>
              <a:t>المنوالية</a:t>
            </a:r>
            <a:r>
              <a:rPr lang="ar-SA" sz="3200" dirty="0" smtClean="0">
                <a:ea typeface="Majalla UI"/>
                <a:cs typeface="Majalla UI"/>
              </a:rPr>
              <a:t> (الفئات </a:t>
            </a:r>
            <a:r>
              <a:rPr lang="ar-SA" sz="3200" dirty="0" err="1" smtClean="0">
                <a:ea typeface="Majalla UI"/>
                <a:cs typeface="Majalla UI"/>
              </a:rPr>
              <a:t>المنوالية</a:t>
            </a:r>
            <a:r>
              <a:rPr lang="ar-SA" sz="3200" dirty="0" smtClean="0">
                <a:ea typeface="Majalla UI"/>
                <a:cs typeface="Majalla UI"/>
              </a:rPr>
              <a:t>) وهي الفئة           (او الفئات) التي يقابلها اكبر تكرار.</a:t>
            </a:r>
          </a:p>
          <a:p>
            <a:pPr marL="609600" indent="-609600" eaLnBrk="1" hangingPunct="1">
              <a:lnSpc>
                <a:spcPct val="150000"/>
              </a:lnSpc>
              <a:buFontTx/>
              <a:buAutoNum type="arabicPeriod"/>
            </a:pPr>
            <a:r>
              <a:rPr lang="ar-SA" sz="3200" dirty="0" smtClean="0">
                <a:ea typeface="Majalla UI"/>
                <a:cs typeface="Majalla UI"/>
              </a:rPr>
              <a:t>نحسب قيمة المنوال وهو عبارة عن مركز الفئة </a:t>
            </a:r>
            <a:r>
              <a:rPr lang="ar-SA" sz="3200" dirty="0" err="1" smtClean="0">
                <a:ea typeface="Majalla UI"/>
                <a:cs typeface="Majalla UI"/>
              </a:rPr>
              <a:t>المنوالية</a:t>
            </a:r>
            <a:r>
              <a:rPr lang="ar-SA" sz="3200" dirty="0">
                <a:ea typeface="Majalla UI"/>
                <a:cs typeface="Majalla UI"/>
              </a:rPr>
              <a:t> </a:t>
            </a:r>
            <a:r>
              <a:rPr lang="ar-SA" sz="3200" dirty="0" smtClean="0">
                <a:ea typeface="Majalla UI"/>
                <a:cs typeface="Majalla UI"/>
              </a:rPr>
              <a:t>ويسمى المنوال التقريبي.</a:t>
            </a:r>
          </a:p>
          <a:p>
            <a:pPr marL="609600" indent="-609600" eaLnBrk="1" hangingPunct="1">
              <a:buFontTx/>
              <a:buNone/>
            </a:pPr>
            <a:endParaRPr lang="ar-SA" dirty="0" smtClean="0">
              <a:ea typeface="Majalla UI"/>
              <a:cs typeface="Majalla UI"/>
            </a:endParaRPr>
          </a:p>
          <a:p>
            <a:pPr marL="609600" indent="-609600" eaLnBrk="1" hangingPunct="1">
              <a:buFontTx/>
              <a:buNone/>
            </a:pPr>
            <a:endParaRPr lang="en-MY" dirty="0" smtClean="0"/>
          </a:p>
        </p:txBody>
      </p:sp>
      <p:sp>
        <p:nvSpPr>
          <p:cNvPr id="5"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7ADC0591-A208-4CC4-8D36-BDBC2C9C2B22}" type="slidenum">
              <a:rPr lang="en-MY"/>
              <a:pPr>
                <a:defRPr/>
              </a:pPr>
              <a:t>3</a:t>
            </a:fld>
            <a:endParaRPr lang="en-MY"/>
          </a:p>
        </p:txBody>
      </p:sp>
    </p:spTree>
  </p:cSld>
  <p:clrMapOvr>
    <a:masterClrMapping/>
  </p:clrMapOvr>
  <p:transition>
    <p:cover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5400" b="1" dirty="0" smtClean="0">
                <a:cs typeface="Traditional Arabic" pitchFamily="2" charset="-78"/>
              </a:rPr>
              <a:t>المنوال للتوزيع التكراري ذي الفئات</a:t>
            </a:r>
            <a:endParaRPr lang="en-US" dirty="0"/>
          </a:p>
        </p:txBody>
      </p:sp>
      <p:sp>
        <p:nvSpPr>
          <p:cNvPr id="3" name="عنصر نائب للمحتوى 2"/>
          <p:cNvSpPr>
            <a:spLocks noGrp="1"/>
          </p:cNvSpPr>
          <p:nvPr>
            <p:ph idx="1"/>
          </p:nvPr>
        </p:nvSpPr>
        <p:spPr/>
        <p:txBody>
          <a:bodyPr/>
          <a:lstStyle/>
          <a:p>
            <a:pPr marL="0" indent="0">
              <a:buNone/>
            </a:pPr>
            <a:r>
              <a:rPr lang="ar-SA" dirty="0" smtClean="0"/>
              <a:t>مثال (1): </a:t>
            </a:r>
          </a:p>
          <a:p>
            <a:pPr marL="0" indent="0">
              <a:buNone/>
            </a:pPr>
            <a:r>
              <a:rPr lang="ar-SA" dirty="0" smtClean="0"/>
              <a:t>أحسب المنوال للتوزيع التكراري التالي:</a:t>
            </a:r>
            <a:endParaRPr lang="en-US" dirty="0"/>
          </a:p>
        </p:txBody>
      </p:sp>
      <p:sp>
        <p:nvSpPr>
          <p:cNvPr id="4" name="عنصر نائب للتذييل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عنصر نائب لرقم الشريحة 4"/>
          <p:cNvSpPr>
            <a:spLocks noGrp="1"/>
          </p:cNvSpPr>
          <p:nvPr>
            <p:ph type="sldNum" sz="quarter" idx="12"/>
          </p:nvPr>
        </p:nvSpPr>
        <p:spPr/>
        <p:txBody>
          <a:bodyPr/>
          <a:lstStyle/>
          <a:p>
            <a:pPr>
              <a:defRPr/>
            </a:pPr>
            <a:fld id="{4CBCD6CE-2073-43FC-8B29-0FA327075F68}" type="slidenum">
              <a:rPr lang="en-MY" smtClean="0"/>
              <a:pPr>
                <a:defRPr/>
              </a:pPr>
              <a:t>4</a:t>
            </a:fld>
            <a:endParaRPr lang="en-MY"/>
          </a:p>
        </p:txBody>
      </p:sp>
      <p:graphicFrame>
        <p:nvGraphicFramePr>
          <p:cNvPr id="6" name="Table 5"/>
          <p:cNvGraphicFramePr>
            <a:graphicFrameLocks noGrp="1"/>
          </p:cNvGraphicFramePr>
          <p:nvPr>
            <p:extLst>
              <p:ext uri="{D42A27DB-BD31-4B8C-83A1-F6EECF244321}">
                <p14:modId xmlns:p14="http://schemas.microsoft.com/office/powerpoint/2010/main" val="67908154"/>
              </p:ext>
            </p:extLst>
          </p:nvPr>
        </p:nvGraphicFramePr>
        <p:xfrm>
          <a:off x="2963862" y="3248941"/>
          <a:ext cx="4344988" cy="2700339"/>
        </p:xfrm>
        <a:graphic>
          <a:graphicData uri="http://schemas.openxmlformats.org/drawingml/2006/table">
            <a:tbl>
              <a:tblPr rtl="1" firstRow="1" bandRow="1">
                <a:tableStyleId>{2D5ABB26-0587-4C30-8999-92F81FD0307C}</a:tableStyleId>
              </a:tblPr>
              <a:tblGrid>
                <a:gridCol w="2172494"/>
                <a:gridCol w="2172494"/>
              </a:tblGrid>
              <a:tr h="518364">
                <a:tc>
                  <a:txBody>
                    <a:bodyPr/>
                    <a:lstStyle/>
                    <a:p>
                      <a:pPr algn="ctr" rtl="1"/>
                      <a:r>
                        <a:rPr lang="ar-SA" sz="2800" dirty="0" smtClean="0"/>
                        <a:t>الفئات</a:t>
                      </a:r>
                      <a:endParaRPr lang="ar-EG" sz="2800" dirty="0"/>
                    </a:p>
                  </a:txBody>
                  <a:tcPr marL="91458" marR="91458" marT="45749" marB="457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en-US" sz="2800" dirty="0" smtClean="0"/>
                        <a:t>f</a:t>
                      </a:r>
                      <a:endParaRPr lang="ar-EG" sz="2800" dirty="0"/>
                    </a:p>
                  </a:txBody>
                  <a:tcPr marL="91458" marR="91458" marT="45749" marB="457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95">
                <a:tc>
                  <a:txBody>
                    <a:bodyPr/>
                    <a:lstStyle/>
                    <a:p>
                      <a:pPr marL="0" algn="ctr" rtl="1" eaLnBrk="1" fontAlgn="ctr" latinLnBrk="0" hangingPunct="1"/>
                      <a:r>
                        <a:rPr kumimoji="0" lang="ar-SA" sz="2800" b="0" i="0" u="none" strike="noStrike" kern="1200" dirty="0" smtClean="0">
                          <a:solidFill>
                            <a:srgbClr val="000000"/>
                          </a:solidFill>
                          <a:effectLst/>
                          <a:latin typeface="Constantia"/>
                          <a:ea typeface="+mn-ea"/>
                          <a:cs typeface="+mn-cs"/>
                        </a:rPr>
                        <a:t>7 - 13</a:t>
                      </a:r>
                      <a:endParaRPr kumimoji="0" lang="ar-EG" sz="2800" b="0" i="0" u="none" strike="noStrike" kern="1200" dirty="0">
                        <a:solidFill>
                          <a:srgbClr val="000000"/>
                        </a:solidFill>
                        <a:effectLst/>
                        <a:latin typeface="Constantia"/>
                        <a:ea typeface="+mn-ea"/>
                        <a:cs typeface="+mn-cs"/>
                      </a:endParaRPr>
                    </a:p>
                  </a:txBody>
                  <a:tcPr marL="9527" marR="9527" marT="9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ar-EG" sz="2800" b="0" i="0" u="none" strike="noStrike">
                          <a:solidFill>
                            <a:srgbClr val="000000"/>
                          </a:solidFill>
                          <a:effectLst/>
                          <a:latin typeface="Arial"/>
                        </a:rPr>
                        <a:t>12</a:t>
                      </a:r>
                    </a:p>
                  </a:txBody>
                  <a:tcPr marL="9527" marR="9527" marT="952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95">
                <a:tc>
                  <a:txBody>
                    <a:bodyPr/>
                    <a:lstStyle/>
                    <a:p>
                      <a:pPr algn="ctr" rtl="1" fontAlgn="ctr"/>
                      <a:r>
                        <a:rPr lang="ar-EG" sz="2800" b="0" i="0" u="none" strike="noStrike" dirty="0">
                          <a:solidFill>
                            <a:srgbClr val="000000"/>
                          </a:solidFill>
                          <a:effectLst/>
                          <a:latin typeface="Constantia"/>
                        </a:rPr>
                        <a:t>13 - 19</a:t>
                      </a:r>
                    </a:p>
                  </a:txBody>
                  <a:tcPr marL="9527" marR="9527" marT="9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ar-EG" sz="2800" b="0" i="0" u="none" strike="noStrike">
                          <a:solidFill>
                            <a:srgbClr val="000000"/>
                          </a:solidFill>
                          <a:effectLst/>
                          <a:latin typeface="Arial"/>
                        </a:rPr>
                        <a:t>10</a:t>
                      </a:r>
                    </a:p>
                  </a:txBody>
                  <a:tcPr marL="9527" marR="9527" marT="952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95">
                <a:tc>
                  <a:txBody>
                    <a:bodyPr/>
                    <a:lstStyle/>
                    <a:p>
                      <a:pPr algn="ctr" rtl="1" fontAlgn="ctr"/>
                      <a:r>
                        <a:rPr lang="ar-EG" sz="2800" b="0" i="0" u="none" strike="noStrike" dirty="0">
                          <a:solidFill>
                            <a:srgbClr val="000000"/>
                          </a:solidFill>
                          <a:effectLst/>
                          <a:latin typeface="Constantia"/>
                        </a:rPr>
                        <a:t>19 – 25 </a:t>
                      </a:r>
                    </a:p>
                  </a:txBody>
                  <a:tcPr marL="9527" marR="9527" marT="9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ar-EG" sz="2800" b="0" i="0" u="none" strike="noStrike" dirty="0">
                          <a:solidFill>
                            <a:srgbClr val="000000"/>
                          </a:solidFill>
                          <a:effectLst/>
                          <a:latin typeface="Arial"/>
                        </a:rPr>
                        <a:t>14</a:t>
                      </a:r>
                    </a:p>
                  </a:txBody>
                  <a:tcPr marL="9527" marR="9527" marT="952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95">
                <a:tc>
                  <a:txBody>
                    <a:bodyPr/>
                    <a:lstStyle/>
                    <a:p>
                      <a:pPr algn="ctr" rtl="1" fontAlgn="ctr"/>
                      <a:r>
                        <a:rPr lang="ar-EG" sz="2800" b="0" i="0" u="none" strike="noStrike" dirty="0">
                          <a:solidFill>
                            <a:srgbClr val="000000"/>
                          </a:solidFill>
                          <a:effectLst/>
                          <a:latin typeface="Constantia"/>
                        </a:rPr>
                        <a:t>25 – 31 </a:t>
                      </a:r>
                    </a:p>
                  </a:txBody>
                  <a:tcPr marL="9527" marR="9527" marT="9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ar-EG" sz="2800" b="0" i="0" u="none" strike="noStrike" dirty="0">
                          <a:solidFill>
                            <a:srgbClr val="000000"/>
                          </a:solidFill>
                          <a:effectLst/>
                          <a:latin typeface="Arial"/>
                        </a:rPr>
                        <a:t>11</a:t>
                      </a:r>
                    </a:p>
                  </a:txBody>
                  <a:tcPr marL="9527" marR="9527" marT="952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95">
                <a:tc>
                  <a:txBody>
                    <a:bodyPr/>
                    <a:lstStyle/>
                    <a:p>
                      <a:pPr algn="ctr" rtl="1" fontAlgn="ctr"/>
                      <a:r>
                        <a:rPr lang="ar-EG" sz="2800" b="0" i="0" u="none" strike="noStrike" dirty="0">
                          <a:solidFill>
                            <a:srgbClr val="000000"/>
                          </a:solidFill>
                          <a:effectLst/>
                          <a:latin typeface="Constantia"/>
                        </a:rPr>
                        <a:t>31 - 37</a:t>
                      </a:r>
                    </a:p>
                  </a:txBody>
                  <a:tcPr marL="9527" marR="9527" marT="9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ar-EG" sz="2800" b="0" i="0" u="none" strike="noStrike" dirty="0">
                          <a:solidFill>
                            <a:srgbClr val="000000"/>
                          </a:solidFill>
                          <a:effectLst/>
                          <a:latin typeface="Arial"/>
                        </a:rPr>
                        <a:t>7</a:t>
                      </a:r>
                    </a:p>
                  </a:txBody>
                  <a:tcPr marL="9527" marR="9527" marT="952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94410312"/>
      </p:ext>
    </p:extLst>
  </p:cSld>
  <p:clrMapOvr>
    <a:masterClrMapping/>
  </p:clrMapOvr>
  <p:transition>
    <p:cover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4800" b="1" dirty="0" smtClean="0">
                <a:cs typeface="Traditional Arabic" pitchFamily="2" charset="-78"/>
              </a:rPr>
              <a:t>المنوال للتوزيع التكراري ذي الفئات</a:t>
            </a: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nSpc>
                    <a:spcPct val="150000"/>
                  </a:lnSpc>
                  <a:buNone/>
                </a:pPr>
                <a:r>
                  <a:rPr lang="ar-SA" sz="3200" dirty="0" smtClean="0"/>
                  <a:t>حل المثال (1):</a:t>
                </a:r>
              </a:p>
              <a:p>
                <a:pPr marL="514350" indent="-514350">
                  <a:lnSpc>
                    <a:spcPct val="150000"/>
                  </a:lnSpc>
                  <a:buFont typeface="+mj-lt"/>
                  <a:buAutoNum type="arabicPeriod"/>
                </a:pPr>
                <a:r>
                  <a:rPr lang="ar-SA" sz="3200" dirty="0" smtClean="0"/>
                  <a:t>الفئة </a:t>
                </a:r>
                <a:r>
                  <a:rPr lang="ar-SA" sz="3200" dirty="0" err="1" smtClean="0"/>
                  <a:t>المنوالية</a:t>
                </a:r>
                <a:r>
                  <a:rPr lang="ar-SA" sz="3200" dirty="0" smtClean="0"/>
                  <a:t> هي 19 – 25 </a:t>
                </a:r>
              </a:p>
              <a:p>
                <a:pPr marL="514350" indent="-514350">
                  <a:lnSpc>
                    <a:spcPct val="150000"/>
                  </a:lnSpc>
                  <a:buFont typeface="+mj-lt"/>
                  <a:buAutoNum type="arabicPeriod"/>
                </a:pPr>
                <a:r>
                  <a:rPr lang="ar-SA" sz="3200" dirty="0" smtClean="0"/>
                  <a:t>المنوال التقريبي = مركز الفئة </a:t>
                </a:r>
                <a:r>
                  <a:rPr lang="ar-SA" sz="3200" dirty="0" err="1" smtClean="0"/>
                  <a:t>المنوالية</a:t>
                </a:r>
                <a:r>
                  <a:rPr lang="ar-SA" sz="3200" dirty="0" smtClean="0"/>
                  <a:t> = </a:t>
                </a:r>
                <a14:m>
                  <m:oMath xmlns:m="http://schemas.openxmlformats.org/officeDocument/2006/math">
                    <m:box>
                      <m:boxPr>
                        <m:ctrlPr>
                          <a:rPr lang="ar-SA" sz="3200" i="1" smtClean="0">
                            <a:latin typeface="Cambria Math"/>
                          </a:rPr>
                        </m:ctrlPr>
                      </m:boxPr>
                      <m:e>
                        <m:argPr>
                          <m:argSz m:val="-1"/>
                        </m:argPr>
                        <m:r>
                          <m:rPr>
                            <m:brk m:alnAt="63"/>
                          </m:rPr>
                          <a:rPr lang="ar-SA" sz="3200" b="0" i="1" smtClean="0">
                            <a:latin typeface="Cambria Math"/>
                          </a:rPr>
                          <m:t> </m:t>
                        </m:r>
                        <m:r>
                          <a:rPr lang="ar-SA" sz="3200" b="0" i="1" smtClean="0">
                            <a:latin typeface="Cambria Math"/>
                          </a:rPr>
                          <m:t> </m:t>
                        </m:r>
                        <m:r>
                          <m:rPr>
                            <m:brk m:alnAt="63"/>
                          </m:rPr>
                          <a:rPr lang="ar-SA" sz="3200" b="0" i="1" smtClean="0">
                            <a:latin typeface="Cambria Math"/>
                          </a:rPr>
                          <m:t>2</m:t>
                        </m:r>
                        <m:r>
                          <a:rPr lang="ar-SA" sz="3200" b="0" i="1" smtClean="0">
                            <a:latin typeface="Cambria Math"/>
                          </a:rPr>
                          <m:t>2</m:t>
                        </m:r>
                        <m:r>
                          <m:rPr>
                            <m:brk m:alnAt="63"/>
                          </m:rPr>
                          <a:rPr lang="ar-SA" sz="3200" b="0" i="1" smtClean="0">
                            <a:latin typeface="Cambria Math"/>
                          </a:rPr>
                          <m:t> </m:t>
                        </m:r>
                        <m:r>
                          <a:rPr lang="ar-SA" sz="3200" b="0" i="1" smtClean="0">
                            <a:latin typeface="Cambria Math"/>
                          </a:rPr>
                          <m:t> = </m:t>
                        </m:r>
                        <m:f>
                          <m:fPr>
                            <m:ctrlPr>
                              <a:rPr lang="ar-SA" sz="3200" i="1" smtClean="0">
                                <a:latin typeface="Cambria Math"/>
                              </a:rPr>
                            </m:ctrlPr>
                          </m:fPr>
                          <m:num>
                            <m:r>
                              <a:rPr lang="ar-SA" sz="3200" b="0" i="1" smtClean="0">
                                <a:latin typeface="Cambria Math"/>
                              </a:rPr>
                              <m:t>25</m:t>
                            </m:r>
                            <m:r>
                              <a:rPr lang="ar-SA" sz="3200" b="0" i="1" smtClean="0">
                                <a:latin typeface="Cambria Math"/>
                              </a:rPr>
                              <m:t>+</m:t>
                            </m:r>
                            <m:r>
                              <a:rPr lang="ar-SA" sz="3200" b="0" i="1" smtClean="0">
                                <a:latin typeface="Cambria Math"/>
                              </a:rPr>
                              <m:t>19</m:t>
                            </m:r>
                          </m:num>
                          <m:den>
                            <m:r>
                              <a:rPr lang="ar-SA" sz="3200" b="0" i="1" smtClean="0">
                                <a:latin typeface="Cambria Math"/>
                              </a:rPr>
                              <m:t>2</m:t>
                            </m:r>
                          </m:den>
                        </m:f>
                        <m:r>
                          <a:rPr lang="ar-SA" sz="3200" b="0" i="1" smtClean="0">
                            <a:latin typeface="Cambria Math"/>
                          </a:rPr>
                          <m:t> </m:t>
                        </m:r>
                      </m:e>
                    </m:box>
                  </m:oMath>
                </a14:m>
                <a:endParaRPr lang="en-US" sz="32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3"/>
                <a:stretch>
                  <a:fillRect r="-1852"/>
                </a:stretch>
              </a:blipFill>
            </p:spPr>
            <p:txBody>
              <a:bodyPr/>
              <a:lstStyle/>
              <a:p>
                <a:r>
                  <a:rPr lang="en-US">
                    <a:noFill/>
                  </a:rPr>
                  <a:t> </a:t>
                </a:r>
              </a:p>
            </p:txBody>
          </p:sp>
        </mc:Fallback>
      </mc:AlternateContent>
      <p:sp>
        <p:nvSpPr>
          <p:cNvPr id="4" name="عنصر نائب للتذييل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عنصر نائب لرقم الشريحة 4"/>
          <p:cNvSpPr>
            <a:spLocks noGrp="1"/>
          </p:cNvSpPr>
          <p:nvPr>
            <p:ph type="sldNum" sz="quarter" idx="12"/>
          </p:nvPr>
        </p:nvSpPr>
        <p:spPr/>
        <p:txBody>
          <a:bodyPr/>
          <a:lstStyle/>
          <a:p>
            <a:pPr>
              <a:defRPr/>
            </a:pPr>
            <a:fld id="{4CBCD6CE-2073-43FC-8B29-0FA327075F68}" type="slidenum">
              <a:rPr lang="en-MY" smtClean="0"/>
              <a:pPr>
                <a:defRPr/>
              </a:pPr>
              <a:t>5</a:t>
            </a:fld>
            <a:endParaRPr lang="en-MY"/>
          </a:p>
        </p:txBody>
      </p:sp>
    </p:spTree>
    <p:extLst>
      <p:ext uri="{BB962C8B-B14F-4D97-AF65-F5344CB8AC3E}">
        <p14:creationId xmlns:p14="http://schemas.microsoft.com/office/powerpoint/2010/main" val="3255695971"/>
      </p:ext>
    </p:extLst>
  </p:cSld>
  <p:clrMapOvr>
    <a:masterClrMapping/>
  </p:clrMapOvr>
  <p:transition>
    <p:cover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5400" b="1" dirty="0" smtClean="0">
                <a:cs typeface="Traditional Arabic" pitchFamily="2" charset="-78"/>
              </a:rPr>
              <a:t>المنوال للتوزيع التكراري ذي الفئات</a:t>
            </a:r>
            <a:endParaRPr lang="en-US" dirty="0"/>
          </a:p>
        </p:txBody>
      </p:sp>
      <p:sp>
        <p:nvSpPr>
          <p:cNvPr id="3" name="عنصر نائب للمحتوى 2"/>
          <p:cNvSpPr>
            <a:spLocks noGrp="1"/>
          </p:cNvSpPr>
          <p:nvPr>
            <p:ph idx="1"/>
          </p:nvPr>
        </p:nvSpPr>
        <p:spPr/>
        <p:txBody>
          <a:bodyPr/>
          <a:lstStyle/>
          <a:p>
            <a:pPr marL="0" indent="0">
              <a:buNone/>
            </a:pPr>
            <a:r>
              <a:rPr lang="ar-SA" dirty="0" smtClean="0"/>
              <a:t>مثال (2): </a:t>
            </a:r>
          </a:p>
          <a:p>
            <a:pPr marL="0" indent="0">
              <a:buNone/>
            </a:pPr>
            <a:r>
              <a:rPr lang="ar-SA" dirty="0" smtClean="0"/>
              <a:t>أحسب المنوال للتوزيع التكراري التالي:</a:t>
            </a:r>
            <a:endParaRPr lang="en-US" dirty="0"/>
          </a:p>
        </p:txBody>
      </p:sp>
      <p:sp>
        <p:nvSpPr>
          <p:cNvPr id="4" name="عنصر نائب للتذييل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عنصر نائب لرقم الشريحة 4"/>
          <p:cNvSpPr>
            <a:spLocks noGrp="1"/>
          </p:cNvSpPr>
          <p:nvPr>
            <p:ph type="sldNum" sz="quarter" idx="12"/>
          </p:nvPr>
        </p:nvSpPr>
        <p:spPr/>
        <p:txBody>
          <a:bodyPr/>
          <a:lstStyle/>
          <a:p>
            <a:pPr>
              <a:defRPr/>
            </a:pPr>
            <a:fld id="{4CBCD6CE-2073-43FC-8B29-0FA327075F68}" type="slidenum">
              <a:rPr lang="en-MY" smtClean="0"/>
              <a:pPr>
                <a:defRPr/>
              </a:pPr>
              <a:t>6</a:t>
            </a:fld>
            <a:endParaRPr lang="en-MY"/>
          </a:p>
        </p:txBody>
      </p:sp>
      <p:graphicFrame>
        <p:nvGraphicFramePr>
          <p:cNvPr id="7" name="Table 5"/>
          <p:cNvGraphicFramePr>
            <a:graphicFrameLocks noGrp="1"/>
          </p:cNvGraphicFramePr>
          <p:nvPr>
            <p:extLst>
              <p:ext uri="{D42A27DB-BD31-4B8C-83A1-F6EECF244321}">
                <p14:modId xmlns:p14="http://schemas.microsoft.com/office/powerpoint/2010/main" val="1544878873"/>
              </p:ext>
            </p:extLst>
          </p:nvPr>
        </p:nvGraphicFramePr>
        <p:xfrm>
          <a:off x="2209800" y="3174008"/>
          <a:ext cx="4713288" cy="3135312"/>
        </p:xfrm>
        <a:graphic>
          <a:graphicData uri="http://schemas.openxmlformats.org/drawingml/2006/table">
            <a:tbl>
              <a:tblPr rtl="1" firstRow="1" bandRow="1">
                <a:tableStyleId>{2D5ABB26-0587-4C30-8999-92F81FD0307C}</a:tableStyleId>
              </a:tblPr>
              <a:tblGrid>
                <a:gridCol w="2565551"/>
                <a:gridCol w="2147737"/>
              </a:tblGrid>
              <a:tr h="392112">
                <a:tc>
                  <a:txBody>
                    <a:bodyPr/>
                    <a:lstStyle/>
                    <a:p>
                      <a:pPr algn="ctr" rtl="1"/>
                      <a:r>
                        <a:rPr lang="ar-SA" sz="1800" dirty="0" smtClean="0"/>
                        <a:t>الفئات</a:t>
                      </a:r>
                      <a:endParaRPr lang="ar-EG" sz="1800" dirty="0"/>
                    </a:p>
                  </a:txBody>
                  <a:tcPr marL="91433" marR="91433" marT="45728" marB="457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1800" dirty="0" smtClean="0"/>
                        <a:t>التكرار</a:t>
                      </a:r>
                      <a:r>
                        <a:rPr lang="ar-EG" sz="1800" baseline="0" dirty="0" smtClean="0"/>
                        <a:t> (</a:t>
                      </a:r>
                      <a:r>
                        <a:rPr lang="en-US" sz="1800" baseline="0" dirty="0" smtClean="0"/>
                        <a:t>f</a:t>
                      </a:r>
                      <a:r>
                        <a:rPr lang="ar-EG" sz="1800" baseline="0" dirty="0" smtClean="0"/>
                        <a:t>)</a:t>
                      </a:r>
                      <a:endParaRPr lang="ar-EG" sz="1800" dirty="0"/>
                    </a:p>
                  </a:txBody>
                  <a:tcPr marL="91433" marR="91433" marT="45728" marB="457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0</a:t>
                      </a:r>
                      <a:r>
                        <a:rPr lang="ar-SA" sz="2400" baseline="0" dirty="0" smtClean="0"/>
                        <a:t> – 10 </a:t>
                      </a:r>
                      <a:endParaRPr lang="ar-EG" sz="2400" dirty="0"/>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EG" sz="2400" b="0" i="0" u="none" strike="noStrike" dirty="0">
                          <a:solidFill>
                            <a:srgbClr val="000000"/>
                          </a:solidFill>
                          <a:effectLst/>
                          <a:latin typeface="Constantia"/>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10 – 20 </a:t>
                      </a:r>
                      <a:endParaRPr lang="ar-EG" sz="2400" dirty="0"/>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2400" b="0" i="0" u="none" strike="noStrike" dirty="0" smtClean="0">
                          <a:solidFill>
                            <a:srgbClr val="000000"/>
                          </a:solidFill>
                          <a:effectLst/>
                          <a:latin typeface="Constantia"/>
                        </a:rPr>
                        <a:t>13</a:t>
                      </a:r>
                      <a:endParaRPr lang="ar-EG" sz="2400" b="0" i="0" u="none" strike="noStrike" dirty="0">
                        <a:solidFill>
                          <a:srgbClr val="000000"/>
                        </a:solidFill>
                        <a:effectLst/>
                        <a:latin typeface="Constant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20 – 30 </a:t>
                      </a: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2400" b="0" i="0" u="none" strike="noStrike" dirty="0" smtClean="0">
                          <a:solidFill>
                            <a:srgbClr val="000000"/>
                          </a:solidFill>
                          <a:effectLst/>
                          <a:latin typeface="Constantia"/>
                        </a:rPr>
                        <a:t>12</a:t>
                      </a:r>
                      <a:endParaRPr lang="ar-EG" sz="2400" b="0" i="0" u="none" strike="noStrike" dirty="0">
                        <a:solidFill>
                          <a:srgbClr val="000000"/>
                        </a:solidFill>
                        <a:effectLst/>
                        <a:latin typeface="Constant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30 – 40</a:t>
                      </a:r>
                      <a:r>
                        <a:rPr lang="ar-SA" sz="2400" baseline="0" dirty="0" smtClean="0"/>
                        <a:t> </a:t>
                      </a:r>
                      <a:endParaRPr lang="ar-EG" sz="2400" dirty="0"/>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2400" b="0" i="0" u="none" strike="noStrike" dirty="0" smtClean="0">
                          <a:solidFill>
                            <a:srgbClr val="000000"/>
                          </a:solidFill>
                          <a:effectLst/>
                          <a:latin typeface="Constantia"/>
                        </a:rPr>
                        <a:t>13</a:t>
                      </a:r>
                      <a:endParaRPr lang="ar-EG" sz="2400" b="0" i="0" u="none" strike="noStrike" dirty="0">
                        <a:solidFill>
                          <a:srgbClr val="000000"/>
                        </a:solidFill>
                        <a:effectLst/>
                        <a:latin typeface="Constanti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40 –</a:t>
                      </a:r>
                      <a:r>
                        <a:rPr lang="ar-SA" sz="2400" baseline="0" dirty="0" smtClean="0"/>
                        <a:t> 50 </a:t>
                      </a:r>
                      <a:endParaRPr lang="ar-EG" sz="2400" dirty="0"/>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EG" sz="2400" b="0" i="0" u="none" strike="noStrike" dirty="0">
                          <a:solidFill>
                            <a:srgbClr val="000000"/>
                          </a:solidFill>
                          <a:effectLst/>
                          <a:latin typeface="Constantia"/>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112">
                <a:tc>
                  <a:txBody>
                    <a:bodyPr/>
                    <a:lstStyle/>
                    <a:p>
                      <a:pPr algn="ctr" rtl="1"/>
                      <a:r>
                        <a:rPr lang="ar-SA" sz="2400" dirty="0" smtClean="0"/>
                        <a:t>مجموع</a:t>
                      </a:r>
                      <a:r>
                        <a:rPr lang="ar-SA" sz="2400" baseline="0" dirty="0" smtClean="0"/>
                        <a:t> التكرارات  (</a:t>
                      </a:r>
                      <a:r>
                        <a:rPr lang="en-US" sz="2400" baseline="0" dirty="0" smtClean="0"/>
                        <a:t>n</a:t>
                      </a:r>
                      <a:r>
                        <a:rPr lang="ar-SA" sz="2400" baseline="0" dirty="0" smtClean="0"/>
                        <a:t>)</a:t>
                      </a:r>
                      <a:endParaRPr lang="ar-EG" sz="2400" dirty="0"/>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ar-SA" sz="2400" b="0" i="0" u="none" strike="noStrike" dirty="0" smtClean="0">
                          <a:solidFill>
                            <a:srgbClr val="000000"/>
                          </a:solidFill>
                          <a:effectLst/>
                          <a:latin typeface="Arial"/>
                        </a:rPr>
                        <a:t>55</a:t>
                      </a:r>
                      <a:endParaRPr lang="ar-EG" sz="24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86418652"/>
      </p:ext>
    </p:extLst>
  </p:cSld>
  <p:clrMapOvr>
    <a:masterClrMapping/>
  </p:clrMapOvr>
  <p:transition>
    <p:cover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4800" b="1" dirty="0" smtClean="0">
                <a:cs typeface="Traditional Arabic" pitchFamily="2" charset="-78"/>
              </a:rPr>
              <a:t>المنوال للتوزيع التكراري ذي الفئات</a:t>
            </a: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nSpc>
                    <a:spcPct val="150000"/>
                  </a:lnSpc>
                  <a:buNone/>
                </a:pPr>
                <a:r>
                  <a:rPr lang="ar-SA" sz="3200" dirty="0" smtClean="0"/>
                  <a:t>حل المثال (2):</a:t>
                </a:r>
              </a:p>
              <a:p>
                <a:pPr marL="514350" indent="-514350">
                  <a:lnSpc>
                    <a:spcPct val="150000"/>
                  </a:lnSpc>
                  <a:buFont typeface="+mj-lt"/>
                  <a:buAutoNum type="arabicPeriod"/>
                </a:pPr>
                <a:r>
                  <a:rPr lang="ar-SA" sz="3000" dirty="0" smtClean="0"/>
                  <a:t>الفئة </a:t>
                </a:r>
                <a:r>
                  <a:rPr lang="ar-SA" sz="3000" dirty="0" err="1" smtClean="0"/>
                  <a:t>المنوالية</a:t>
                </a:r>
                <a:r>
                  <a:rPr lang="ar-SA" sz="3000" dirty="0" smtClean="0"/>
                  <a:t> الاولى هي 10 – 20 </a:t>
                </a:r>
              </a:p>
              <a:p>
                <a:pPr marL="514350" indent="-514350">
                  <a:lnSpc>
                    <a:spcPct val="150000"/>
                  </a:lnSpc>
                  <a:buFont typeface="+mj-lt"/>
                  <a:buAutoNum type="arabicPeriod"/>
                </a:pPr>
                <a:r>
                  <a:rPr lang="ar-SA" sz="3000" dirty="0" smtClean="0"/>
                  <a:t>المنوال التقريبي الاول  = مركز الفئة </a:t>
                </a:r>
                <a:r>
                  <a:rPr lang="ar-SA" sz="3000" dirty="0" err="1" smtClean="0"/>
                  <a:t>المنوالية</a:t>
                </a:r>
                <a:r>
                  <a:rPr lang="ar-SA" sz="3000" dirty="0" smtClean="0"/>
                  <a:t> = </a:t>
                </a:r>
                <a14:m>
                  <m:oMath xmlns:m="http://schemas.openxmlformats.org/officeDocument/2006/math">
                    <m:box>
                      <m:boxPr>
                        <m:ctrlPr>
                          <a:rPr lang="ar-SA" sz="3000" i="1" smtClean="0">
                            <a:latin typeface="Cambria Math"/>
                          </a:rPr>
                        </m:ctrlPr>
                      </m:boxPr>
                      <m:e>
                        <m:argPr>
                          <m:argSz m:val="-1"/>
                        </m:argPr>
                        <m:eqArr>
                          <m:eqArrPr>
                            <m:ctrlPr>
                              <a:rPr lang="ar-SA" sz="3000" b="0" i="1" smtClean="0">
                                <a:latin typeface="Cambria Math"/>
                              </a:rPr>
                            </m:ctrlPr>
                          </m:eqArrPr>
                          <m:e>
                            <m:r>
                              <m:rPr>
                                <m:brk m:alnAt="63"/>
                              </m:rPr>
                              <a:rPr lang="ar-SA" sz="3000" b="0" i="1" smtClean="0">
                                <a:latin typeface="Cambria Math"/>
                              </a:rPr>
                              <m:t> </m:t>
                            </m:r>
                            <m:r>
                              <a:rPr lang="ar-SA" sz="3000" b="0" i="1" smtClean="0">
                                <a:latin typeface="Cambria Math"/>
                              </a:rPr>
                              <m:t> </m:t>
                            </m:r>
                          </m:e>
                          <m:e>
                            <m:r>
                              <m:rPr>
                                <m:brk m:alnAt="63"/>
                              </m:rPr>
                              <a:rPr lang="ar-SA" sz="3000" b="0" i="1" smtClean="0">
                                <a:latin typeface="Cambria Math"/>
                              </a:rPr>
                              <m:t>1</m:t>
                            </m:r>
                            <m:r>
                              <a:rPr lang="ar-SA" sz="3000" b="0" i="1" smtClean="0">
                                <a:latin typeface="Cambria Math"/>
                              </a:rPr>
                              <m:t>5</m:t>
                            </m:r>
                            <m:r>
                              <m:rPr>
                                <m:brk m:alnAt="63"/>
                              </m:rPr>
                              <a:rPr lang="ar-SA" sz="3000" b="0" i="1" smtClean="0">
                                <a:latin typeface="Cambria Math"/>
                              </a:rPr>
                              <m:t> </m:t>
                            </m:r>
                            <m:r>
                              <a:rPr lang="ar-SA" sz="3000" b="0" i="1" smtClean="0">
                                <a:latin typeface="Cambria Math"/>
                              </a:rPr>
                              <m:t>= </m:t>
                            </m:r>
                            <m:f>
                              <m:fPr>
                                <m:ctrlPr>
                                  <a:rPr lang="ar-SA" sz="3000" i="1" smtClean="0">
                                    <a:latin typeface="Cambria Math"/>
                                  </a:rPr>
                                </m:ctrlPr>
                              </m:fPr>
                              <m:num>
                                <m:r>
                                  <a:rPr lang="ar-SA" sz="3000" b="0" i="1" smtClean="0">
                                    <a:latin typeface="Cambria Math"/>
                                  </a:rPr>
                                  <m:t>20</m:t>
                                </m:r>
                                <m:r>
                                  <a:rPr lang="ar-SA" sz="3000" b="0" i="1" smtClean="0">
                                    <a:latin typeface="Cambria Math"/>
                                  </a:rPr>
                                  <m:t>+</m:t>
                                </m:r>
                                <m:r>
                                  <a:rPr lang="ar-SA" sz="3000" b="0" i="1" smtClean="0">
                                    <a:latin typeface="Cambria Math"/>
                                  </a:rPr>
                                  <m:t>10</m:t>
                                </m:r>
                              </m:num>
                              <m:den>
                                <m:r>
                                  <a:rPr lang="ar-SA" sz="3000" b="0" i="1" smtClean="0">
                                    <a:latin typeface="Cambria Math"/>
                                  </a:rPr>
                                  <m:t>2</m:t>
                                </m:r>
                              </m:den>
                            </m:f>
                            <m:r>
                              <a:rPr lang="ar-SA" sz="3000" b="0" i="1" smtClean="0">
                                <a:latin typeface="Cambria Math"/>
                              </a:rPr>
                              <m:t> </m:t>
                            </m:r>
                          </m:e>
                        </m:eqArr>
                      </m:e>
                    </m:box>
                  </m:oMath>
                </a14:m>
                <a:endParaRPr lang="ar-SA" sz="3000" dirty="0" smtClean="0"/>
              </a:p>
              <a:p>
                <a:pPr marL="514350" indent="-514350">
                  <a:lnSpc>
                    <a:spcPct val="150000"/>
                  </a:lnSpc>
                  <a:buFont typeface="+mj-lt"/>
                  <a:buAutoNum type="arabicPeriod"/>
                </a:pPr>
                <a:r>
                  <a:rPr lang="ar-SA" sz="3000" dirty="0" smtClean="0"/>
                  <a:t>الفئة </a:t>
                </a:r>
                <a:r>
                  <a:rPr lang="ar-SA" sz="3000" dirty="0" err="1" smtClean="0"/>
                  <a:t>المنوالية</a:t>
                </a:r>
                <a:r>
                  <a:rPr lang="ar-SA" sz="3000" dirty="0" smtClean="0"/>
                  <a:t> الثانية هي 30 – 40 </a:t>
                </a:r>
              </a:p>
              <a:p>
                <a:pPr marL="514350" indent="-514350">
                  <a:lnSpc>
                    <a:spcPct val="150000"/>
                  </a:lnSpc>
                  <a:buFont typeface="+mj-lt"/>
                  <a:buAutoNum type="arabicPeriod"/>
                </a:pPr>
                <a:r>
                  <a:rPr lang="ar-SA" sz="3000" dirty="0" smtClean="0"/>
                  <a:t>المنوال التقريبي الثاني  = مركز الفئة </a:t>
                </a:r>
                <a:r>
                  <a:rPr lang="ar-SA" sz="3000" dirty="0" err="1" smtClean="0"/>
                  <a:t>المنوالية</a:t>
                </a:r>
                <a:r>
                  <a:rPr lang="ar-SA" sz="3000" dirty="0" smtClean="0"/>
                  <a:t> = </a:t>
                </a:r>
                <a14:m>
                  <m:oMath xmlns:m="http://schemas.openxmlformats.org/officeDocument/2006/math">
                    <m:box>
                      <m:boxPr>
                        <m:ctrlPr>
                          <a:rPr lang="ar-SA" sz="3000" i="1" smtClean="0">
                            <a:latin typeface="Cambria Math"/>
                          </a:rPr>
                        </m:ctrlPr>
                      </m:boxPr>
                      <m:e>
                        <m:argPr>
                          <m:argSz m:val="-1"/>
                        </m:argPr>
                        <m:r>
                          <m:rPr>
                            <m:brk m:alnAt="63"/>
                          </m:rPr>
                          <a:rPr lang="ar-SA" sz="3000" b="0" i="1" smtClean="0">
                            <a:latin typeface="Cambria Math"/>
                          </a:rPr>
                          <m:t> </m:t>
                        </m:r>
                        <m:r>
                          <m:rPr>
                            <m:brk m:alnAt="63"/>
                          </m:rPr>
                          <a:rPr lang="ar-SA" sz="3000" b="0" i="1" smtClean="0">
                            <a:latin typeface="Cambria Math"/>
                          </a:rPr>
                          <m:t>3</m:t>
                        </m:r>
                        <m:r>
                          <a:rPr lang="ar-SA" sz="3000" b="0" i="1" smtClean="0">
                            <a:latin typeface="Cambria Math"/>
                          </a:rPr>
                          <m:t>5</m:t>
                        </m:r>
                        <m:r>
                          <m:rPr>
                            <m:brk m:alnAt="63"/>
                          </m:rPr>
                          <a:rPr lang="ar-SA" sz="3000" b="0" i="1" smtClean="0">
                            <a:latin typeface="Cambria Math"/>
                          </a:rPr>
                          <m:t> </m:t>
                        </m:r>
                        <m:r>
                          <a:rPr lang="ar-SA" sz="3000" b="0" i="1" smtClean="0">
                            <a:latin typeface="Cambria Math"/>
                          </a:rPr>
                          <m:t>= </m:t>
                        </m:r>
                        <m:f>
                          <m:fPr>
                            <m:ctrlPr>
                              <a:rPr lang="ar-SA" sz="3000" i="1" smtClean="0">
                                <a:latin typeface="Cambria Math"/>
                              </a:rPr>
                            </m:ctrlPr>
                          </m:fPr>
                          <m:num>
                            <m:r>
                              <a:rPr lang="ar-SA" sz="3000" b="0" i="1" smtClean="0">
                                <a:latin typeface="Cambria Math"/>
                              </a:rPr>
                              <m:t>40</m:t>
                            </m:r>
                            <m:r>
                              <a:rPr lang="ar-SA" sz="3000" b="0" i="1" smtClean="0">
                                <a:latin typeface="Cambria Math"/>
                              </a:rPr>
                              <m:t>+</m:t>
                            </m:r>
                            <m:r>
                              <a:rPr lang="ar-SA" sz="3000" b="0" i="1" smtClean="0">
                                <a:latin typeface="Cambria Math"/>
                              </a:rPr>
                              <m:t>30</m:t>
                            </m:r>
                          </m:num>
                          <m:den>
                            <m:r>
                              <a:rPr lang="ar-SA" sz="3000" b="0" i="1" smtClean="0">
                                <a:latin typeface="Cambria Math"/>
                              </a:rPr>
                              <m:t>2</m:t>
                            </m:r>
                          </m:den>
                        </m:f>
                        <m:r>
                          <a:rPr lang="ar-SA" sz="3000" b="0" i="1" smtClean="0">
                            <a:latin typeface="Cambria Math"/>
                          </a:rPr>
                          <m:t> </m:t>
                        </m:r>
                      </m:e>
                    </m:box>
                  </m:oMath>
                </a14:m>
                <a:endParaRPr lang="en-US" sz="30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3"/>
                <a:stretch>
                  <a:fillRect r="-1852"/>
                </a:stretch>
              </a:blipFill>
            </p:spPr>
            <p:txBody>
              <a:bodyPr/>
              <a:lstStyle/>
              <a:p>
                <a:r>
                  <a:rPr lang="en-US">
                    <a:noFill/>
                  </a:rPr>
                  <a:t> </a:t>
                </a:r>
              </a:p>
            </p:txBody>
          </p:sp>
        </mc:Fallback>
      </mc:AlternateContent>
      <p:sp>
        <p:nvSpPr>
          <p:cNvPr id="4" name="عنصر نائب للتذييل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عنصر نائب لرقم الشريحة 4"/>
          <p:cNvSpPr>
            <a:spLocks noGrp="1"/>
          </p:cNvSpPr>
          <p:nvPr>
            <p:ph type="sldNum" sz="quarter" idx="12"/>
          </p:nvPr>
        </p:nvSpPr>
        <p:spPr/>
        <p:txBody>
          <a:bodyPr/>
          <a:lstStyle/>
          <a:p>
            <a:pPr>
              <a:defRPr/>
            </a:pPr>
            <a:fld id="{4CBCD6CE-2073-43FC-8B29-0FA327075F68}" type="slidenum">
              <a:rPr lang="en-MY" smtClean="0"/>
              <a:pPr>
                <a:defRPr/>
              </a:pPr>
              <a:t>7</a:t>
            </a:fld>
            <a:endParaRPr lang="en-MY"/>
          </a:p>
        </p:txBody>
      </p:sp>
    </p:spTree>
    <p:extLst>
      <p:ext uri="{BB962C8B-B14F-4D97-AF65-F5344CB8AC3E}">
        <p14:creationId xmlns:p14="http://schemas.microsoft.com/office/powerpoint/2010/main" val="3192968656"/>
      </p:ext>
    </p:extLst>
  </p:cSld>
  <p:clrMapOvr>
    <a:masterClrMapping/>
  </p:clrMapOvr>
  <p:transition>
    <p:cover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sp>
        <p:nvSpPr>
          <p:cNvPr id="1029" name="Rectangle 3"/>
          <p:cNvSpPr>
            <a:spLocks noGrp="1" noChangeArrowheads="1"/>
          </p:cNvSpPr>
          <p:nvPr>
            <p:ph idx="1"/>
          </p:nvPr>
        </p:nvSpPr>
        <p:spPr>
          <a:xfrm>
            <a:off x="457200" y="1484313"/>
            <a:ext cx="8229600" cy="4641850"/>
          </a:xfrm>
        </p:spPr>
        <p:txBody>
          <a:bodyPr/>
          <a:lstStyle/>
          <a:p>
            <a:pPr marL="609600" indent="-609600" eaLnBrk="1" hangingPunct="1">
              <a:lnSpc>
                <a:spcPct val="150000"/>
              </a:lnSpc>
              <a:buFontTx/>
              <a:buAutoNum type="arabicPeriod"/>
            </a:pPr>
            <a:r>
              <a:rPr lang="ar-SA" sz="3200" dirty="0" smtClean="0">
                <a:ea typeface="Majalla UI"/>
                <a:cs typeface="Majalla UI"/>
              </a:rPr>
              <a:t>الوسط الحسابي اكثر مقاييس النزعة المركزية استعمالا، سهل الحساب والتعريف، يخضع للعمليات الجبرية:</a:t>
            </a:r>
          </a:p>
          <a:p>
            <a:pPr marL="609600" indent="-609600" eaLnBrk="1" hangingPunct="1">
              <a:lnSpc>
                <a:spcPct val="150000"/>
              </a:lnSpc>
            </a:pPr>
            <a:r>
              <a:rPr lang="ar-SA" sz="3200" dirty="0" smtClean="0">
                <a:ea typeface="Majalla UI"/>
                <a:cs typeface="Majalla UI"/>
              </a:rPr>
              <a:t>اذا علما الوسط الحسابي ومجموع التكرارات نستطيع معرفة مجموع القيم:</a:t>
            </a:r>
          </a:p>
          <a:p>
            <a:pPr marL="0" indent="0" eaLnBrk="1" hangingPunct="1">
              <a:lnSpc>
                <a:spcPct val="150000"/>
              </a:lnSpc>
              <a:buNone/>
            </a:pPr>
            <a:r>
              <a:rPr lang="ar-SA" sz="3200" dirty="0">
                <a:ea typeface="Majalla UI"/>
                <a:cs typeface="Majalla UI"/>
              </a:rPr>
              <a:t> </a:t>
            </a:r>
            <a:r>
              <a:rPr lang="ar-SA" sz="3200" dirty="0" smtClean="0">
                <a:ea typeface="Majalla UI"/>
                <a:cs typeface="Majalla UI"/>
              </a:rPr>
              <a:t>  مثال:    اذا كان                             اوجد قيمة         ؟   </a:t>
            </a:r>
          </a:p>
          <a:p>
            <a:pPr marL="0" indent="0" eaLnBrk="1" hangingPunct="1">
              <a:lnSpc>
                <a:spcPct val="150000"/>
              </a:lnSpc>
              <a:buNone/>
            </a:pPr>
            <a:r>
              <a:rPr lang="ar-SA" sz="3200" dirty="0" smtClean="0">
                <a:ea typeface="Majalla UI"/>
                <a:cs typeface="Majalla UI"/>
              </a:rPr>
              <a:t>   حل المثال: </a:t>
            </a:r>
          </a:p>
          <a:p>
            <a:pPr marL="609600" indent="-609600" eaLnBrk="1" hangingPunct="1">
              <a:lnSpc>
                <a:spcPct val="150000"/>
              </a:lnSpc>
              <a:buFontTx/>
              <a:buNone/>
            </a:pPr>
            <a:endParaRPr lang="en-MY" sz="3200" dirty="0" smtClean="0"/>
          </a:p>
        </p:txBody>
      </p:sp>
      <p:sp>
        <p:nvSpPr>
          <p:cNvPr id="9"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10" name="عنصر نائب لرقم الشريحة 5"/>
          <p:cNvSpPr>
            <a:spLocks noGrp="1"/>
          </p:cNvSpPr>
          <p:nvPr>
            <p:ph type="sldNum" sz="quarter" idx="12"/>
          </p:nvPr>
        </p:nvSpPr>
        <p:spPr/>
        <p:txBody>
          <a:bodyPr/>
          <a:lstStyle/>
          <a:p>
            <a:pPr>
              <a:defRPr/>
            </a:pPr>
            <a:fld id="{3A1FE8D0-824C-4A24-8A04-DD5AFB37E306}" type="slidenum">
              <a:rPr lang="en-MY"/>
              <a:pPr>
                <a:defRPr/>
              </a:pPr>
              <a:t>8</a:t>
            </a:fld>
            <a:endParaRPr lang="en-MY"/>
          </a:p>
        </p:txBody>
      </p:sp>
      <p:sp>
        <p:nvSpPr>
          <p:cNvPr id="1032" name="Rectangle 5"/>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ar-SA"/>
          </a:p>
        </p:txBody>
      </p:sp>
      <p:graphicFrame>
        <p:nvGraphicFramePr>
          <p:cNvPr id="1026" name="Object 4"/>
          <p:cNvGraphicFramePr>
            <a:graphicFrameLocks noChangeAspect="1"/>
          </p:cNvGraphicFramePr>
          <p:nvPr>
            <p:extLst>
              <p:ext uri="{D42A27DB-BD31-4B8C-83A1-F6EECF244321}">
                <p14:modId xmlns:p14="http://schemas.microsoft.com/office/powerpoint/2010/main" val="294686724"/>
              </p:ext>
            </p:extLst>
          </p:nvPr>
        </p:nvGraphicFramePr>
        <p:xfrm>
          <a:off x="2915816" y="3933056"/>
          <a:ext cx="1648197" cy="555812"/>
        </p:xfrm>
        <a:graphic>
          <a:graphicData uri="http://schemas.openxmlformats.org/presentationml/2006/ole">
            <mc:AlternateContent xmlns:mc="http://schemas.openxmlformats.org/markup-compatibility/2006">
              <mc:Choice xmlns:v="urn:schemas-microsoft-com:vml" Requires="v">
                <p:oleObj spid="_x0000_s1090" name="Equation" r:id="rId4" imgW="761669" imgH="253890" progId="Equation.3">
                  <p:embed/>
                </p:oleObj>
              </mc:Choice>
              <mc:Fallback>
                <p:oleObj name="Equation" r:id="rId4" imgW="761669" imgH="25389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3933056"/>
                        <a:ext cx="1648197" cy="555812"/>
                      </a:xfrm>
                      <a:prstGeom prst="rect">
                        <a:avLst/>
                      </a:prstGeom>
                      <a:noFill/>
                      <a:extLst/>
                    </p:spPr>
                  </p:pic>
                </p:oleObj>
              </mc:Fallback>
            </mc:AlternateContent>
          </a:graphicData>
        </a:graphic>
      </p:graphicFrame>
      <p:sp>
        <p:nvSpPr>
          <p:cNvPr id="1033"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ar-SA"/>
          </a:p>
        </p:txBody>
      </p:sp>
      <p:graphicFrame>
        <p:nvGraphicFramePr>
          <p:cNvPr id="2" name="Object 1"/>
          <p:cNvGraphicFramePr>
            <a:graphicFrameLocks noChangeAspect="1"/>
          </p:cNvGraphicFramePr>
          <p:nvPr>
            <p:extLst>
              <p:ext uri="{D42A27DB-BD31-4B8C-83A1-F6EECF244321}">
                <p14:modId xmlns:p14="http://schemas.microsoft.com/office/powerpoint/2010/main" val="3457879549"/>
              </p:ext>
            </p:extLst>
          </p:nvPr>
        </p:nvGraphicFramePr>
        <p:xfrm>
          <a:off x="3203848" y="4773759"/>
          <a:ext cx="2664296" cy="527449"/>
        </p:xfrm>
        <a:graphic>
          <a:graphicData uri="http://schemas.openxmlformats.org/presentationml/2006/ole">
            <mc:AlternateContent xmlns:mc="http://schemas.openxmlformats.org/markup-compatibility/2006">
              <mc:Choice xmlns:v="urn:schemas-microsoft-com:vml" Requires="v">
                <p:oleObj spid="_x0000_s1091" name="Equation" r:id="rId6" imgW="1168200" imgH="228600" progId="Equation.3">
                  <p:embed/>
                </p:oleObj>
              </mc:Choice>
              <mc:Fallback>
                <p:oleObj name="Equation" r:id="rId6" imgW="1168200" imgH="228600" progId="Equation.3">
                  <p:embed/>
                  <p:pic>
                    <p:nvPicPr>
                      <p:cNvPr id="0" name="Object 4"/>
                      <p:cNvPicPr>
                        <a:picLocks noChangeAspect="1" noChangeArrowheads="1"/>
                      </p:cNvPicPr>
                      <p:nvPr/>
                    </p:nvPicPr>
                    <p:blipFill>
                      <a:blip r:embed="rId7"/>
                      <a:srcRect/>
                      <a:stretch>
                        <a:fillRect/>
                      </a:stretch>
                    </p:blipFill>
                    <p:spPr bwMode="auto">
                      <a:xfrm>
                        <a:off x="3203848" y="4773759"/>
                        <a:ext cx="2664296" cy="527449"/>
                      </a:xfrm>
                      <a:prstGeom prst="rect">
                        <a:avLst/>
                      </a:prstGeom>
                      <a:noFill/>
                      <a:ln>
                        <a:no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289382437"/>
              </p:ext>
            </p:extLst>
          </p:nvPr>
        </p:nvGraphicFramePr>
        <p:xfrm>
          <a:off x="755576" y="4692740"/>
          <a:ext cx="936104" cy="608468"/>
        </p:xfrm>
        <a:graphic>
          <a:graphicData uri="http://schemas.openxmlformats.org/presentationml/2006/ole">
            <mc:AlternateContent xmlns:mc="http://schemas.openxmlformats.org/markup-compatibility/2006">
              <mc:Choice xmlns:v="urn:schemas-microsoft-com:vml" Requires="v">
                <p:oleObj spid="_x0000_s1092" name="Equation" r:id="rId8" imgW="393480" imgH="253800" progId="Equation.3">
                  <p:embed/>
                </p:oleObj>
              </mc:Choice>
              <mc:Fallback>
                <p:oleObj name="Equation" r:id="rId8" imgW="393480" imgH="253800" progId="Equation.3">
                  <p:embed/>
                  <p:pic>
                    <p:nvPicPr>
                      <p:cNvPr id="0" name="Object 4"/>
                      <p:cNvPicPr>
                        <a:picLocks noChangeAspect="1" noChangeArrowheads="1"/>
                      </p:cNvPicPr>
                      <p:nvPr/>
                    </p:nvPicPr>
                    <p:blipFill>
                      <a:blip r:embed="rId9"/>
                      <a:srcRect/>
                      <a:stretch>
                        <a:fillRect/>
                      </a:stretch>
                    </p:blipFill>
                    <p:spPr bwMode="auto">
                      <a:xfrm>
                        <a:off x="755576" y="4692740"/>
                        <a:ext cx="936104" cy="608468"/>
                      </a:xfrm>
                      <a:prstGeom prst="rect">
                        <a:avLst/>
                      </a:prstGeom>
                      <a:noFill/>
                      <a:ln>
                        <a:noFill/>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539857452"/>
              </p:ext>
            </p:extLst>
          </p:nvPr>
        </p:nvGraphicFramePr>
        <p:xfrm>
          <a:off x="3122613" y="5608538"/>
          <a:ext cx="3393603" cy="577068"/>
        </p:xfrm>
        <a:graphic>
          <a:graphicData uri="http://schemas.openxmlformats.org/presentationml/2006/ole">
            <mc:AlternateContent xmlns:mc="http://schemas.openxmlformats.org/markup-compatibility/2006">
              <mc:Choice xmlns:v="urn:schemas-microsoft-com:vml" Requires="v">
                <p:oleObj spid="_x0000_s1093" name="Equation" r:id="rId10" imgW="1511280" imgH="253800" progId="Equation.3">
                  <p:embed/>
                </p:oleObj>
              </mc:Choice>
              <mc:Fallback>
                <p:oleObj name="Equation" r:id="rId10" imgW="1511280" imgH="253800" progId="Equation.3">
                  <p:embed/>
                  <p:pic>
                    <p:nvPicPr>
                      <p:cNvPr id="0" name="Object 4"/>
                      <p:cNvPicPr>
                        <a:picLocks noChangeAspect="1" noChangeArrowheads="1"/>
                      </p:cNvPicPr>
                      <p:nvPr/>
                    </p:nvPicPr>
                    <p:blipFill>
                      <a:blip r:embed="rId11"/>
                      <a:srcRect/>
                      <a:stretch>
                        <a:fillRect/>
                      </a:stretch>
                    </p:blipFill>
                    <p:spPr bwMode="auto">
                      <a:xfrm>
                        <a:off x="3122613" y="5608538"/>
                        <a:ext cx="3393603" cy="577068"/>
                      </a:xfrm>
                      <a:prstGeom prst="rect">
                        <a:avLst/>
                      </a:prstGeom>
                      <a:noFill/>
                      <a:ln>
                        <a:noFill/>
                      </a:ln>
                    </p:spPr>
                  </p:pic>
                </p:oleObj>
              </mc:Fallback>
            </mc:AlternateContent>
          </a:graphicData>
        </a:graphic>
      </p:graphicFrame>
    </p:spTree>
  </p:cSld>
  <p:clrMapOvr>
    <a:masterClrMapping/>
  </p:clrMapOvr>
  <p:transition>
    <p:cover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57200" y="1484784"/>
            <a:ext cx="8229600" cy="4641379"/>
          </a:xfrm>
        </p:spPr>
        <p:txBody>
          <a:bodyPr/>
          <a:lstStyle/>
          <a:p>
            <a:pPr marL="609600" indent="-609600" eaLnBrk="1" hangingPunct="1">
              <a:lnSpc>
                <a:spcPct val="150000"/>
              </a:lnSpc>
            </a:pPr>
            <a:r>
              <a:rPr lang="ar-SA" sz="3200" dirty="0">
                <a:ea typeface="Majalla UI"/>
                <a:cs typeface="Majalla UI"/>
              </a:rPr>
              <a:t>مجموع انحرافات قيم البيانات عن وسطها الحسابي يساوي صفر:</a:t>
            </a:r>
          </a:p>
          <a:p>
            <a:pPr marL="0" indent="0" eaLnBrk="1" hangingPunct="1">
              <a:lnSpc>
                <a:spcPct val="150000"/>
              </a:lnSpc>
              <a:buNone/>
            </a:pPr>
            <a:endParaRPr lang="ar-SA" sz="3200" dirty="0" smtClean="0">
              <a:ea typeface="Majalla UI"/>
              <a:cs typeface="Majalla UI"/>
            </a:endParaRPr>
          </a:p>
          <a:p>
            <a:pPr marL="609600" indent="-609600" eaLnBrk="1" hangingPunct="1">
              <a:lnSpc>
                <a:spcPct val="150000"/>
              </a:lnSpc>
            </a:pPr>
            <a:r>
              <a:rPr lang="ar-SA" sz="3200" dirty="0" smtClean="0">
                <a:ea typeface="Majalla UI"/>
                <a:cs typeface="Majalla UI"/>
              </a:rPr>
              <a:t>يعتمد </a:t>
            </a:r>
            <a:r>
              <a:rPr lang="ar-SA" sz="3200" dirty="0">
                <a:ea typeface="Majalla UI"/>
                <a:cs typeface="Majalla UI"/>
              </a:rPr>
              <a:t>الوسط الحسابي في حسابه جميع القيم، فان قيمته تتغير اذا حذفنا او غيرنا في اي من مفردات البيانات.</a:t>
            </a:r>
          </a:p>
          <a:p>
            <a:pPr marL="0" indent="0" eaLnBrk="1" hangingPunct="1">
              <a:lnSpc>
                <a:spcPct val="150000"/>
              </a:lnSpc>
              <a:buNone/>
            </a:pPr>
            <a:endParaRPr lang="ar-SA" sz="3200" dirty="0" smtClean="0">
              <a:ea typeface="Majalla UI"/>
              <a:cs typeface="Majalla UI"/>
            </a:endParaRPr>
          </a:p>
          <a:p>
            <a:pPr eaLnBrk="1" hangingPunct="1">
              <a:buFontTx/>
              <a:buNone/>
            </a:pPr>
            <a:endParaRPr lang="en-MY" sz="2800" dirty="0" smtClean="0"/>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517E10FA-9E52-4C90-8A7A-87EB14E286E1}" type="slidenum">
              <a:rPr lang="en-MY"/>
              <a:pPr>
                <a:defRPr/>
              </a:pPr>
              <a:t>9</a:t>
            </a:fld>
            <a:endParaRPr lang="en-MY"/>
          </a:p>
        </p:txBody>
      </p:sp>
      <p:sp>
        <p:nvSpPr>
          <p:cNvPr id="6"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439955841"/>
              </p:ext>
            </p:extLst>
          </p:nvPr>
        </p:nvGraphicFramePr>
        <p:xfrm>
          <a:off x="1619672" y="3131547"/>
          <a:ext cx="5839490" cy="585485"/>
        </p:xfrm>
        <a:graphic>
          <a:graphicData uri="http://schemas.openxmlformats.org/presentationml/2006/ole">
            <mc:AlternateContent xmlns:mc="http://schemas.openxmlformats.org/markup-compatibility/2006">
              <mc:Choice xmlns:v="urn:schemas-microsoft-com:vml" Requires="v">
                <p:oleObj spid="_x0000_s2058" name="Equation" r:id="rId4" imgW="2565360" imgH="253800" progId="Equation.3">
                  <p:embed/>
                </p:oleObj>
              </mc:Choice>
              <mc:Fallback>
                <p:oleObj name="Equation" r:id="rId4" imgW="2565360" imgH="253800" progId="Equation.3">
                  <p:embed/>
                  <p:pic>
                    <p:nvPicPr>
                      <p:cNvPr id="0" name="Object 6"/>
                      <p:cNvPicPr>
                        <a:picLocks noChangeAspect="1" noChangeArrowheads="1"/>
                      </p:cNvPicPr>
                      <p:nvPr/>
                    </p:nvPicPr>
                    <p:blipFill>
                      <a:blip r:embed="rId5"/>
                      <a:srcRect/>
                      <a:stretch>
                        <a:fillRect/>
                      </a:stretch>
                    </p:blipFill>
                    <p:spPr bwMode="auto">
                      <a:xfrm>
                        <a:off x="1619672" y="3131547"/>
                        <a:ext cx="5839490" cy="585485"/>
                      </a:xfrm>
                      <a:prstGeom prst="rect">
                        <a:avLst/>
                      </a:prstGeom>
                      <a:noFill/>
                      <a:ln>
                        <a:noFill/>
                      </a:ln>
                    </p:spPr>
                  </p:pic>
                </p:oleObj>
              </mc:Fallback>
            </mc:AlternateContent>
          </a:graphicData>
        </a:graphic>
      </p:graphicFrame>
    </p:spTree>
  </p:cSld>
  <p:clrMapOvr>
    <a:masterClrMapping/>
  </p:clrMapOvr>
  <p:transition>
    <p:cover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57200" y="1484784"/>
            <a:ext cx="8229600" cy="4641379"/>
          </a:xfrm>
        </p:spPr>
        <p:txBody>
          <a:bodyPr/>
          <a:lstStyle/>
          <a:p>
            <a:pPr algn="just" eaLnBrk="1" hangingPunct="1">
              <a:lnSpc>
                <a:spcPct val="150000"/>
              </a:lnSpc>
            </a:pPr>
            <a:r>
              <a:rPr lang="ar-SA" sz="3200" dirty="0" smtClean="0">
                <a:ea typeface="Majalla UI"/>
                <a:cs typeface="Majalla UI"/>
              </a:rPr>
              <a:t>الوسط الحسابي هو نقطة اتزان التوزيع لو اضفنا اي عدد من القيم المساوية للوسط الحسابي الى البيانات فان هذه الاضافة لا تؤثر عليه ولكن اذا اضفنا مفردات تختلف قيمها عن قيمة الوسط الحسابي فان قيمته تتغير.</a:t>
            </a:r>
          </a:p>
          <a:p>
            <a:pPr algn="just" eaLnBrk="1" hangingPunct="1">
              <a:lnSpc>
                <a:spcPct val="150000"/>
              </a:lnSpc>
            </a:pPr>
            <a:r>
              <a:rPr lang="ar-SA" sz="3200" dirty="0" smtClean="0">
                <a:ea typeface="Majalla UI"/>
                <a:cs typeface="Majalla UI"/>
              </a:rPr>
              <a:t>من اهم نواقص الوسط الحسابي هو تأثره الشديد بالقيم المتطرفة.</a:t>
            </a:r>
          </a:p>
          <a:p>
            <a:pPr marL="0" indent="0" algn="just" eaLnBrk="1" hangingPunct="1">
              <a:lnSpc>
                <a:spcPct val="150000"/>
              </a:lnSpc>
              <a:buNone/>
            </a:pPr>
            <a:endParaRPr lang="ar-SA" sz="3200" dirty="0" smtClean="0">
              <a:ea typeface="Majalla UI"/>
              <a:cs typeface="Majalla UI"/>
            </a:endParaRPr>
          </a:p>
          <a:p>
            <a:pPr algn="just" eaLnBrk="1" hangingPunct="1">
              <a:lnSpc>
                <a:spcPct val="150000"/>
              </a:lnSpc>
              <a:buFontTx/>
              <a:buNone/>
            </a:pPr>
            <a:endParaRPr lang="en-MY" sz="3200" dirty="0" smtClean="0"/>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517E10FA-9E52-4C90-8A7A-87EB14E286E1}" type="slidenum">
              <a:rPr lang="en-MY"/>
              <a:pPr>
                <a:defRPr/>
              </a:pPr>
              <a:t>10</a:t>
            </a:fld>
            <a:endParaRPr lang="en-MY"/>
          </a:p>
        </p:txBody>
      </p:sp>
      <p:sp>
        <p:nvSpPr>
          <p:cNvPr id="6"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spTree>
    <p:extLst>
      <p:ext uri="{BB962C8B-B14F-4D97-AF65-F5344CB8AC3E}">
        <p14:creationId xmlns:p14="http://schemas.microsoft.com/office/powerpoint/2010/main" val="1609520447"/>
      </p:ext>
    </p:extLst>
  </p:cSld>
  <p:clrMapOvr>
    <a:masterClrMapping/>
  </p:clrMapOvr>
  <p:transition>
    <p:cover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457200" y="1628800"/>
            <a:ext cx="8229600" cy="4497362"/>
          </a:xfrm>
        </p:spPr>
        <p:txBody>
          <a:bodyPr/>
          <a:lstStyle/>
          <a:p>
            <a:pPr marL="0" indent="0" algn="just" eaLnBrk="1" hangingPunct="1">
              <a:lnSpc>
                <a:spcPct val="150000"/>
              </a:lnSpc>
              <a:buNone/>
            </a:pPr>
            <a:r>
              <a:rPr lang="ar-SA" sz="2800" dirty="0" smtClean="0">
                <a:solidFill>
                  <a:schemeClr val="bg2">
                    <a:lumMod val="50000"/>
                  </a:schemeClr>
                </a:solidFill>
                <a:ea typeface="Majalla UI"/>
                <a:cs typeface="Majalla UI"/>
              </a:rPr>
              <a:t>2</a:t>
            </a:r>
            <a:r>
              <a:rPr lang="ar-SA" sz="3200" dirty="0">
                <a:solidFill>
                  <a:schemeClr val="bg2">
                    <a:lumMod val="50000"/>
                  </a:schemeClr>
                </a:solidFill>
                <a:ea typeface="Majalla UI"/>
                <a:cs typeface="Majalla UI"/>
              </a:rPr>
              <a:t>. </a:t>
            </a:r>
            <a:r>
              <a:rPr lang="ar-SA" sz="3200" dirty="0" smtClean="0">
                <a:ea typeface="Majalla UI"/>
                <a:cs typeface="Majalla UI"/>
              </a:rPr>
              <a:t>الوسيط </a:t>
            </a:r>
            <a:r>
              <a:rPr lang="ar-SA" sz="3200" dirty="0">
                <a:ea typeface="Majalla UI"/>
                <a:cs typeface="Majalla UI"/>
              </a:rPr>
              <a:t>سهل التعريف والحساب ولا يتأثر بالقيم الشاذة ولا يعتمد جميع القيم، فتغير بعض القيم ربما يؤثر </a:t>
            </a:r>
            <a:r>
              <a:rPr lang="ar-SA" sz="3200" dirty="0" smtClean="0">
                <a:ea typeface="Majalla UI"/>
                <a:cs typeface="Majalla UI"/>
              </a:rPr>
              <a:t>في </a:t>
            </a:r>
            <a:r>
              <a:rPr lang="ar-SA" sz="3200" dirty="0">
                <a:ea typeface="Majalla UI"/>
                <a:cs typeface="Majalla UI"/>
              </a:rPr>
              <a:t>قيمته او لا يؤثر فيها، يمكن ايجاد الوسيط في </a:t>
            </a:r>
            <a:r>
              <a:rPr lang="ar-SA" sz="3200" dirty="0" smtClean="0">
                <a:ea typeface="Majalla UI"/>
                <a:cs typeface="Majalla UI"/>
              </a:rPr>
              <a:t>حا</a:t>
            </a:r>
            <a:r>
              <a:rPr lang="ar-SA" sz="3200" dirty="0" smtClean="0">
                <a:ea typeface="Majalla UI"/>
                <a:cs typeface="Majalla UI"/>
              </a:rPr>
              <a:t>لة </a:t>
            </a:r>
            <a:r>
              <a:rPr lang="ar-SA" sz="3200" dirty="0">
                <a:ea typeface="Majalla UI"/>
                <a:cs typeface="Majalla UI"/>
              </a:rPr>
              <a:t>البيانات الناقصة اذا حددنا موقعها. </a:t>
            </a:r>
            <a:endParaRPr lang="en-MY" sz="3200" dirty="0"/>
          </a:p>
          <a:p>
            <a:pPr marL="609600" indent="-609600" algn="just" eaLnBrk="1" hangingPunct="1">
              <a:lnSpc>
                <a:spcPct val="150000"/>
              </a:lnSpc>
              <a:buFontTx/>
              <a:buAutoNum type="arabicPeriod" startAt="3"/>
            </a:pPr>
            <a:r>
              <a:rPr lang="ar-SA" sz="3200" dirty="0" smtClean="0">
                <a:ea typeface="Majalla UI"/>
                <a:cs typeface="Majalla UI"/>
              </a:rPr>
              <a:t>الوسط الحسابي اكثر ثبوتا من الوسيط.</a:t>
            </a:r>
          </a:p>
          <a:p>
            <a:pPr marL="0" indent="0" algn="just" eaLnBrk="1" hangingPunct="1">
              <a:lnSpc>
                <a:spcPct val="150000"/>
              </a:lnSpc>
              <a:buNone/>
            </a:pPr>
            <a:endParaRPr lang="ar-SA" sz="3200" dirty="0" smtClean="0">
              <a:ea typeface="Majalla UI"/>
              <a:cs typeface="Majalla UI"/>
            </a:endParaRPr>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6A93B9E6-6B57-4A6F-A382-3ADA0FF5C5CD}" type="slidenum">
              <a:rPr lang="en-MY"/>
              <a:pPr>
                <a:defRPr/>
              </a:pPr>
              <a:t>11</a:t>
            </a:fld>
            <a:endParaRPr lang="en-MY"/>
          </a:p>
        </p:txBody>
      </p:sp>
      <p:sp>
        <p:nvSpPr>
          <p:cNvPr id="6"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spTree>
  </p:cSld>
  <p:clrMapOvr>
    <a:masterClrMapping/>
  </p:clrMapOvr>
  <p:transition>
    <p:cover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457200" y="1412775"/>
            <a:ext cx="8229600" cy="4713387"/>
          </a:xfrm>
        </p:spPr>
        <p:txBody>
          <a:bodyPr/>
          <a:lstStyle/>
          <a:p>
            <a:pPr marL="0" indent="0" eaLnBrk="1" hangingPunct="1">
              <a:buNone/>
            </a:pPr>
            <a:endParaRPr lang="ar-SA" sz="2800" dirty="0" smtClean="0">
              <a:ea typeface="Majalla UI"/>
              <a:cs typeface="Majalla UI"/>
            </a:endParaRPr>
          </a:p>
          <a:p>
            <a:pPr marL="609600" indent="-609600" algn="just" eaLnBrk="1" hangingPunct="1">
              <a:lnSpc>
                <a:spcPct val="150000"/>
              </a:lnSpc>
              <a:buFontTx/>
              <a:buAutoNum type="arabicPeriod" startAt="3"/>
            </a:pPr>
            <a:r>
              <a:rPr lang="ar-SA" sz="3200" dirty="0" smtClean="0">
                <a:ea typeface="Majalla UI"/>
                <a:cs typeface="Majalla UI"/>
              </a:rPr>
              <a:t>المنوال في البيانات القليلة العدد عديم الفائدة، اما في البيانات الكبيرة العدد له معنى معقول. وميزته سهل الحساب وهو يتأثر بطريقة اختيار الفئات، لا يتأثر بالقيم الشاذة.</a:t>
            </a:r>
          </a:p>
          <a:p>
            <a:pPr marL="609600" indent="-609600" eaLnBrk="1" hangingPunct="1">
              <a:buFontTx/>
              <a:buNone/>
            </a:pPr>
            <a:endParaRPr lang="en-MY" dirty="0" smtClean="0"/>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6A93B9E6-6B57-4A6F-A382-3ADA0FF5C5CD}" type="slidenum">
              <a:rPr lang="en-MY"/>
              <a:pPr>
                <a:defRPr/>
              </a:pPr>
              <a:t>12</a:t>
            </a:fld>
            <a:endParaRPr lang="en-MY"/>
          </a:p>
        </p:txBody>
      </p:sp>
      <p:sp>
        <p:nvSpPr>
          <p:cNvPr id="6"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spTree>
    <p:extLst>
      <p:ext uri="{BB962C8B-B14F-4D97-AF65-F5344CB8AC3E}">
        <p14:creationId xmlns:p14="http://schemas.microsoft.com/office/powerpoint/2010/main" val="1132860198"/>
      </p:ext>
    </p:extLst>
  </p:cSld>
  <p:clrMapOvr>
    <a:masterClrMapping/>
  </p:clrMapOvr>
  <p:transition>
    <p:cover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457200" y="1772816"/>
            <a:ext cx="8229600" cy="4353346"/>
          </a:xfrm>
        </p:spPr>
        <p:txBody>
          <a:bodyPr/>
          <a:lstStyle/>
          <a:p>
            <a:pPr marL="609600" indent="-609600" eaLnBrk="1" hangingPunct="1">
              <a:lnSpc>
                <a:spcPct val="150000"/>
              </a:lnSpc>
            </a:pPr>
            <a:r>
              <a:rPr lang="ar-SA" sz="3200" dirty="0" smtClean="0">
                <a:ea typeface="Majalla UI"/>
                <a:cs typeface="Majalla UI"/>
              </a:rPr>
              <a:t>يفضل استعمال الوسط الحسابي اذا كان التوزيع متماثل تقريبا.</a:t>
            </a:r>
          </a:p>
          <a:p>
            <a:pPr marL="609600" indent="-609600" eaLnBrk="1" hangingPunct="1">
              <a:lnSpc>
                <a:spcPct val="150000"/>
              </a:lnSpc>
            </a:pPr>
            <a:r>
              <a:rPr lang="ar-SA" sz="3200" dirty="0" smtClean="0">
                <a:ea typeface="Majalla UI"/>
                <a:cs typeface="Majalla UI"/>
              </a:rPr>
              <a:t>يفضل استعمال الوسيط اذا كان التوزيع ملتويا.</a:t>
            </a:r>
          </a:p>
          <a:p>
            <a:pPr marL="609600" indent="-609600" eaLnBrk="1" hangingPunct="1">
              <a:lnSpc>
                <a:spcPct val="150000"/>
              </a:lnSpc>
            </a:pPr>
            <a:r>
              <a:rPr lang="ar-SA" sz="3200" dirty="0" smtClean="0">
                <a:ea typeface="Majalla UI"/>
                <a:cs typeface="Majalla UI"/>
              </a:rPr>
              <a:t>يفضل استعمال المنوال اذا كان التوزيع متعدد </a:t>
            </a:r>
            <a:r>
              <a:rPr lang="ar-SA" sz="3200" dirty="0" err="1" smtClean="0">
                <a:ea typeface="Majalla UI"/>
                <a:cs typeface="Majalla UI"/>
              </a:rPr>
              <a:t>المنوالات</a:t>
            </a:r>
            <a:r>
              <a:rPr lang="ar-SA" sz="3200" dirty="0" smtClean="0">
                <a:ea typeface="Majalla UI"/>
                <a:cs typeface="Majalla UI"/>
              </a:rPr>
              <a:t>.</a:t>
            </a:r>
          </a:p>
          <a:p>
            <a:pPr marL="609600" indent="-609600" eaLnBrk="1" hangingPunct="1"/>
            <a:endParaRPr lang="ar-SA" dirty="0" smtClean="0">
              <a:ea typeface="Majalla UI"/>
              <a:cs typeface="Majalla UI"/>
            </a:endParaRPr>
          </a:p>
          <a:p>
            <a:pPr marL="609600" indent="-609600" eaLnBrk="1" hangingPunct="1">
              <a:buFontTx/>
              <a:buNone/>
            </a:pPr>
            <a:endParaRPr lang="en-MY" dirty="0" smtClean="0"/>
          </a:p>
        </p:txBody>
      </p:sp>
      <p:sp>
        <p:nvSpPr>
          <p:cNvPr id="4" name="عنصر نائب للتذييل 4"/>
          <p:cNvSpPr>
            <a:spLocks noGrp="1"/>
          </p:cNvSpPr>
          <p:nvPr>
            <p:ph type="ftr" sz="quarter" idx="11"/>
          </p:nvPr>
        </p:nvSpPr>
        <p:spPr/>
        <p:txBody>
          <a:bodyPr/>
          <a:lstStyle/>
          <a:p>
            <a:pPr>
              <a:defRPr/>
            </a:pPr>
            <a:r>
              <a:rPr lang="ar-SA"/>
              <a:t>د. علية عثمان سيد - استاذ الاحصاء الاجتماعي</a:t>
            </a:r>
            <a:endParaRPr lang="en-MY"/>
          </a:p>
        </p:txBody>
      </p:sp>
      <p:sp>
        <p:nvSpPr>
          <p:cNvPr id="5" name="عنصر نائب لرقم الشريحة 5"/>
          <p:cNvSpPr>
            <a:spLocks noGrp="1"/>
          </p:cNvSpPr>
          <p:nvPr>
            <p:ph type="sldNum" sz="quarter" idx="12"/>
          </p:nvPr>
        </p:nvSpPr>
        <p:spPr/>
        <p:txBody>
          <a:bodyPr/>
          <a:lstStyle/>
          <a:p>
            <a:pPr>
              <a:defRPr/>
            </a:pPr>
            <a:fld id="{6A93B9E6-6B57-4A6F-A382-3ADA0FF5C5CD}" type="slidenum">
              <a:rPr lang="en-MY"/>
              <a:pPr>
                <a:defRPr/>
              </a:pPr>
              <a:t>13</a:t>
            </a:fld>
            <a:endParaRPr lang="en-MY"/>
          </a:p>
        </p:txBody>
      </p:sp>
      <p:sp>
        <p:nvSpPr>
          <p:cNvPr id="6" name="Rectangle 2"/>
          <p:cNvSpPr>
            <a:spLocks noGrp="1" noChangeArrowheads="1"/>
          </p:cNvSpPr>
          <p:nvPr>
            <p:ph type="title"/>
          </p:nvPr>
        </p:nvSpPr>
        <p:spPr>
          <a:xfrm>
            <a:off x="457200" y="490439"/>
            <a:ext cx="8229600" cy="922337"/>
          </a:xfrm>
        </p:spPr>
        <p:txBody>
          <a:bodyPr/>
          <a:lstStyle/>
          <a:p>
            <a:pPr algn="r" eaLnBrk="1" hangingPunct="1"/>
            <a:r>
              <a:rPr lang="ar-SA" sz="4000" b="1" dirty="0" smtClean="0">
                <a:cs typeface="Traditional Arabic" pitchFamily="2" charset="-78"/>
              </a:rPr>
              <a:t>مقارنة بين صفات الوسط الحسابي والوسيط والمنوال</a:t>
            </a:r>
            <a:r>
              <a:rPr lang="ar-SA" sz="4000" dirty="0" smtClean="0">
                <a:cs typeface="Traditional Arabic" pitchFamily="2" charset="-78"/>
              </a:rPr>
              <a:t> </a:t>
            </a:r>
            <a:endParaRPr lang="en-MY" sz="4000" dirty="0" smtClean="0"/>
          </a:p>
        </p:txBody>
      </p:sp>
    </p:spTree>
    <p:extLst>
      <p:ext uri="{BB962C8B-B14F-4D97-AF65-F5344CB8AC3E}">
        <p14:creationId xmlns:p14="http://schemas.microsoft.com/office/powerpoint/2010/main" val="1774180467"/>
      </p:ext>
    </p:extLst>
  </p:cSld>
  <p:clrMapOvr>
    <a:masterClrMapping/>
  </p:clrMapOvr>
  <p:transition>
    <p:cover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p:sp>
        <p:nvSpPr>
          <p:cNvPr id="3" name="عنصر نائب للمحتوى 2"/>
          <p:cNvSpPr>
            <a:spLocks noGrp="1"/>
          </p:cNvSpPr>
          <p:nvPr>
            <p:ph sz="half" idx="1"/>
          </p:nvPr>
        </p:nvSpPr>
        <p:spPr/>
        <p:txBody>
          <a:bodyPr/>
          <a:lstStyle/>
          <a:p>
            <a:pPr marL="0" indent="0">
              <a:buNone/>
            </a:pPr>
            <a:r>
              <a:rPr lang="ar-SA" dirty="0" smtClean="0"/>
              <a:t>احسبي:</a:t>
            </a:r>
          </a:p>
          <a:p>
            <a:pPr marL="514350" indent="-514350">
              <a:buFont typeface="+mj-lt"/>
              <a:buAutoNum type="arabicPeriod"/>
            </a:pPr>
            <a:r>
              <a:rPr lang="ar-SA" dirty="0" smtClean="0"/>
              <a:t>الوسط الحسابي.</a:t>
            </a:r>
          </a:p>
          <a:p>
            <a:pPr marL="514350" indent="-514350">
              <a:buFont typeface="+mj-lt"/>
              <a:buAutoNum type="arabicPeriod"/>
            </a:pPr>
            <a:r>
              <a:rPr lang="ar-SA" dirty="0" smtClean="0"/>
              <a:t>الوسط الهندسي.</a:t>
            </a:r>
          </a:p>
          <a:p>
            <a:pPr marL="514350" indent="-514350">
              <a:buFont typeface="+mj-lt"/>
              <a:buAutoNum type="arabicPeriod"/>
            </a:pPr>
            <a:r>
              <a:rPr lang="ar-SA" dirty="0" smtClean="0"/>
              <a:t>الوسيط.</a:t>
            </a:r>
          </a:p>
          <a:p>
            <a:pPr marL="514350" indent="-514350">
              <a:buFont typeface="+mj-lt"/>
              <a:buAutoNum type="arabicPeriod"/>
            </a:pPr>
            <a:r>
              <a:rPr lang="ar-SA" dirty="0" smtClean="0"/>
              <a:t>المنوال.</a:t>
            </a:r>
          </a:p>
        </p:txBody>
      </p:sp>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136658999"/>
              </p:ext>
            </p:extLst>
          </p:nvPr>
        </p:nvGraphicFramePr>
        <p:xfrm>
          <a:off x="4792216" y="2064893"/>
          <a:ext cx="3812232" cy="4100411"/>
        </p:xfrm>
        <a:graphic>
          <a:graphicData uri="http://schemas.openxmlformats.org/drawingml/2006/table">
            <a:tbl>
              <a:tblPr firstRow="1" bandRow="1">
                <a:tableStyleId>{2D5ABB26-0587-4C30-8999-92F81FD0307C}</a:tableStyleId>
              </a:tblPr>
              <a:tblGrid>
                <a:gridCol w="726285"/>
                <a:gridCol w="3085947"/>
              </a:tblGrid>
              <a:tr h="585773">
                <a:tc>
                  <a:txBody>
                    <a:bodyPr/>
                    <a:lstStyle/>
                    <a:p>
                      <a:pPr algn="ctr"/>
                      <a:r>
                        <a:rPr lang="en-US" sz="2800" dirty="0" smtClean="0"/>
                        <a:t>f</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الفئات</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5</a:t>
                      </a:r>
                      <a:endParaRPr lang="en-US" sz="28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5</a:t>
                      </a:r>
                      <a:r>
                        <a:rPr lang="ar-SA" sz="2800" baseline="0" dirty="0" smtClean="0"/>
                        <a:t> – 15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9</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15 – 25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14</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25 –</a:t>
                      </a:r>
                      <a:r>
                        <a:rPr lang="ar-SA" sz="2800" baseline="0" dirty="0" smtClean="0"/>
                        <a:t> 35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15</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35 – 45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17</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45 – 55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60</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مجموع التكرارات </a:t>
                      </a:r>
                      <a:r>
                        <a:rPr lang="en-US" sz="2800" dirty="0" smtClean="0"/>
                        <a:t>(n)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14</a:t>
            </a:fld>
            <a:endParaRPr lang="en-MY"/>
          </a:p>
        </p:txBody>
      </p:sp>
    </p:spTree>
    <p:extLst>
      <p:ext uri="{BB962C8B-B14F-4D97-AF65-F5344CB8AC3E}">
        <p14:creationId xmlns:p14="http://schemas.microsoft.com/office/powerpoint/2010/main" val="1600467818"/>
      </p:ext>
    </p:extLst>
  </p:cSld>
  <p:clrMapOvr>
    <a:masterClrMapping/>
  </p:clrMapOvr>
  <p:transition>
    <p:cover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mc:AlternateContent xmlns:mc="http://schemas.openxmlformats.org/markup-compatibility/2006">
        <mc:Choice xmlns:a14="http://schemas.microsoft.com/office/drawing/2010/main" Requires="a14">
          <p:sp>
            <p:nvSpPr>
              <p:cNvPr id="3" name="عنصر نائب للمحتوى 2"/>
              <p:cNvSpPr>
                <a:spLocks noGrp="1"/>
              </p:cNvSpPr>
              <p:nvPr>
                <p:ph sz="half" idx="1"/>
              </p:nvPr>
            </p:nvSpPr>
            <p:spPr>
              <a:xfrm>
                <a:off x="457200" y="1920085"/>
                <a:ext cx="3610744" cy="4434840"/>
              </a:xfrm>
            </p:spPr>
            <p:txBody>
              <a:bodyPr/>
              <a:lstStyle/>
              <a:p>
                <a:pPr marL="514350" indent="-514350">
                  <a:buAutoNum type="arabicPeriod"/>
                </a:pPr>
                <a:r>
                  <a:rPr lang="ar-SA" dirty="0" smtClean="0"/>
                  <a:t>الوسط الحسابي: </a:t>
                </a:r>
              </a:p>
              <a:p>
                <a:pPr marL="0" indent="0">
                  <a:buNone/>
                </a:pPr>
                <a:r>
                  <a:rPr lang="ar-SA" dirty="0" smtClean="0"/>
                  <a:t>لحساب </a:t>
                </a:r>
                <a:r>
                  <a:rPr lang="ar-SA" dirty="0" smtClean="0"/>
                  <a:t>الوسط الحسابي نحسب مركز الفئة اولا  </a:t>
                </a:r>
                <a14:m>
                  <m:oMath xmlns:m="http://schemas.openxmlformats.org/officeDocument/2006/math">
                    <m:sSub>
                      <m:sSubPr>
                        <m:ctrlPr>
                          <a:rPr lang="ar-SA" i="1" smtClean="0">
                            <a:latin typeface="Cambria Math"/>
                          </a:rPr>
                        </m:ctrlPr>
                      </m:sSubPr>
                      <m:e>
                        <m:r>
                          <a:rPr lang="en-US" b="0" i="1" smtClean="0">
                            <a:latin typeface="Cambria Math"/>
                          </a:rPr>
                          <m:t>𝑋</m:t>
                        </m:r>
                      </m:e>
                      <m:sub>
                        <m:r>
                          <a:rPr lang="en-US" b="0" i="1" smtClean="0">
                            <a:latin typeface="Cambria Math"/>
                          </a:rPr>
                          <m:t>𝑖</m:t>
                        </m:r>
                      </m:sub>
                    </m:sSub>
                    <m:r>
                      <a:rPr lang="en-US" b="0" i="1" smtClean="0">
                        <a:latin typeface="Cambria Math"/>
                      </a:rPr>
                      <m:t>=</m:t>
                    </m:r>
                    <m:f>
                      <m:fPr>
                        <m:ctrlPr>
                          <a:rPr lang="en-US" b="0" i="1" smtClean="0">
                            <a:latin typeface="Cambria Math"/>
                          </a:rPr>
                        </m:ctrlPr>
                      </m:fPr>
                      <m:num>
                        <m:r>
                          <a:rPr lang="en-US" b="0" i="1" smtClean="0">
                            <a:latin typeface="Cambria Math"/>
                          </a:rPr>
                          <m:t>𝐿</m:t>
                        </m:r>
                        <m:r>
                          <a:rPr lang="en-US" b="0" i="1" smtClean="0">
                            <a:latin typeface="Cambria Math"/>
                          </a:rPr>
                          <m:t>+</m:t>
                        </m:r>
                        <m:r>
                          <a:rPr lang="en-US" b="0" i="1" smtClean="0">
                            <a:latin typeface="Cambria Math"/>
                          </a:rPr>
                          <m:t>𝑈</m:t>
                        </m:r>
                      </m:num>
                      <m:den>
                        <m:r>
                          <a:rPr lang="en-US" b="0" i="1" smtClean="0">
                            <a:latin typeface="Cambria Math"/>
                          </a:rPr>
                          <m:t>2</m:t>
                        </m:r>
                      </m:den>
                    </m:f>
                  </m:oMath>
                </a14:m>
                <a:r>
                  <a:rPr lang="ar-SA" dirty="0" smtClean="0"/>
                  <a:t> :</a:t>
                </a:r>
                <a:endParaRPr lang="en-US" dirty="0" smtClean="0"/>
              </a:p>
            </p:txBody>
          </p:sp>
        </mc:Choice>
        <mc:Fallback>
          <p:sp>
            <p:nvSpPr>
              <p:cNvPr id="3" name="عنصر نائب للمحتوى 2"/>
              <p:cNvSpPr>
                <a:spLocks noGrp="1" noRot="1" noChangeAspect="1" noMove="1" noResize="1" noEditPoints="1" noAdjustHandles="1" noChangeArrowheads="1" noChangeShapeType="1" noTextEdit="1"/>
              </p:cNvSpPr>
              <p:nvPr>
                <p:ph sz="half" idx="1"/>
              </p:nvPr>
            </p:nvSpPr>
            <p:spPr>
              <a:xfrm>
                <a:off x="457200" y="1920085"/>
                <a:ext cx="3610744" cy="4434840"/>
              </a:xfrm>
              <a:blipFill rotWithShape="1">
                <a:blip r:embed="rId3"/>
                <a:stretch>
                  <a:fillRect t="-1238" r="-3041"/>
                </a:stretch>
              </a:blipFill>
            </p:spPr>
            <p:txBody>
              <a:bodyPr/>
              <a:lstStyle/>
              <a:p>
                <a:r>
                  <a:rPr lang="ar-EG">
                    <a:noFill/>
                  </a:rPr>
                  <a:t> </a:t>
                </a:r>
              </a:p>
            </p:txBody>
          </p:sp>
        </mc:Fallback>
      </mc:AlternateContent>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3539826703"/>
              </p:ext>
            </p:extLst>
          </p:nvPr>
        </p:nvGraphicFramePr>
        <p:xfrm>
          <a:off x="4355976" y="2064893"/>
          <a:ext cx="4176467" cy="4100411"/>
        </p:xfrm>
        <a:graphic>
          <a:graphicData uri="http://schemas.openxmlformats.org/drawingml/2006/table">
            <a:tbl>
              <a:tblPr firstRow="1" bandRow="1">
                <a:tableStyleId>{2D5ABB26-0587-4C30-8999-92F81FD0307C}</a:tableStyleId>
              </a:tblPr>
              <a:tblGrid>
                <a:gridCol w="1728192"/>
                <a:gridCol w="782004"/>
                <a:gridCol w="1666271"/>
              </a:tblGrid>
              <a:tr h="585773">
                <a:tc>
                  <a:txBody>
                    <a:bodyPr/>
                    <a:lstStyle/>
                    <a:p>
                      <a:pPr algn="ctr"/>
                      <a:r>
                        <a:rPr lang="en-US" sz="2000" dirty="0" smtClean="0"/>
                        <a:t>X</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f</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الفئات</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(5+15)÷2=10</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r>
                        <a:rPr lang="ar-SA" sz="2000" baseline="0" dirty="0" smtClean="0"/>
                        <a:t> – 15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(15+25)÷2=20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9</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 – 25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(25+35)÷2=30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14</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25 –</a:t>
                      </a:r>
                      <a:r>
                        <a:rPr lang="ar-SA" sz="2000" baseline="0" dirty="0" smtClean="0"/>
                        <a:t> 35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(35+45)÷2=40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35 – 45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(45+55)÷2=50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17</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45 – 55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60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15</a:t>
            </a:fld>
            <a:endParaRPr lang="en-MY"/>
          </a:p>
        </p:txBody>
      </p:sp>
    </p:spTree>
    <p:extLst>
      <p:ext uri="{BB962C8B-B14F-4D97-AF65-F5344CB8AC3E}">
        <p14:creationId xmlns:p14="http://schemas.microsoft.com/office/powerpoint/2010/main" val="2186594540"/>
      </p:ext>
    </p:extLst>
  </p:cSld>
  <p:clrMapOvr>
    <a:masterClrMapping/>
  </p:clrMapOvr>
  <p:transition>
    <p:cover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a:t>تطبيقات على مقاييس النزعة المركزية</a:t>
            </a:r>
            <a:endParaRPr lang="ar-EG"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ar-SA" dirty="0" smtClean="0"/>
                  <a:t>ثم نحسب قيمة   </a:t>
                </a:r>
                <a14:m>
                  <m:oMath xmlns:m="http://schemas.openxmlformats.org/officeDocument/2006/math">
                    <m:nary>
                      <m:naryPr>
                        <m:chr m:val="∑"/>
                        <m:subHide m:val="on"/>
                        <m:supHide m:val="on"/>
                        <m:ctrlPr>
                          <a:rPr lang="ar-SA" i="1" smtClean="0">
                            <a:latin typeface="Cambria Math"/>
                          </a:rPr>
                        </m:ctrlPr>
                      </m:naryPr>
                      <m:sub/>
                      <m:sup/>
                      <m:e>
                        <m:sSub>
                          <m:sSubPr>
                            <m:ctrlPr>
                              <a:rPr lang="ar-SA" i="1" smtClean="0">
                                <a:latin typeface="Cambria Math"/>
                              </a:rPr>
                            </m:ctrlPr>
                          </m:sSubPr>
                          <m:e>
                            <m:r>
                              <a:rPr lang="en-US" b="0" i="1" smtClean="0">
                                <a:latin typeface="Cambria Math"/>
                              </a:rPr>
                              <m:t>𝑋</m:t>
                            </m:r>
                          </m:e>
                          <m:sub>
                            <m:r>
                              <a:rPr lang="en-US" b="0" i="1" smtClean="0">
                                <a:latin typeface="Cambria Math"/>
                              </a:rPr>
                              <m:t>𝑖</m:t>
                            </m:r>
                          </m:sub>
                        </m:sSub>
                      </m:e>
                    </m:nary>
                    <m:sSub>
                      <m:sSubPr>
                        <m:ctrlPr>
                          <a:rPr lang="ar-SA" i="1" smtClean="0">
                            <a:latin typeface="Cambria Math"/>
                          </a:rPr>
                        </m:ctrlPr>
                      </m:sSubPr>
                      <m:e>
                        <m:r>
                          <a:rPr lang="en-US" b="0" i="1" smtClean="0">
                            <a:latin typeface="Cambria Math"/>
                          </a:rPr>
                          <m:t>𝑓</m:t>
                        </m:r>
                      </m:e>
                      <m:sub>
                        <m:r>
                          <a:rPr lang="en-US" b="0" i="1" smtClean="0">
                            <a:latin typeface="Cambria Math"/>
                          </a:rPr>
                          <m:t>𝑖</m:t>
                        </m:r>
                      </m:sub>
                    </m:sSub>
                  </m:oMath>
                </a14:m>
                <a:r>
                  <a:rPr lang="ar-SA" dirty="0" smtClean="0"/>
                  <a:t> </a:t>
                </a:r>
              </a:p>
              <a:p>
                <a:pPr marL="0" indent="0">
                  <a:buNone/>
                </a:pPr>
                <a:endParaRPr lang="ar-EG"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1248" r="-1333"/>
                </a:stretch>
              </a:blipFill>
            </p:spPr>
            <p:txBody>
              <a:bodyPr/>
              <a:lstStyle/>
              <a:p>
                <a:r>
                  <a:rPr lang="ar-EG">
                    <a:noFill/>
                  </a:rPr>
                  <a:t> </a:t>
                </a:r>
              </a:p>
            </p:txBody>
          </p:sp>
        </mc:Fallback>
      </mc:AlternateContent>
      <p:sp>
        <p:nvSpPr>
          <p:cNvPr id="4" name="Footer Placeholder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Slide Number Placeholder 4"/>
          <p:cNvSpPr>
            <a:spLocks noGrp="1"/>
          </p:cNvSpPr>
          <p:nvPr>
            <p:ph type="sldNum" sz="quarter" idx="12"/>
          </p:nvPr>
        </p:nvSpPr>
        <p:spPr/>
        <p:txBody>
          <a:bodyPr/>
          <a:lstStyle/>
          <a:p>
            <a:pPr>
              <a:defRPr/>
            </a:pPr>
            <a:fld id="{4CBCD6CE-2073-43FC-8B29-0FA327075F68}" type="slidenum">
              <a:rPr lang="en-MY" smtClean="0"/>
              <a:pPr>
                <a:defRPr/>
              </a:pPr>
              <a:t>16</a:t>
            </a:fld>
            <a:endParaRPr lang="en-MY"/>
          </a:p>
        </p:txBody>
      </p:sp>
      <p:graphicFrame>
        <p:nvGraphicFramePr>
          <p:cNvPr id="6" name="عنصر نائب للمحتوى 6"/>
          <p:cNvGraphicFramePr>
            <a:graphicFrameLocks/>
          </p:cNvGraphicFramePr>
          <p:nvPr>
            <p:extLst>
              <p:ext uri="{D42A27DB-BD31-4B8C-83A1-F6EECF244321}">
                <p14:modId xmlns:p14="http://schemas.microsoft.com/office/powerpoint/2010/main" val="3335661557"/>
              </p:ext>
            </p:extLst>
          </p:nvPr>
        </p:nvGraphicFramePr>
        <p:xfrm>
          <a:off x="539552" y="2564903"/>
          <a:ext cx="6679683" cy="3600401"/>
        </p:xfrm>
        <a:graphic>
          <a:graphicData uri="http://schemas.openxmlformats.org/drawingml/2006/table">
            <a:tbl>
              <a:tblPr firstRow="1" bandRow="1">
                <a:tableStyleId>{2D5ABB26-0587-4C30-8999-92F81FD0307C}</a:tableStyleId>
              </a:tblPr>
              <a:tblGrid>
                <a:gridCol w="1423703"/>
                <a:gridCol w="2174887"/>
                <a:gridCol w="984133"/>
                <a:gridCol w="2096960"/>
              </a:tblGrid>
              <a:tr h="514343">
                <a:tc>
                  <a:txBody>
                    <a:bodyPr/>
                    <a:lstStyle/>
                    <a:p>
                      <a:pPr algn="ctr"/>
                      <a:r>
                        <a:rPr lang="en-US" sz="2000" dirty="0" err="1" smtClean="0"/>
                        <a:t>X.f</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X</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f</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الفئات</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10×5=50</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(5+15)÷2=10</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r>
                        <a:rPr lang="ar-SA" sz="2000" baseline="0" dirty="0" smtClean="0"/>
                        <a:t> – 15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20×9=180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(15+25)÷2=20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9</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 – 25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30×14=420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(25+35)÷2=30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14</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25 –</a:t>
                      </a:r>
                      <a:r>
                        <a:rPr lang="ar-SA" sz="2000" baseline="0" dirty="0" smtClean="0"/>
                        <a:t> 35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40×15=600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(35+45)÷2=40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35 – 45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50×17=850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(45+55)÷2=50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17</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45 – 55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343">
                <a:tc>
                  <a:txBody>
                    <a:bodyPr/>
                    <a:lstStyle/>
                    <a:p>
                      <a:pPr algn="ctr"/>
                      <a:r>
                        <a:rPr lang="ar-EG" sz="2000" dirty="0" smtClean="0"/>
                        <a:t>2100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60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10012407"/>
      </p:ext>
    </p:extLst>
  </p:cSld>
  <p:clrMapOvr>
    <a:masterClrMapping/>
  </p:clrMapOvr>
  <p:transition>
    <p:cover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04850"/>
            <a:ext cx="8229600" cy="923925"/>
          </a:xfrm>
        </p:spPr>
        <p:txBody>
          <a:bodyPr/>
          <a:lstStyle/>
          <a:p>
            <a:pPr algn="r"/>
            <a:r>
              <a:rPr lang="ar-SA" dirty="0"/>
              <a:t>تطبيقات على مقاييس النزعة المركزية</a:t>
            </a:r>
            <a:endParaRPr lang="ar-EG" dirty="0" smtClean="0"/>
          </a:p>
        </p:txBody>
      </p:sp>
      <p:sp>
        <p:nvSpPr>
          <p:cNvPr id="39939" name="Content Placeholder 2"/>
          <p:cNvSpPr>
            <a:spLocks noGrp="1"/>
          </p:cNvSpPr>
          <p:nvPr>
            <p:ph idx="1"/>
          </p:nvPr>
        </p:nvSpPr>
        <p:spPr>
          <a:xfrm>
            <a:off x="457200" y="1628775"/>
            <a:ext cx="8229600" cy="4695825"/>
          </a:xfrm>
        </p:spPr>
        <p:txBody>
          <a:bodyPr/>
          <a:lstStyle/>
          <a:p>
            <a:pPr marL="0" indent="0">
              <a:buFont typeface="Wingdings 2" pitchFamily="18" charset="2"/>
              <a:buNone/>
            </a:pPr>
            <a:r>
              <a:rPr lang="ar-SA" dirty="0"/>
              <a:t> </a:t>
            </a:r>
            <a:r>
              <a:rPr lang="ar-SA" dirty="0" smtClean="0"/>
              <a:t>في </a:t>
            </a:r>
            <a:r>
              <a:rPr lang="ar-SA" dirty="0" smtClean="0"/>
              <a:t>الخطوة الاخيرة  نحسب قيمة الوسط الحساب بالتطبيق على القانون</a:t>
            </a:r>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SA" dirty="0" smtClean="0"/>
          </a:p>
          <a:p>
            <a:pPr marL="0" indent="0">
              <a:buFont typeface="Wingdings 2" pitchFamily="18" charset="2"/>
              <a:buNone/>
            </a:pPr>
            <a:endParaRPr lang="ar-EG" dirty="0" smtClean="0"/>
          </a:p>
        </p:txBody>
      </p:sp>
      <p:sp>
        <p:nvSpPr>
          <p:cNvPr id="4" name="Footer Placeholder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Slide Number Placeholder 4"/>
          <p:cNvSpPr>
            <a:spLocks noGrp="1"/>
          </p:cNvSpPr>
          <p:nvPr>
            <p:ph type="sldNum" sz="quarter" idx="12"/>
          </p:nvPr>
        </p:nvSpPr>
        <p:spPr/>
        <p:txBody>
          <a:bodyPr/>
          <a:lstStyle/>
          <a:p>
            <a:pPr>
              <a:defRPr/>
            </a:pPr>
            <a:fld id="{53894AAA-D450-4D49-9AD2-07D0CFD210D0}" type="slidenum">
              <a:rPr lang="en-MY" smtClean="0"/>
              <a:pPr>
                <a:defRPr/>
              </a:pPr>
              <a:t>17</a:t>
            </a:fld>
            <a:endParaRPr lang="en-MY"/>
          </a:p>
        </p:txBody>
      </p:sp>
      <p:graphicFrame>
        <p:nvGraphicFramePr>
          <p:cNvPr id="39942" name="Object 5"/>
          <p:cNvGraphicFramePr>
            <a:graphicFrameLocks noGrp="1" noChangeAspect="1"/>
          </p:cNvGraphicFramePr>
          <p:nvPr>
            <p:extLst>
              <p:ext uri="{D42A27DB-BD31-4B8C-83A1-F6EECF244321}">
                <p14:modId xmlns:p14="http://schemas.microsoft.com/office/powerpoint/2010/main" val="602225447"/>
              </p:ext>
            </p:extLst>
          </p:nvPr>
        </p:nvGraphicFramePr>
        <p:xfrm>
          <a:off x="3025775" y="2383185"/>
          <a:ext cx="3275013" cy="3494087"/>
        </p:xfrm>
        <a:graphic>
          <a:graphicData uri="http://schemas.openxmlformats.org/presentationml/2006/ole">
            <mc:AlternateContent xmlns:mc="http://schemas.openxmlformats.org/markup-compatibility/2006">
              <mc:Choice xmlns:v="urn:schemas-microsoft-com:vml" Requires="v">
                <p:oleObj spid="_x0000_s4100" name="Equation" r:id="rId4" imgW="952200" imgH="1015920" progId="Equation.3">
                  <p:embed/>
                </p:oleObj>
              </mc:Choice>
              <mc:Fallback>
                <p:oleObj name="Equation" r:id="rId4" imgW="952200" imgH="1015920" progId="Equation.3">
                  <p:embed/>
                  <p:pic>
                    <p:nvPicPr>
                      <p:cNvPr id="0" name=""/>
                      <p:cNvPicPr>
                        <a:picLocks noGrp="1" noChangeAspect="1" noChangeArrowheads="1"/>
                      </p:cNvPicPr>
                      <p:nvPr/>
                    </p:nvPicPr>
                    <p:blipFill>
                      <a:blip r:embed="rId5"/>
                      <a:srcRect/>
                      <a:stretch>
                        <a:fillRect/>
                      </a:stretch>
                    </p:blipFill>
                    <p:spPr bwMode="auto">
                      <a:xfrm>
                        <a:off x="3025775" y="2383185"/>
                        <a:ext cx="3275013" cy="349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57286860"/>
      </p:ext>
    </p:extLst>
  </p:cSld>
  <p:clrMapOvr>
    <a:masterClrMapping/>
  </p:clrMapOvr>
  <p:transition>
    <p:cover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mc:AlternateContent xmlns:mc="http://schemas.openxmlformats.org/markup-compatibility/2006">
        <mc:Choice xmlns:a14="http://schemas.microsoft.com/office/drawing/2010/main" Requires="a14">
          <p:sp>
            <p:nvSpPr>
              <p:cNvPr id="3" name="عنصر نائب للمحتوى 2"/>
              <p:cNvSpPr>
                <a:spLocks noGrp="1"/>
              </p:cNvSpPr>
              <p:nvPr>
                <p:ph sz="half" idx="1"/>
              </p:nvPr>
            </p:nvSpPr>
            <p:spPr>
              <a:xfrm>
                <a:off x="457200" y="1920085"/>
                <a:ext cx="3610744" cy="4434840"/>
              </a:xfrm>
            </p:spPr>
            <p:txBody>
              <a:bodyPr/>
              <a:lstStyle/>
              <a:p>
                <a:pPr marL="0" indent="0">
                  <a:buNone/>
                </a:pPr>
                <a:r>
                  <a:rPr lang="ar-SA" dirty="0" smtClean="0">
                    <a:solidFill>
                      <a:schemeClr val="bg2">
                        <a:lumMod val="50000"/>
                      </a:schemeClr>
                    </a:solidFill>
                  </a:rPr>
                  <a:t>2.  </a:t>
                </a:r>
                <a:r>
                  <a:rPr lang="ar-SA" dirty="0" smtClean="0"/>
                  <a:t>الوسط الهندسي: </a:t>
                </a:r>
              </a:p>
              <a:p>
                <a:pPr marL="0" indent="0">
                  <a:buNone/>
                </a:pPr>
                <a:r>
                  <a:rPr lang="ar-SA" dirty="0" smtClean="0"/>
                  <a:t>لحساب </a:t>
                </a:r>
                <a:r>
                  <a:rPr lang="ar-SA" dirty="0" smtClean="0"/>
                  <a:t>الوسط </a:t>
                </a:r>
                <a:r>
                  <a:rPr lang="ar-SA" dirty="0" smtClean="0"/>
                  <a:t>الهندسي </a:t>
                </a:r>
                <a:r>
                  <a:rPr lang="ar-SA" dirty="0" smtClean="0"/>
                  <a:t>نحسب مركز الفئة اولا  </a:t>
                </a:r>
                <a14:m>
                  <m:oMath xmlns:m="http://schemas.openxmlformats.org/officeDocument/2006/math">
                    <m:sSub>
                      <m:sSubPr>
                        <m:ctrlPr>
                          <a:rPr lang="ar-SA" i="1" smtClean="0">
                            <a:latin typeface="Cambria Math"/>
                          </a:rPr>
                        </m:ctrlPr>
                      </m:sSubPr>
                      <m:e>
                        <m:r>
                          <a:rPr lang="en-US" b="0" i="1" smtClean="0">
                            <a:latin typeface="Cambria Math"/>
                          </a:rPr>
                          <m:t>𝑋</m:t>
                        </m:r>
                      </m:e>
                      <m:sub>
                        <m:r>
                          <a:rPr lang="en-US" b="0" i="1" smtClean="0">
                            <a:latin typeface="Cambria Math"/>
                          </a:rPr>
                          <m:t>𝑖</m:t>
                        </m:r>
                      </m:sub>
                    </m:sSub>
                    <m:r>
                      <a:rPr lang="en-US" b="0" i="1" smtClean="0">
                        <a:latin typeface="Cambria Math"/>
                      </a:rPr>
                      <m:t>=</m:t>
                    </m:r>
                    <m:f>
                      <m:fPr>
                        <m:ctrlPr>
                          <a:rPr lang="en-US" b="0" i="1" smtClean="0">
                            <a:latin typeface="Cambria Math"/>
                          </a:rPr>
                        </m:ctrlPr>
                      </m:fPr>
                      <m:num>
                        <m:r>
                          <a:rPr lang="en-US" b="0" i="1" smtClean="0">
                            <a:latin typeface="Cambria Math"/>
                          </a:rPr>
                          <m:t>𝐿</m:t>
                        </m:r>
                        <m:r>
                          <a:rPr lang="en-US" b="0" i="1" smtClean="0">
                            <a:latin typeface="Cambria Math"/>
                          </a:rPr>
                          <m:t>+</m:t>
                        </m:r>
                        <m:r>
                          <a:rPr lang="en-US" b="0" i="1" smtClean="0">
                            <a:latin typeface="Cambria Math"/>
                          </a:rPr>
                          <m:t>𝑈</m:t>
                        </m:r>
                      </m:num>
                      <m:den>
                        <m:r>
                          <a:rPr lang="en-US" b="0" i="1" smtClean="0">
                            <a:latin typeface="Cambria Math"/>
                          </a:rPr>
                          <m:t>2</m:t>
                        </m:r>
                      </m:den>
                    </m:f>
                  </m:oMath>
                </a14:m>
                <a:r>
                  <a:rPr lang="ar-SA" dirty="0" smtClean="0"/>
                  <a:t> :</a:t>
                </a:r>
                <a:endParaRPr lang="en-US" dirty="0" smtClean="0"/>
              </a:p>
            </p:txBody>
          </p:sp>
        </mc:Choice>
        <mc:Fallback>
          <p:sp>
            <p:nvSpPr>
              <p:cNvPr id="3" name="عنصر نائب للمحتوى 2"/>
              <p:cNvSpPr>
                <a:spLocks noGrp="1" noRot="1" noChangeAspect="1" noMove="1" noResize="1" noEditPoints="1" noAdjustHandles="1" noChangeArrowheads="1" noChangeShapeType="1" noTextEdit="1"/>
              </p:cNvSpPr>
              <p:nvPr>
                <p:ph sz="half" idx="1"/>
              </p:nvPr>
            </p:nvSpPr>
            <p:spPr>
              <a:xfrm>
                <a:off x="457200" y="1920085"/>
                <a:ext cx="3610744" cy="4434840"/>
              </a:xfrm>
              <a:blipFill rotWithShape="1">
                <a:blip r:embed="rId3"/>
                <a:stretch>
                  <a:fillRect t="-1238" r="-3209"/>
                </a:stretch>
              </a:blipFill>
            </p:spPr>
            <p:txBody>
              <a:bodyPr/>
              <a:lstStyle/>
              <a:p>
                <a:r>
                  <a:rPr lang="ar-EG">
                    <a:noFill/>
                  </a:rPr>
                  <a:t> </a:t>
                </a:r>
              </a:p>
            </p:txBody>
          </p:sp>
        </mc:Fallback>
      </mc:AlternateContent>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2560105215"/>
              </p:ext>
            </p:extLst>
          </p:nvPr>
        </p:nvGraphicFramePr>
        <p:xfrm>
          <a:off x="4355976" y="2064893"/>
          <a:ext cx="4176467" cy="4100411"/>
        </p:xfrm>
        <a:graphic>
          <a:graphicData uri="http://schemas.openxmlformats.org/drawingml/2006/table">
            <a:tbl>
              <a:tblPr firstRow="1" bandRow="1">
                <a:tableStyleId>{2D5ABB26-0587-4C30-8999-92F81FD0307C}</a:tableStyleId>
              </a:tblPr>
              <a:tblGrid>
                <a:gridCol w="1728192"/>
                <a:gridCol w="782004"/>
                <a:gridCol w="1666271"/>
              </a:tblGrid>
              <a:tr h="585773">
                <a:tc>
                  <a:txBody>
                    <a:bodyPr/>
                    <a:lstStyle/>
                    <a:p>
                      <a:pPr algn="ctr"/>
                      <a:r>
                        <a:rPr lang="en-US" sz="2000" dirty="0" smtClean="0"/>
                        <a:t>X</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f</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الفئات</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(5+15)÷2=10</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5</a:t>
                      </a:r>
                      <a:r>
                        <a:rPr lang="ar-SA" sz="2000" baseline="0" dirty="0" smtClean="0"/>
                        <a:t> – 15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(15+25)÷2=20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9</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 – 25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(25+35)÷2=30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14</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25 –</a:t>
                      </a:r>
                      <a:r>
                        <a:rPr lang="ar-SA" sz="2000" baseline="0" dirty="0" smtClean="0"/>
                        <a:t> 35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(35+45)÷2=40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15</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35 – 45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000" dirty="0" smtClean="0"/>
                        <a:t>(45+55)÷2=50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17</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45 – 55 </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t>60</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18</a:t>
            </a:fld>
            <a:endParaRPr lang="en-MY"/>
          </a:p>
        </p:txBody>
      </p:sp>
    </p:spTree>
    <p:extLst>
      <p:ext uri="{BB962C8B-B14F-4D97-AF65-F5344CB8AC3E}">
        <p14:creationId xmlns:p14="http://schemas.microsoft.com/office/powerpoint/2010/main" val="2849886300"/>
      </p:ext>
    </p:extLst>
  </p:cSld>
  <p:clrMapOvr>
    <a:masterClrMapping/>
  </p:clrMapOvr>
  <p:transition>
    <p:cover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a:t>تطبيقات على مقاييس النزعة المركزية</a:t>
            </a:r>
            <a:endParaRPr lang="ar-EG" dirty="0"/>
          </a:p>
        </p:txBody>
      </p:sp>
      <p:sp>
        <p:nvSpPr>
          <p:cNvPr id="3" name="Content Placeholder 2"/>
          <p:cNvSpPr>
            <a:spLocks noGrp="1"/>
          </p:cNvSpPr>
          <p:nvPr>
            <p:ph idx="1"/>
          </p:nvPr>
        </p:nvSpPr>
        <p:spPr/>
        <p:txBody>
          <a:bodyPr/>
          <a:lstStyle/>
          <a:p>
            <a:pPr marL="0" indent="0">
              <a:buNone/>
            </a:pPr>
            <a:r>
              <a:rPr lang="ar-SA" dirty="0" smtClean="0"/>
              <a:t>ثم </a:t>
            </a:r>
            <a:r>
              <a:rPr lang="ar-SA" dirty="0" smtClean="0"/>
              <a:t>نحسب </a:t>
            </a:r>
            <a:r>
              <a:rPr lang="ar-SA" dirty="0" smtClean="0"/>
              <a:t>قيمة الوسط الهندسي بالتطبيق على القانون</a:t>
            </a:r>
          </a:p>
          <a:p>
            <a:pPr marL="0" indent="0">
              <a:buNone/>
            </a:pPr>
            <a:endParaRPr lang="ar-SA" dirty="0" smtClean="0"/>
          </a:p>
        </p:txBody>
      </p:sp>
      <p:sp>
        <p:nvSpPr>
          <p:cNvPr id="4" name="Footer Placeholder 3"/>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5" name="Slide Number Placeholder 4"/>
          <p:cNvSpPr>
            <a:spLocks noGrp="1"/>
          </p:cNvSpPr>
          <p:nvPr>
            <p:ph type="sldNum" sz="quarter" idx="12"/>
          </p:nvPr>
        </p:nvSpPr>
        <p:spPr/>
        <p:txBody>
          <a:bodyPr/>
          <a:lstStyle/>
          <a:p>
            <a:pPr>
              <a:defRPr/>
            </a:pPr>
            <a:fld id="{4801634F-F010-451E-B525-8AAC4054DD33}" type="slidenum">
              <a:rPr lang="en-MY" smtClean="0"/>
              <a:pPr>
                <a:defRPr/>
              </a:pPr>
              <a:t>19</a:t>
            </a:fld>
            <a:endParaRPr lang="en-MY"/>
          </a:p>
        </p:txBody>
      </p:sp>
      <p:graphicFrame>
        <p:nvGraphicFramePr>
          <p:cNvPr id="6" name="Object 5"/>
          <p:cNvGraphicFramePr>
            <a:graphicFrameLocks noChangeAspect="1"/>
          </p:cNvGraphicFramePr>
          <p:nvPr>
            <p:extLst>
              <p:ext uri="{D42A27DB-BD31-4B8C-83A1-F6EECF244321}">
                <p14:modId xmlns:p14="http://schemas.microsoft.com/office/powerpoint/2010/main" val="3479671106"/>
              </p:ext>
            </p:extLst>
          </p:nvPr>
        </p:nvGraphicFramePr>
        <p:xfrm>
          <a:off x="1362075" y="2708920"/>
          <a:ext cx="5819775" cy="1179512"/>
        </p:xfrm>
        <a:graphic>
          <a:graphicData uri="http://schemas.openxmlformats.org/presentationml/2006/ole">
            <mc:AlternateContent xmlns:mc="http://schemas.openxmlformats.org/markup-compatibility/2006">
              <mc:Choice xmlns:v="urn:schemas-microsoft-com:vml" Requires="v">
                <p:oleObj spid="_x0000_s5126" name="Equation" r:id="rId4" imgW="1434960" imgH="291960" progId="Equation.3">
                  <p:embed/>
                </p:oleObj>
              </mc:Choice>
              <mc:Fallback>
                <p:oleObj name="Equation" r:id="rId4" imgW="1434960" imgH="291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2075" y="2708920"/>
                        <a:ext cx="581977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297562315"/>
              </p:ext>
            </p:extLst>
          </p:nvPr>
        </p:nvGraphicFramePr>
        <p:xfrm>
          <a:off x="283344" y="4175125"/>
          <a:ext cx="8393112" cy="1128713"/>
        </p:xfrm>
        <a:graphic>
          <a:graphicData uri="http://schemas.openxmlformats.org/presentationml/2006/ole">
            <mc:AlternateContent xmlns:mc="http://schemas.openxmlformats.org/markup-compatibility/2006">
              <mc:Choice xmlns:v="urn:schemas-microsoft-com:vml" Requires="v">
                <p:oleObj spid="_x0000_s5127" name="Equation" r:id="rId6" imgW="2070000" imgH="279360" progId="Equation.3">
                  <p:embed/>
                </p:oleObj>
              </mc:Choice>
              <mc:Fallback>
                <p:oleObj name="Equation" r:id="rId6" imgW="2070000" imgH="279360" progId="Equation.3">
                  <p:embed/>
                  <p:pic>
                    <p:nvPicPr>
                      <p:cNvPr id="0" name=""/>
                      <p:cNvPicPr>
                        <a:picLocks noChangeAspect="1" noChangeArrowheads="1"/>
                      </p:cNvPicPr>
                      <p:nvPr/>
                    </p:nvPicPr>
                    <p:blipFill>
                      <a:blip r:embed="rId7"/>
                      <a:srcRect/>
                      <a:stretch>
                        <a:fillRect/>
                      </a:stretch>
                    </p:blipFill>
                    <p:spPr bwMode="auto">
                      <a:xfrm>
                        <a:off x="283344" y="4175125"/>
                        <a:ext cx="8393112"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75600965"/>
      </p:ext>
    </p:extLst>
  </p:cSld>
  <p:clrMapOvr>
    <a:masterClrMapping/>
  </p:clrMapOvr>
  <p:transition>
    <p:cover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p:sp>
        <p:nvSpPr>
          <p:cNvPr id="3" name="عنصر نائب للمحتوى 2"/>
          <p:cNvSpPr>
            <a:spLocks noGrp="1"/>
          </p:cNvSpPr>
          <p:nvPr>
            <p:ph sz="half" idx="1"/>
          </p:nvPr>
        </p:nvSpPr>
        <p:spPr>
          <a:xfrm>
            <a:off x="457200" y="1920085"/>
            <a:ext cx="3250704" cy="4434840"/>
          </a:xfrm>
        </p:spPr>
        <p:txBody>
          <a:bodyPr/>
          <a:lstStyle/>
          <a:p>
            <a:pPr marL="514350" indent="-514350">
              <a:buAutoNum type="arabicPeriod" startAt="3"/>
            </a:pPr>
            <a:r>
              <a:rPr lang="ar-SA" sz="2400" b="1" dirty="0" smtClean="0"/>
              <a:t>الوسيط</a:t>
            </a:r>
            <a:r>
              <a:rPr lang="ar-SA" sz="2400" b="1" dirty="0" smtClean="0"/>
              <a:t>: </a:t>
            </a:r>
          </a:p>
          <a:p>
            <a:pPr marL="0" indent="0">
              <a:buNone/>
            </a:pPr>
            <a:r>
              <a:rPr lang="ar-SA" sz="2400" b="1" dirty="0" smtClean="0"/>
              <a:t>لحساب الوسيط نحدد ترتيب </a:t>
            </a:r>
            <a:r>
              <a:rPr lang="ar-SA" sz="2400" b="1" dirty="0"/>
              <a:t>الوسيط </a:t>
            </a:r>
            <a:r>
              <a:rPr lang="ar-SA" sz="2400" b="1" dirty="0" smtClean="0"/>
              <a:t> اولا</a:t>
            </a:r>
          </a:p>
          <a:p>
            <a:pPr marL="0" indent="0">
              <a:buNone/>
            </a:pPr>
            <a:r>
              <a:rPr lang="ar-SA" sz="2400" b="1" dirty="0" smtClean="0"/>
              <a:t>ترتيب الوسيط =        </a:t>
            </a:r>
          </a:p>
          <a:p>
            <a:pPr marL="0" indent="0">
              <a:buNone/>
            </a:pPr>
            <a:r>
              <a:rPr lang="ar-SA" sz="2400" b="1" dirty="0" smtClean="0"/>
              <a:t>               </a:t>
            </a:r>
          </a:p>
          <a:p>
            <a:pPr marL="0" indent="0">
              <a:buNone/>
            </a:pPr>
            <a:r>
              <a:rPr lang="ar-SA" sz="2400" b="1" dirty="0"/>
              <a:t> </a:t>
            </a:r>
            <a:r>
              <a:rPr lang="ar-SA" sz="2400" b="1" dirty="0" smtClean="0"/>
              <a:t>             =         = </a:t>
            </a:r>
            <a:r>
              <a:rPr lang="en-US" sz="2400" b="1" dirty="0" smtClean="0"/>
              <a:t>30</a:t>
            </a:r>
            <a:endParaRPr lang="ar-SA" sz="2400" b="1" dirty="0"/>
          </a:p>
          <a:p>
            <a:pPr marL="0" indent="0">
              <a:buNone/>
            </a:pPr>
            <a:r>
              <a:rPr lang="ar-SA" sz="2400" b="1" dirty="0" smtClean="0"/>
              <a:t>الفئة الوسيطية هي 35 - 45</a:t>
            </a:r>
            <a:endParaRPr lang="ar-SA" sz="2400" b="1" dirty="0" smtClean="0"/>
          </a:p>
          <a:p>
            <a:pPr marL="0" indent="0">
              <a:buNone/>
            </a:pPr>
            <a:endParaRPr lang="ar-SA" sz="2400" b="1" dirty="0" smtClean="0"/>
          </a:p>
        </p:txBody>
      </p:sp>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1816760681"/>
              </p:ext>
            </p:extLst>
          </p:nvPr>
        </p:nvGraphicFramePr>
        <p:xfrm>
          <a:off x="3851920" y="2064893"/>
          <a:ext cx="4752528" cy="4337598"/>
        </p:xfrm>
        <a:graphic>
          <a:graphicData uri="http://schemas.openxmlformats.org/drawingml/2006/table">
            <a:tbl>
              <a:tblPr firstRow="1" bandRow="1">
                <a:tableStyleId>{2D5ABB26-0587-4C30-8999-92F81FD0307C}</a:tableStyleId>
              </a:tblPr>
              <a:tblGrid>
                <a:gridCol w="1728192"/>
                <a:gridCol w="864096"/>
                <a:gridCol w="2160240"/>
              </a:tblGrid>
              <a:tr h="585773">
                <a:tc>
                  <a:txBody>
                    <a:bodyPr/>
                    <a:lstStyle/>
                    <a:p>
                      <a:pPr algn="ctr"/>
                      <a:r>
                        <a:rPr lang="ar-SA" sz="2400" dirty="0" smtClean="0"/>
                        <a:t>التكرار المتجمع</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f</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الفئات</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5</a:t>
                      </a:r>
                      <a:endParaRPr lang="en-US" sz="24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5</a:t>
                      </a:r>
                      <a:endParaRPr lang="en-US" sz="24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5</a:t>
                      </a:r>
                      <a:r>
                        <a:rPr lang="ar-SA" sz="2400" baseline="0" dirty="0" smtClean="0"/>
                        <a:t> – 15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14</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9</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15 – 25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28</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14</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25 –</a:t>
                      </a:r>
                      <a:r>
                        <a:rPr lang="ar-SA" sz="2400" baseline="0" dirty="0" smtClean="0"/>
                        <a:t> 35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43</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15</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u="sng" dirty="0" smtClean="0"/>
                        <a:t>35 – 45 </a:t>
                      </a:r>
                      <a:endParaRPr lang="en-US" sz="24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60</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17</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45 – 55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60</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مجموع التكرارات </a:t>
                      </a:r>
                      <a:r>
                        <a:rPr lang="en-US" sz="2400" dirty="0" smtClean="0"/>
                        <a:t>(n)</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20</a:t>
            </a:fld>
            <a:endParaRPr lang="en-MY"/>
          </a:p>
        </p:txBody>
      </p:sp>
      <p:graphicFrame>
        <p:nvGraphicFramePr>
          <p:cNvPr id="4" name="Object 3"/>
          <p:cNvGraphicFramePr>
            <a:graphicFrameLocks noChangeAspect="1"/>
          </p:cNvGraphicFramePr>
          <p:nvPr>
            <p:extLst>
              <p:ext uri="{D42A27DB-BD31-4B8C-83A1-F6EECF244321}">
                <p14:modId xmlns:p14="http://schemas.microsoft.com/office/powerpoint/2010/main" val="1225245972"/>
              </p:ext>
            </p:extLst>
          </p:nvPr>
        </p:nvGraphicFramePr>
        <p:xfrm>
          <a:off x="1187624" y="3094286"/>
          <a:ext cx="584200" cy="766762"/>
        </p:xfrm>
        <a:graphic>
          <a:graphicData uri="http://schemas.openxmlformats.org/presentationml/2006/ole">
            <mc:AlternateContent xmlns:mc="http://schemas.openxmlformats.org/markup-compatibility/2006">
              <mc:Choice xmlns:v="urn:schemas-microsoft-com:vml" Requires="v">
                <p:oleObj spid="_x0000_s6157" name="Equation" r:id="rId4" imgW="152334" imgH="393529" progId="Equation.3">
                  <p:embed/>
                </p:oleObj>
              </mc:Choice>
              <mc:Fallback>
                <p:oleObj name="Equation" r:id="rId4" imgW="152334" imgH="393529"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3094286"/>
                        <a:ext cx="584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49952598"/>
              </p:ext>
            </p:extLst>
          </p:nvPr>
        </p:nvGraphicFramePr>
        <p:xfrm>
          <a:off x="1463452" y="3886374"/>
          <a:ext cx="876300" cy="766762"/>
        </p:xfrm>
        <a:graphic>
          <a:graphicData uri="http://schemas.openxmlformats.org/presentationml/2006/ole">
            <mc:AlternateContent xmlns:mc="http://schemas.openxmlformats.org/markup-compatibility/2006">
              <mc:Choice xmlns:v="urn:schemas-microsoft-com:vml" Requires="v">
                <p:oleObj spid="_x0000_s6158" name="Equation" r:id="rId6" imgW="228600" imgH="393480" progId="Equation.3">
                  <p:embed/>
                </p:oleObj>
              </mc:Choice>
              <mc:Fallback>
                <p:oleObj name="Equation" r:id="rId6" imgW="228600" imgH="393480" progId="Equation.3">
                  <p:embed/>
                  <p:pic>
                    <p:nvPicPr>
                      <p:cNvPr id="0" name="Object 5"/>
                      <p:cNvPicPr>
                        <a:picLocks noChangeAspect="1" noChangeArrowheads="1"/>
                      </p:cNvPicPr>
                      <p:nvPr/>
                    </p:nvPicPr>
                    <p:blipFill>
                      <a:blip r:embed="rId7"/>
                      <a:srcRect/>
                      <a:stretch>
                        <a:fillRect/>
                      </a:stretch>
                    </p:blipFill>
                    <p:spPr bwMode="auto">
                      <a:xfrm>
                        <a:off x="1463452" y="3886374"/>
                        <a:ext cx="8763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82559526"/>
              </p:ext>
            </p:extLst>
          </p:nvPr>
        </p:nvGraphicFramePr>
        <p:xfrm>
          <a:off x="755576" y="4869160"/>
          <a:ext cx="2935287" cy="1608137"/>
        </p:xfrm>
        <a:graphic>
          <a:graphicData uri="http://schemas.openxmlformats.org/presentationml/2006/ole">
            <mc:AlternateContent xmlns:mc="http://schemas.openxmlformats.org/markup-compatibility/2006">
              <mc:Choice xmlns:v="urn:schemas-microsoft-com:vml" Requires="v">
                <p:oleObj spid="_x0000_s6159" name="Equation" r:id="rId8" imgW="1435100" imgH="787400" progId="Equation.3">
                  <p:embed/>
                </p:oleObj>
              </mc:Choice>
              <mc:Fallback>
                <p:oleObj name="Equation" r:id="rId8" imgW="1435100" imgH="78740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576" y="4869160"/>
                        <a:ext cx="2935287"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60560579"/>
      </p:ext>
    </p:extLst>
  </p:cSld>
  <p:clrMapOvr>
    <a:masterClrMapping/>
  </p:clrMapOvr>
  <p:transition>
    <p:cover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p:sp>
        <p:nvSpPr>
          <p:cNvPr id="3" name="عنصر نائب للمحتوى 2"/>
          <p:cNvSpPr>
            <a:spLocks noGrp="1"/>
          </p:cNvSpPr>
          <p:nvPr>
            <p:ph sz="half" idx="1"/>
          </p:nvPr>
        </p:nvSpPr>
        <p:spPr>
          <a:xfrm>
            <a:off x="457200" y="1920085"/>
            <a:ext cx="3826768" cy="4434840"/>
          </a:xfrm>
        </p:spPr>
        <p:txBody>
          <a:bodyPr/>
          <a:lstStyle/>
          <a:p>
            <a:pPr marL="0" indent="0" algn="l">
              <a:buNone/>
            </a:pPr>
            <a:r>
              <a:rPr lang="en-US" dirty="0"/>
              <a:t> </a:t>
            </a:r>
            <a:r>
              <a:rPr lang="en-US" dirty="0" smtClean="0"/>
              <a:t>  a = 35</a:t>
            </a:r>
          </a:p>
          <a:p>
            <a:pPr marL="0" indent="0" algn="l">
              <a:buNone/>
            </a:pPr>
            <a:endParaRPr lang="en-US" dirty="0"/>
          </a:p>
          <a:p>
            <a:pPr marL="0" indent="0" algn="l">
              <a:buNone/>
            </a:pPr>
            <a:endParaRPr lang="en-US" dirty="0" smtClean="0"/>
          </a:p>
          <a:p>
            <a:pPr marL="0" indent="0" algn="l">
              <a:buNone/>
            </a:pPr>
            <a:endParaRPr lang="en-US" dirty="0"/>
          </a:p>
          <a:p>
            <a:pPr marL="0" indent="0" algn="l">
              <a:buNone/>
            </a:pPr>
            <a:endParaRPr lang="en-US" dirty="0" smtClean="0"/>
          </a:p>
          <a:p>
            <a:pPr marL="0" indent="0" algn="l">
              <a:buNone/>
            </a:pPr>
            <a:r>
              <a:rPr lang="en-US" dirty="0" smtClean="0"/>
              <a:t>C = 45 – 35 =10  </a:t>
            </a:r>
            <a:endParaRPr lang="ar-SA" dirty="0" smtClean="0"/>
          </a:p>
          <a:p>
            <a:pPr marL="514350" indent="-514350">
              <a:buAutoNum type="arabicPeriod" startAt="3"/>
            </a:pPr>
            <a:endParaRPr lang="ar-SA" dirty="0" smtClean="0"/>
          </a:p>
        </p:txBody>
      </p:sp>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3485701689"/>
              </p:ext>
            </p:extLst>
          </p:nvPr>
        </p:nvGraphicFramePr>
        <p:xfrm>
          <a:off x="4499992" y="2064893"/>
          <a:ext cx="4104456" cy="4337598"/>
        </p:xfrm>
        <a:graphic>
          <a:graphicData uri="http://schemas.openxmlformats.org/drawingml/2006/table">
            <a:tbl>
              <a:tblPr firstRow="1" bandRow="1">
                <a:tableStyleId>{2D5ABB26-0587-4C30-8999-92F81FD0307C}</a:tableStyleId>
              </a:tblPr>
              <a:tblGrid>
                <a:gridCol w="1492529"/>
                <a:gridCol w="746265"/>
                <a:gridCol w="1865662"/>
              </a:tblGrid>
              <a:tr h="585773">
                <a:tc>
                  <a:txBody>
                    <a:bodyPr/>
                    <a:lstStyle/>
                    <a:p>
                      <a:pPr algn="ctr"/>
                      <a:r>
                        <a:rPr lang="ar-SA" sz="2400" dirty="0" smtClean="0"/>
                        <a:t>التكرار المتجمع</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f</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الفئات</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5</a:t>
                      </a:r>
                      <a:endParaRPr lang="en-US" sz="24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5</a:t>
                      </a:r>
                      <a:endParaRPr lang="en-US" sz="24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5</a:t>
                      </a:r>
                      <a:r>
                        <a:rPr lang="ar-SA" sz="2400" baseline="0" dirty="0" smtClean="0"/>
                        <a:t> – 15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14</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9</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15 – 25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u="sng" dirty="0" smtClean="0"/>
                        <a:t>28</a:t>
                      </a:r>
                      <a:endParaRPr lang="en-US" sz="24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14</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25 –</a:t>
                      </a:r>
                      <a:r>
                        <a:rPr lang="ar-SA" sz="2400" baseline="0" dirty="0" smtClean="0"/>
                        <a:t> 35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43</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u="sng" dirty="0" smtClean="0"/>
                        <a:t>15</a:t>
                      </a:r>
                      <a:endParaRPr lang="en-US" sz="24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u="sng" dirty="0" smtClean="0"/>
                        <a:t>35 – 45 </a:t>
                      </a:r>
                      <a:endParaRPr lang="en-US" sz="24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400" dirty="0" smtClean="0"/>
                        <a:t>60</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17</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45 – 55 </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t>60</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1800" b="1" dirty="0" smtClean="0"/>
                        <a:t>مجموع التكرارات </a:t>
                      </a:r>
                      <a:r>
                        <a:rPr lang="en-US" sz="1800" b="1" dirty="0" smtClean="0"/>
                        <a:t>(n)</a:t>
                      </a:r>
                      <a:endParaRPr 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21</a:t>
            </a:fld>
            <a:endParaRPr lang="en-MY"/>
          </a:p>
        </p:txBody>
      </p:sp>
      <p:graphicFrame>
        <p:nvGraphicFramePr>
          <p:cNvPr id="10" name="Object 9"/>
          <p:cNvGraphicFramePr>
            <a:graphicFrameLocks noChangeAspect="1"/>
          </p:cNvGraphicFramePr>
          <p:nvPr>
            <p:extLst>
              <p:ext uri="{D42A27DB-BD31-4B8C-83A1-F6EECF244321}">
                <p14:modId xmlns:p14="http://schemas.microsoft.com/office/powerpoint/2010/main" val="3125368762"/>
              </p:ext>
            </p:extLst>
          </p:nvPr>
        </p:nvGraphicFramePr>
        <p:xfrm>
          <a:off x="2138363" y="1916113"/>
          <a:ext cx="1889125" cy="954087"/>
        </p:xfrm>
        <a:graphic>
          <a:graphicData uri="http://schemas.openxmlformats.org/presentationml/2006/ole">
            <mc:AlternateContent xmlns:mc="http://schemas.openxmlformats.org/markup-compatibility/2006">
              <mc:Choice xmlns:v="urn:schemas-microsoft-com:vml" Requires="v">
                <p:oleObj spid="_x0000_s7183" name="Equation" r:id="rId4" imgW="774360" imgH="393480" progId="Equation.3">
                  <p:embed/>
                </p:oleObj>
              </mc:Choice>
              <mc:Fallback>
                <p:oleObj name="Equation" r:id="rId4" imgW="774360" imgH="393480" progId="Equation.3">
                  <p:embed/>
                  <p:pic>
                    <p:nvPicPr>
                      <p:cNvPr id="0" name="Object 6"/>
                      <p:cNvPicPr>
                        <a:picLocks noChangeAspect="1" noChangeArrowheads="1"/>
                      </p:cNvPicPr>
                      <p:nvPr/>
                    </p:nvPicPr>
                    <p:blipFill>
                      <a:blip r:embed="rId5"/>
                      <a:srcRect/>
                      <a:stretch>
                        <a:fillRect/>
                      </a:stretch>
                    </p:blipFill>
                    <p:spPr bwMode="auto">
                      <a:xfrm>
                        <a:off x="2138363" y="1916113"/>
                        <a:ext cx="18891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877705642"/>
              </p:ext>
            </p:extLst>
          </p:nvPr>
        </p:nvGraphicFramePr>
        <p:xfrm>
          <a:off x="2446338" y="3232150"/>
          <a:ext cx="1497012" cy="701675"/>
        </p:xfrm>
        <a:graphic>
          <a:graphicData uri="http://schemas.openxmlformats.org/presentationml/2006/ole">
            <mc:AlternateContent xmlns:mc="http://schemas.openxmlformats.org/markup-compatibility/2006">
              <mc:Choice xmlns:v="urn:schemas-microsoft-com:vml" Requires="v">
                <p:oleObj spid="_x0000_s7184" name="Equation" r:id="rId6" imgW="495000" imgH="228600" progId="Equation.3">
                  <p:embed/>
                </p:oleObj>
              </mc:Choice>
              <mc:Fallback>
                <p:oleObj name="Equation" r:id="rId6" imgW="495000" imgH="228600" progId="Equation.3">
                  <p:embed/>
                  <p:pic>
                    <p:nvPicPr>
                      <p:cNvPr id="0" name="Object 8"/>
                      <p:cNvPicPr>
                        <a:picLocks noChangeAspect="1" noChangeArrowheads="1"/>
                      </p:cNvPicPr>
                      <p:nvPr/>
                    </p:nvPicPr>
                    <p:blipFill>
                      <a:blip r:embed="rId7"/>
                      <a:srcRect/>
                      <a:stretch>
                        <a:fillRect/>
                      </a:stretch>
                    </p:blipFill>
                    <p:spPr bwMode="auto">
                      <a:xfrm>
                        <a:off x="2446338" y="3232150"/>
                        <a:ext cx="1497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524683680"/>
              </p:ext>
            </p:extLst>
          </p:nvPr>
        </p:nvGraphicFramePr>
        <p:xfrm>
          <a:off x="611188" y="3136900"/>
          <a:ext cx="1550987" cy="723900"/>
        </p:xfrm>
        <a:graphic>
          <a:graphicData uri="http://schemas.openxmlformats.org/presentationml/2006/ole">
            <mc:AlternateContent xmlns:mc="http://schemas.openxmlformats.org/markup-compatibility/2006">
              <mc:Choice xmlns:v="urn:schemas-microsoft-com:vml" Requires="v">
                <p:oleObj spid="_x0000_s7185" name="Equation" r:id="rId8" imgW="469800" imgH="215640" progId="Equation.3">
                  <p:embed/>
                </p:oleObj>
              </mc:Choice>
              <mc:Fallback>
                <p:oleObj name="Equation" r:id="rId8" imgW="469800" imgH="215640" progId="Equation.3">
                  <p:embed/>
                  <p:pic>
                    <p:nvPicPr>
                      <p:cNvPr id="0" name="Object 7"/>
                      <p:cNvPicPr>
                        <a:picLocks noChangeAspect="1" noChangeArrowheads="1"/>
                      </p:cNvPicPr>
                      <p:nvPr/>
                    </p:nvPicPr>
                    <p:blipFill>
                      <a:blip r:embed="rId9"/>
                      <a:srcRect/>
                      <a:stretch>
                        <a:fillRect/>
                      </a:stretch>
                    </p:blipFill>
                    <p:spPr bwMode="auto">
                      <a:xfrm>
                        <a:off x="611188" y="3136900"/>
                        <a:ext cx="155098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10597111"/>
              </p:ext>
            </p:extLst>
          </p:nvPr>
        </p:nvGraphicFramePr>
        <p:xfrm>
          <a:off x="251520" y="5067300"/>
          <a:ext cx="4054475" cy="882650"/>
        </p:xfrm>
        <a:graphic>
          <a:graphicData uri="http://schemas.openxmlformats.org/presentationml/2006/ole">
            <mc:AlternateContent xmlns:mc="http://schemas.openxmlformats.org/markup-compatibility/2006">
              <mc:Choice xmlns:v="urn:schemas-microsoft-com:vml" Requires="v">
                <p:oleObj spid="_x0000_s7186" name="Equation" r:id="rId10" imgW="1981080" imgH="431640" progId="Equation.3">
                  <p:embed/>
                </p:oleObj>
              </mc:Choice>
              <mc:Fallback>
                <p:oleObj name="Equation" r:id="rId10" imgW="1981080" imgH="431640" progId="Equation.3">
                  <p:embed/>
                  <p:pic>
                    <p:nvPicPr>
                      <p:cNvPr id="0" name="Object 9"/>
                      <p:cNvPicPr>
                        <a:picLocks noChangeAspect="1" noChangeArrowheads="1"/>
                      </p:cNvPicPr>
                      <p:nvPr/>
                    </p:nvPicPr>
                    <p:blipFill>
                      <a:blip r:embed="rId11"/>
                      <a:srcRect/>
                      <a:stretch>
                        <a:fillRect/>
                      </a:stretch>
                    </p:blipFill>
                    <p:spPr bwMode="auto">
                      <a:xfrm>
                        <a:off x="251520" y="5067300"/>
                        <a:ext cx="40544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61391803"/>
      </p:ext>
    </p:extLst>
  </p:cSld>
  <p:clrMapOvr>
    <a:masterClrMapping/>
  </p:clrMapOvr>
  <p:transition>
    <p:cover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تطبيقات على مقاييس النزعة المركزية</a:t>
            </a:r>
            <a:endParaRPr lang="en-US" dirty="0"/>
          </a:p>
        </p:txBody>
      </p:sp>
      <p:sp>
        <p:nvSpPr>
          <p:cNvPr id="3" name="عنصر نائب للمحتوى 2"/>
          <p:cNvSpPr>
            <a:spLocks noGrp="1"/>
          </p:cNvSpPr>
          <p:nvPr>
            <p:ph sz="half" idx="1"/>
          </p:nvPr>
        </p:nvSpPr>
        <p:spPr>
          <a:xfrm>
            <a:off x="457200" y="1920085"/>
            <a:ext cx="4258816" cy="4434840"/>
          </a:xfrm>
        </p:spPr>
        <p:txBody>
          <a:bodyPr/>
          <a:lstStyle/>
          <a:p>
            <a:pPr marL="514350" indent="-514350">
              <a:buAutoNum type="arabicPeriod" startAt="4"/>
            </a:pPr>
            <a:r>
              <a:rPr lang="ar-SA" dirty="0" smtClean="0"/>
              <a:t>المنوال</a:t>
            </a:r>
            <a:r>
              <a:rPr lang="ar-SA" dirty="0" smtClean="0"/>
              <a:t>:</a:t>
            </a:r>
          </a:p>
          <a:p>
            <a:pPr marL="0" indent="0">
              <a:buNone/>
            </a:pPr>
            <a:endParaRPr lang="ar-SA" dirty="0" smtClean="0"/>
          </a:p>
          <a:p>
            <a:pPr marL="0" indent="0">
              <a:buNone/>
            </a:pPr>
            <a:r>
              <a:rPr lang="ar-SA" dirty="0" smtClean="0"/>
              <a:t> الفئة المنوالية هي 45 – 55</a:t>
            </a:r>
          </a:p>
          <a:p>
            <a:pPr marL="0" indent="0">
              <a:buNone/>
            </a:pPr>
            <a:endParaRPr lang="ar-SA" dirty="0" smtClean="0"/>
          </a:p>
          <a:p>
            <a:pPr marL="0" indent="0">
              <a:buNone/>
            </a:pPr>
            <a:r>
              <a:rPr lang="ar-SA" dirty="0"/>
              <a:t>ا</a:t>
            </a:r>
            <a:r>
              <a:rPr lang="ar-SA" dirty="0" smtClean="0"/>
              <a:t>لمنوال التقريبي = مركز الفئة المنوالية</a:t>
            </a:r>
            <a:r>
              <a:rPr lang="ar-SA" dirty="0"/>
              <a:t> </a:t>
            </a:r>
            <a:r>
              <a:rPr lang="ar-SA" dirty="0" smtClean="0"/>
              <a:t>                                                            </a:t>
            </a:r>
          </a:p>
          <a:p>
            <a:pPr marL="0" indent="0">
              <a:buNone/>
            </a:pPr>
            <a:endParaRPr lang="ar-SA" dirty="0"/>
          </a:p>
          <a:p>
            <a:pPr marL="0" indent="0">
              <a:buNone/>
            </a:pPr>
            <a:r>
              <a:rPr lang="ar-SA" dirty="0" smtClean="0"/>
              <a:t>                = (45+55) ÷ 2= 50</a:t>
            </a:r>
          </a:p>
        </p:txBody>
      </p:sp>
      <p:graphicFrame>
        <p:nvGraphicFramePr>
          <p:cNvPr id="7" name="عنصر نائب للمحتوى 6"/>
          <p:cNvGraphicFramePr>
            <a:graphicFrameLocks noGrp="1"/>
          </p:cNvGraphicFramePr>
          <p:nvPr>
            <p:ph sz="half" idx="2"/>
            <p:extLst>
              <p:ext uri="{D42A27DB-BD31-4B8C-83A1-F6EECF244321}">
                <p14:modId xmlns:p14="http://schemas.microsoft.com/office/powerpoint/2010/main" val="4205369726"/>
              </p:ext>
            </p:extLst>
          </p:nvPr>
        </p:nvGraphicFramePr>
        <p:xfrm>
          <a:off x="4792216" y="2064893"/>
          <a:ext cx="3812232" cy="4100411"/>
        </p:xfrm>
        <a:graphic>
          <a:graphicData uri="http://schemas.openxmlformats.org/drawingml/2006/table">
            <a:tbl>
              <a:tblPr firstRow="1" bandRow="1">
                <a:tableStyleId>{2D5ABB26-0587-4C30-8999-92F81FD0307C}</a:tableStyleId>
              </a:tblPr>
              <a:tblGrid>
                <a:gridCol w="726285"/>
                <a:gridCol w="3085947"/>
              </a:tblGrid>
              <a:tr h="585773">
                <a:tc>
                  <a:txBody>
                    <a:bodyPr/>
                    <a:lstStyle/>
                    <a:p>
                      <a:pPr algn="ctr"/>
                      <a:r>
                        <a:rPr lang="en-US" sz="2800" dirty="0" smtClean="0"/>
                        <a:t>f</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الفئات</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5</a:t>
                      </a:r>
                      <a:endParaRPr lang="en-US" sz="28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5</a:t>
                      </a:r>
                      <a:r>
                        <a:rPr lang="ar-SA" sz="2800" baseline="0" dirty="0" smtClean="0"/>
                        <a:t> – 15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9</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15 – 25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14</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25 –</a:t>
                      </a:r>
                      <a:r>
                        <a:rPr lang="ar-SA" sz="2800" baseline="0" dirty="0" smtClean="0"/>
                        <a:t> 35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15</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35 – 45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17</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45 – 55 </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773">
                <a:tc>
                  <a:txBody>
                    <a:bodyPr/>
                    <a:lstStyle/>
                    <a:p>
                      <a:pPr algn="ctr"/>
                      <a:r>
                        <a:rPr lang="ar-SA" sz="2800" dirty="0" smtClean="0"/>
                        <a:t>60</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800" dirty="0" smtClean="0"/>
                        <a:t>مجموع التكرارات </a:t>
                      </a:r>
                      <a:r>
                        <a:rPr lang="en-US" sz="2800" dirty="0" smtClean="0"/>
                        <a:t>(n)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عنصر نائب للتذييل 4"/>
          <p:cNvSpPr>
            <a:spLocks noGrp="1"/>
          </p:cNvSpPr>
          <p:nvPr>
            <p:ph type="ftr" sz="quarter" idx="11"/>
          </p:nvPr>
        </p:nvSpPr>
        <p:spPr/>
        <p:txBody>
          <a:bodyPr/>
          <a:lstStyle/>
          <a:p>
            <a:pPr>
              <a:defRPr/>
            </a:pPr>
            <a:r>
              <a:rPr lang="ar-SA" smtClean="0"/>
              <a:t>د. علية عثمان سيد - استاذ الاحصاء الاجتماعي</a:t>
            </a:r>
            <a:endParaRPr lang="en-MY"/>
          </a:p>
        </p:txBody>
      </p:sp>
      <p:sp>
        <p:nvSpPr>
          <p:cNvPr id="6" name="عنصر نائب لرقم الشريحة 5"/>
          <p:cNvSpPr>
            <a:spLocks noGrp="1"/>
          </p:cNvSpPr>
          <p:nvPr>
            <p:ph type="sldNum" sz="quarter" idx="12"/>
          </p:nvPr>
        </p:nvSpPr>
        <p:spPr/>
        <p:txBody>
          <a:bodyPr/>
          <a:lstStyle/>
          <a:p>
            <a:pPr>
              <a:defRPr/>
            </a:pPr>
            <a:fld id="{4B4FC05F-24E8-4727-A88D-4736365F4986}" type="slidenum">
              <a:rPr lang="en-MY" smtClean="0"/>
              <a:pPr>
                <a:defRPr/>
              </a:pPr>
              <a:t>22</a:t>
            </a:fld>
            <a:endParaRPr lang="en-MY"/>
          </a:p>
        </p:txBody>
      </p:sp>
    </p:spTree>
    <p:extLst>
      <p:ext uri="{BB962C8B-B14F-4D97-AF65-F5344CB8AC3E}">
        <p14:creationId xmlns:p14="http://schemas.microsoft.com/office/powerpoint/2010/main" val="2304927140"/>
      </p:ext>
    </p:extLst>
  </p:cSld>
  <p:clrMapOvr>
    <a:masterClrMapping/>
  </p:clrMapOvr>
  <p:transition>
    <p:cover dir="l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1152</TotalTime>
  <Words>1227</Words>
  <Application>Microsoft Office PowerPoint</Application>
  <PresentationFormat>On-screen Show (4:3)</PresentationFormat>
  <Paragraphs>323</Paragraphs>
  <Slides>22</Slides>
  <Notes>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تدفق</vt:lpstr>
      <vt:lpstr>Equation</vt:lpstr>
      <vt:lpstr>Microsoft Equation 3.0</vt:lpstr>
      <vt:lpstr>مقاييس النزعة المركزية   </vt:lpstr>
      <vt:lpstr>اهداف المحاضرة</vt:lpstr>
      <vt:lpstr>المنوال للتوزيع التكراري ذي الفئات</vt:lpstr>
      <vt:lpstr>المنوال للتوزيع التكراري ذي الفئات</vt:lpstr>
      <vt:lpstr>المنوال للتوزيع التكراري ذي الفئات</vt:lpstr>
      <vt:lpstr>المنوال للتوزيع التكراري ذي الفئات</vt:lpstr>
      <vt:lpstr>المنوال للتوزيع التكراري ذي الفئات</vt:lpstr>
      <vt:lpstr>مقارنة بين صفات الوسط الحسابي والوسيط والمنوال </vt:lpstr>
      <vt:lpstr>مقارنة بين صفات الوسط الحسابي والوسيط والمنوال </vt:lpstr>
      <vt:lpstr>مقارنة بين صفات الوسط الحسابي والوسيط والمنوال </vt:lpstr>
      <vt:lpstr>مقارنة بين صفات الوسط الحسابي والوسيط والمنوال </vt:lpstr>
      <vt:lpstr>مقارنة بين صفات الوسط الحسابي والوسيط والمنوال </vt:lpstr>
      <vt:lpstr>مقارنة بين صفات الوسط الحسابي والوسيط والمنوال </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lpstr>تطبيقات على مقاييس النزعة المركزية</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مقاييس النزعة المركزية</dc:title>
  <dc:creator>HP</dc:creator>
  <cp:lastModifiedBy>user</cp:lastModifiedBy>
  <cp:revision>65</cp:revision>
  <dcterms:created xsi:type="dcterms:W3CDTF">2010-03-12T17:27:49Z</dcterms:created>
  <dcterms:modified xsi:type="dcterms:W3CDTF">2012-10-16T03:00:45Z</dcterms:modified>
</cp:coreProperties>
</file>