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4"/>
  </p:notes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8" r:id="rId12"/>
    <p:sldId id="269" r:id="rId13"/>
    <p:sldId id="267" r:id="rId14"/>
    <p:sldId id="270" r:id="rId15"/>
    <p:sldId id="271" r:id="rId16"/>
    <p:sldId id="276" r:id="rId17"/>
    <p:sldId id="261" r:id="rId18"/>
    <p:sldId id="272" r:id="rId19"/>
    <p:sldId id="273" r:id="rId20"/>
    <p:sldId id="274" r:id="rId21"/>
    <p:sldId id="275" r:id="rId22"/>
    <p:sldId id="277" r:id="rId23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3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3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22.wmf"/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noProof="0" smtClean="0"/>
              <a:t>Click to edit Master text styles</a:t>
            </a:r>
          </a:p>
          <a:p>
            <a:pPr lvl="1"/>
            <a:r>
              <a:rPr lang="en-MY" noProof="0" smtClean="0"/>
              <a:t>Second level</a:t>
            </a:r>
          </a:p>
          <a:p>
            <a:pPr lvl="2"/>
            <a:r>
              <a:rPr lang="en-MY" noProof="0" smtClean="0"/>
              <a:t>Third level</a:t>
            </a:r>
          </a:p>
          <a:p>
            <a:pPr lvl="3"/>
            <a:r>
              <a:rPr lang="en-MY" noProof="0" smtClean="0"/>
              <a:t>Fourth level</a:t>
            </a:r>
          </a:p>
          <a:p>
            <a:pPr lvl="4"/>
            <a:r>
              <a:rPr lang="en-MY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03034E-6D2A-4567-A950-B4F3AC67612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0573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03034E-6D2A-4567-A950-B4F3AC676128}" type="slidenum">
              <a:rPr lang="en-MY" smtClean="0"/>
              <a:pPr>
                <a:defRPr/>
              </a:pPr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0376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EG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5E07D4B-800C-4144-BB4D-BF284621F187}" type="slidenum">
              <a:rPr lang="en-MY" smtClean="0"/>
              <a:pPr eaLnBrk="1" hangingPunct="1"/>
              <a:t>2</a:t>
            </a:fld>
            <a:endParaRPr lang="en-MY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03034E-6D2A-4567-A950-B4F3AC676128}" type="slidenum">
              <a:rPr lang="en-MY" smtClean="0"/>
              <a:pPr>
                <a:defRPr/>
              </a:pPr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6626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03034E-6D2A-4567-A950-B4F3AC676128}" type="slidenum">
              <a:rPr lang="en-MY" smtClean="0"/>
              <a:pPr>
                <a:defRPr/>
              </a:pPr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92510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03034E-6D2A-4567-A950-B4F3AC676128}" type="slidenum">
              <a:rPr lang="en-MY" smtClean="0"/>
              <a:pPr>
                <a:defRPr/>
              </a:pPr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41428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03034E-6D2A-4567-A950-B4F3AC676128}" type="slidenum">
              <a:rPr lang="en-MY" smtClean="0"/>
              <a:pPr>
                <a:defRPr/>
              </a:pPr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4747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7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v</a:t>
            </a:r>
            <a:endParaRPr lang="en-MY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6306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10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v</a:t>
            </a:r>
            <a:endParaRPr lang="en-MY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CC5020-4C17-4572-B47D-2C4307334D43}" type="slidenum">
              <a:rPr lang="en-MY" smtClean="0"/>
              <a:pPr eaLnBrk="1" hangingPunct="1"/>
              <a:t>13</a:t>
            </a:fld>
            <a:endParaRPr lang="en-MY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MY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9DC53C-6D2C-4B8F-90AE-5829E6E5B458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995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D971D-6A75-435E-BF8B-B784A4BEAFB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03584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DBC21-C334-4034-B36A-C5BCA2F5BCC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03262922"/>
      </p:ext>
    </p:extLst>
  </p:cSld>
  <p:clrMapOvr>
    <a:masterClrMapping/>
  </p:clrMapOvr>
  <p:transition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F37A0-36DC-40D9-BA68-95A925762E2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81586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6B75A-AEA6-481D-B3AE-DA29522E944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539705"/>
      </p:ext>
    </p:extLst>
  </p:cSld>
  <p:clrMapOvr>
    <a:masterClrMapping/>
  </p:clrMapOvr>
  <p:transition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8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9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EB32C-DC50-4759-9A49-5C0142AA69B0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9078088"/>
      </p:ext>
    </p:extLst>
  </p:cSld>
  <p:clrMapOvr>
    <a:masterClrMapping/>
  </p:clrMapOvr>
  <p:transition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45325-FFF2-407A-A70D-28DE2D5D483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71457481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4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0D99D-E090-488F-A264-463D84F6A5A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9416068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F5037-33F2-482E-A0C7-CEE45A3B540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20997602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ذو زاوية واحدة مخدوشة ودائرية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مثلث قائم الزاوية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حر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9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10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1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8B4BC-89F6-4908-BAFB-ED3661C9E87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88962555"/>
      </p:ext>
    </p:extLst>
  </p:cSld>
  <p:clrMapOvr>
    <a:masterClrMapping/>
  </p:clrMapOvr>
  <p:transition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204A3-1289-4BA7-B027-51285FE4382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1156198"/>
      </p:ext>
    </p:extLst>
  </p:cSld>
  <p:clrMapOvr>
    <a:masterClrMapping/>
  </p:clrMapOvr>
  <p:transition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عنصر نائب للتذييل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6" name="عنصر نائب لرقم الشريحة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7C75E-2E74-4F63-8CE9-93273B7E92B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42626315"/>
      </p:ext>
    </p:extLst>
  </p:cSld>
  <p:clrMapOvr>
    <a:masterClrMapping/>
  </p:clrMapOvr>
  <p:transition>
    <p:cover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0C3F0-6BA4-4A3C-AE47-D0519BDD148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97910677"/>
      </p:ext>
    </p:extLst>
  </p:cSld>
  <p:clrMapOvr>
    <a:masterClrMapping/>
  </p:clrMapOvr>
  <p:transition>
    <p:cover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عنوان، ومحتوى، و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73BB1-FDB4-48D5-8A03-B830AEC3756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94014810"/>
      </p:ext>
    </p:extLst>
  </p:cSld>
  <p:clrMapOvr>
    <a:masterClrMapping/>
  </p:clrMapOvr>
  <p:transition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124" name="عنصر نائب للعنوان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5125" name="عنصر نائب للنص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3329393-837B-461B-AB13-A117F610184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  <p:grpSp>
        <p:nvGrpSpPr>
          <p:cNvPr id="5129" name="مجموعة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7" r:id="rId2"/>
    <p:sldLayoutId id="2147483726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7" r:id="rId9"/>
    <p:sldLayoutId id="2147483723" r:id="rId10"/>
    <p:sldLayoutId id="2147483724" r:id="rId11"/>
    <p:sldLayoutId id="2147483728" r:id="rId12"/>
    <p:sldLayoutId id="2147483729" r:id="rId13"/>
  </p:sldLayoutIdLst>
  <p:transition>
    <p:cover dir="ld"/>
  </p:transition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3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3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1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4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42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r-SA"/>
              <a:t>معادلة خط الانحدار البسيط</a:t>
            </a:r>
            <a:endParaRPr lang="en-MY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152D21-5BDC-46C4-9C03-F7A2A1886272}" type="slidenum">
              <a:rPr lang="en-MY"/>
              <a:pPr>
                <a:defRPr/>
              </a:pPr>
              <a:t>1</a:t>
            </a:fld>
            <a:endParaRPr lang="en-MY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smtClean="0"/>
              <a:t>اهداف المحاضرة</a:t>
            </a:r>
            <a:endParaRPr lang="ar-EG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ar-SA" sz="3200" dirty="0" smtClean="0"/>
              <a:t>بنهاية المحاضرة يكون الطالب قادر على: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 smtClean="0"/>
              <a:t>تعريف</a:t>
            </a:r>
            <a:r>
              <a:rPr lang="en-US" sz="3200" dirty="0" smtClean="0"/>
              <a:t> </a:t>
            </a:r>
            <a:r>
              <a:rPr lang="ar-SA" sz="3200" dirty="0" smtClean="0"/>
              <a:t> معادلة خط الانحدار البسيط.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 smtClean="0"/>
              <a:t>حساب </a:t>
            </a:r>
            <a:r>
              <a:rPr lang="ar-SA" sz="3200" dirty="0"/>
              <a:t>معادلة خط الانحدار البسيط. </a:t>
            </a:r>
            <a:endParaRPr lang="ar-SA" sz="32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 smtClean="0"/>
              <a:t>تعريف العلاقة بين معامل </a:t>
            </a:r>
            <a:r>
              <a:rPr lang="ar-SA" sz="3200" dirty="0"/>
              <a:t>ارتباط بيرسون و معادلة خط الانحدار البسيط</a:t>
            </a:r>
            <a:r>
              <a:rPr lang="ar-SA" sz="3200" dirty="0" smtClean="0"/>
              <a:t>.</a:t>
            </a:r>
            <a:endParaRPr lang="en-US" sz="32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ar-SA" sz="3200" dirty="0" smtClean="0"/>
              <a:t>حساب وتفسير معامل التحديد.</a:t>
            </a:r>
            <a:endParaRPr lang="ar-SA" sz="3200" dirty="0"/>
          </a:p>
          <a:p>
            <a:pPr marL="0" indent="0" algn="just">
              <a:buFont typeface="Wingdings 2" pitchFamily="18" charset="2"/>
              <a:buNone/>
              <a:defRPr/>
            </a:pPr>
            <a:endParaRPr lang="ar-SA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د. علية عثمان سيد - استاذ الاحصاء الاجتماعي</a:t>
            </a:r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0F7C4-0509-4EAE-A8E5-9F41407EC61C}" type="slidenum">
              <a:rPr lang="en-MY" smtClean="0"/>
              <a:pPr>
                <a:defRPr/>
              </a:pPr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122915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1"/>
            <a:ext cx="8229600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نجد ان معادلة خط الانحدار بين متغيرين              هي:</a:t>
            </a:r>
          </a:p>
          <a:p>
            <a:pPr eaLnBrk="1" hangingPunct="1"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حيث ان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المتغير المستقل 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المتغير التابع</a:t>
            </a: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       متغير الخطأ ويتبع التوزيع الطبيعي بوسط </a:t>
            </a:r>
            <a:r>
              <a:rPr lang="ar-SA" sz="2800" dirty="0" smtClean="0">
                <a:ea typeface="Majalla UI"/>
                <a:cs typeface="Majalla UI"/>
              </a:rPr>
              <a:t>حسابي  </a:t>
            </a:r>
            <a:r>
              <a:rPr lang="ar-SA" sz="2800" dirty="0" smtClean="0">
                <a:ea typeface="Majalla UI"/>
                <a:cs typeface="Majalla UI"/>
              </a:rPr>
              <a:t>صفر </a:t>
            </a:r>
          </a:p>
          <a:p>
            <a:pPr eaLnBrk="1" hangingPunct="1">
              <a:buFontTx/>
              <a:buNone/>
            </a:pPr>
            <a:r>
              <a:rPr lang="ar-SA" sz="2800" dirty="0">
                <a:ea typeface="Majalla UI"/>
                <a:cs typeface="Majalla UI"/>
              </a:rPr>
              <a:t> </a:t>
            </a:r>
            <a:r>
              <a:rPr lang="ar-SA" sz="2800" dirty="0" smtClean="0">
                <a:ea typeface="Majalla UI"/>
                <a:cs typeface="Majalla UI"/>
              </a:rPr>
              <a:t>        وتبا</a:t>
            </a:r>
            <a:r>
              <a:rPr lang="ar-SA" dirty="0" smtClean="0">
                <a:ea typeface="Majalla UI"/>
                <a:cs typeface="Majalla UI"/>
              </a:rPr>
              <a:t>ين  </a:t>
            </a:r>
            <a:endParaRPr lang="en-MY" dirty="0" smtClean="0"/>
          </a:p>
        </p:txBody>
      </p:sp>
      <p:sp>
        <p:nvSpPr>
          <p:cNvPr id="1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4E596C-0790-4D81-A78B-9550B7E5DB3C}" type="slidenum">
              <a:rPr lang="en-MY"/>
              <a:pPr>
                <a:defRPr/>
              </a:pPr>
              <a:t>3</a:t>
            </a:fld>
            <a:endParaRPr lang="en-MY"/>
          </a:p>
        </p:txBody>
      </p:sp>
      <p:sp>
        <p:nvSpPr>
          <p:cNvPr id="1036" name="Rectangle 5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265427"/>
              </p:ext>
            </p:extLst>
          </p:nvPr>
        </p:nvGraphicFramePr>
        <p:xfrm>
          <a:off x="3131840" y="1700808"/>
          <a:ext cx="7397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Equation" r:id="rId4" imgW="342720" imgH="164880" progId="Equation.3">
                  <p:embed/>
                </p:oleObj>
              </mc:Choice>
              <mc:Fallback>
                <p:oleObj name="Equation" r:id="rId4" imgW="342720" imgH="1648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700808"/>
                        <a:ext cx="739775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758277"/>
              </p:ext>
            </p:extLst>
          </p:nvPr>
        </p:nvGraphicFramePr>
        <p:xfrm>
          <a:off x="3563888" y="2452440"/>
          <a:ext cx="2519362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Equation" r:id="rId6" imgW="1054100" imgH="228600" progId="Equation.3">
                  <p:embed/>
                </p:oleObj>
              </mc:Choice>
              <mc:Fallback>
                <p:oleObj name="Equation" r:id="rId6" imgW="10541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452440"/>
                        <a:ext cx="2519362" cy="54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839627"/>
              </p:ext>
            </p:extLst>
          </p:nvPr>
        </p:nvGraphicFramePr>
        <p:xfrm>
          <a:off x="8027988" y="3718297"/>
          <a:ext cx="3111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Equation" r:id="rId8" imgW="126835" imgH="139518" progId="Equation.3">
                  <p:embed/>
                </p:oleObj>
              </mc:Choice>
              <mc:Fallback>
                <p:oleObj name="Equation" r:id="rId8" imgW="126835" imgH="139518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988" y="3718297"/>
                        <a:ext cx="31115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504897"/>
              </p:ext>
            </p:extLst>
          </p:nvPr>
        </p:nvGraphicFramePr>
        <p:xfrm>
          <a:off x="8027988" y="4221088"/>
          <a:ext cx="3333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Equation" r:id="rId10" imgW="139579" imgH="164957" progId="Equation.3">
                  <p:embed/>
                </p:oleObj>
              </mc:Choice>
              <mc:Fallback>
                <p:oleObj name="Equation" r:id="rId10" imgW="139579" imgH="16495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988" y="4221088"/>
                        <a:ext cx="333375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570513"/>
              </p:ext>
            </p:extLst>
          </p:nvPr>
        </p:nvGraphicFramePr>
        <p:xfrm>
          <a:off x="8027988" y="4725392"/>
          <a:ext cx="3746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Equation" r:id="rId12" imgW="126720" imgH="139680" progId="Equation.3">
                  <p:embed/>
                </p:oleObj>
              </mc:Choice>
              <mc:Fallback>
                <p:oleObj name="Equation" r:id="rId12" imgW="126720" imgH="139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7988" y="4725392"/>
                        <a:ext cx="3746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Rectangle 15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103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722101"/>
              </p:ext>
            </p:extLst>
          </p:nvPr>
        </p:nvGraphicFramePr>
        <p:xfrm>
          <a:off x="6515894" y="5301208"/>
          <a:ext cx="360362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Equation" r:id="rId14" imgW="152280" imgH="139680" progId="Equation.3">
                  <p:embed/>
                </p:oleObj>
              </mc:Choice>
              <mc:Fallback>
                <p:oleObj name="Equation" r:id="rId14" imgW="152280" imgH="1396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5894" y="5301208"/>
                        <a:ext cx="360362" cy="33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993775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معادلة خط الانحدار البسيط</a:t>
            </a:r>
            <a:endParaRPr lang="en-MY" b="1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0768"/>
            <a:ext cx="8218488" cy="478539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z="2800" b="1" dirty="0" smtClean="0">
                <a:ea typeface="Majalla UI"/>
                <a:cs typeface="Majalla UI"/>
              </a:rPr>
              <a:t>استخدمت طريقة المربعات الصغرى لتقدير ميل خط الانحدار     ومقطعه      . ونجد ان </a:t>
            </a:r>
            <a:endParaRPr lang="en-US" sz="2800" b="1" dirty="0" smtClean="0"/>
          </a:p>
          <a:p>
            <a:pPr eaLnBrk="1" hangingPunct="1">
              <a:buFontTx/>
              <a:buNone/>
            </a:pPr>
            <a:endParaRPr lang="en-US" sz="2800" b="1" dirty="0" smtClean="0"/>
          </a:p>
          <a:p>
            <a:pPr eaLnBrk="1" hangingPunct="1">
              <a:buFontTx/>
              <a:buNone/>
            </a:pPr>
            <a:endParaRPr lang="en-US" sz="2800" b="1" dirty="0" smtClean="0"/>
          </a:p>
          <a:p>
            <a:pPr eaLnBrk="1" hangingPunct="1">
              <a:buFontTx/>
              <a:buNone/>
            </a:pPr>
            <a:r>
              <a:rPr lang="ar-SA" sz="2800" b="1" dirty="0" smtClean="0">
                <a:ea typeface="Majalla UI"/>
                <a:cs typeface="Majalla UI"/>
              </a:rPr>
              <a:t>حيث ان:</a:t>
            </a:r>
          </a:p>
          <a:p>
            <a:pPr eaLnBrk="1" hangingPunct="1">
              <a:buFontTx/>
              <a:buNone/>
            </a:pPr>
            <a:endParaRPr lang="ar-SA" sz="2800" b="1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2800" b="1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endParaRPr lang="ar-SA" sz="2800" b="1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2800" b="1" dirty="0" smtClean="0">
                <a:ea typeface="Majalla UI"/>
                <a:cs typeface="Majalla UI"/>
              </a:rPr>
              <a:t>فتكون معادلة الانحدار هي:</a:t>
            </a:r>
            <a:endParaRPr lang="en-MY" sz="2800" b="1" dirty="0" smtClean="0"/>
          </a:p>
        </p:txBody>
      </p:sp>
      <p:graphicFrame>
        <p:nvGraphicFramePr>
          <p:cNvPr id="2050" name="Object 1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00864100"/>
              </p:ext>
            </p:extLst>
          </p:nvPr>
        </p:nvGraphicFramePr>
        <p:xfrm>
          <a:off x="2339752" y="3501008"/>
          <a:ext cx="5181600" cy="176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7" name="Equation" r:id="rId4" imgW="2616120" imgH="888840" progId="Equation.3">
                  <p:embed/>
                </p:oleObj>
              </mc:Choice>
              <mc:Fallback>
                <p:oleObj name="Equation" r:id="rId4" imgW="2616120" imgH="8888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501008"/>
                        <a:ext cx="5181600" cy="176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4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A14CDF-715C-44A9-AA08-B225A6642E15}" type="slidenum">
              <a:rPr lang="en-MY"/>
              <a:pPr>
                <a:defRPr/>
              </a:pPr>
              <a:t>4</a:t>
            </a:fld>
            <a:endParaRPr lang="en-MY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987745"/>
              </p:ext>
            </p:extLst>
          </p:nvPr>
        </p:nvGraphicFramePr>
        <p:xfrm>
          <a:off x="2771775" y="1779215"/>
          <a:ext cx="138430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Equation" r:id="rId6" imgW="634680" imgH="457200" progId="Equation.3">
                  <p:embed/>
                </p:oleObj>
              </mc:Choice>
              <mc:Fallback>
                <p:oleObj name="Equation" r:id="rId6" imgW="634680" imgH="457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779215"/>
                        <a:ext cx="1384300" cy="100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2420154"/>
              </p:ext>
            </p:extLst>
          </p:nvPr>
        </p:nvGraphicFramePr>
        <p:xfrm>
          <a:off x="2700338" y="2852936"/>
          <a:ext cx="187166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Equation" r:id="rId8" imgW="837836" imgH="253890" progId="Equation.3">
                  <p:embed/>
                </p:oleObj>
              </mc:Choice>
              <mc:Fallback>
                <p:oleObj name="Equation" r:id="rId8" imgW="837836" imgH="25389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852936"/>
                        <a:ext cx="1871662" cy="57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408987"/>
              </p:ext>
            </p:extLst>
          </p:nvPr>
        </p:nvGraphicFramePr>
        <p:xfrm>
          <a:off x="3059113" y="5445224"/>
          <a:ext cx="2016125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Equation" r:id="rId10" imgW="901309" imgH="253890" progId="Equation.3">
                  <p:embed/>
                </p:oleObj>
              </mc:Choice>
              <mc:Fallback>
                <p:oleObj name="Equation" r:id="rId10" imgW="901309" imgH="25389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5445224"/>
                        <a:ext cx="2016125" cy="573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9" name="Rectangle 8"/>
          <p:cNvSpPr>
            <a:spLocks noChangeArrowheads="1"/>
          </p:cNvSpPr>
          <p:nvPr/>
        </p:nvSpPr>
        <p:spPr bwMode="auto">
          <a:xfrm>
            <a:off x="0" y="3263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205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090191"/>
              </p:ext>
            </p:extLst>
          </p:nvPr>
        </p:nvGraphicFramePr>
        <p:xfrm>
          <a:off x="6877050" y="1772816"/>
          <a:ext cx="431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Equation" r:id="rId12" imgW="190500" imgH="228600" progId="Equation.3">
                  <p:embed/>
                </p:oleObj>
              </mc:Choice>
              <mc:Fallback>
                <p:oleObj name="Equation" r:id="rId12" imgW="1905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1772816"/>
                        <a:ext cx="431800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824005"/>
              </p:ext>
            </p:extLst>
          </p:nvPr>
        </p:nvGraphicFramePr>
        <p:xfrm>
          <a:off x="1331640" y="1340768"/>
          <a:ext cx="35877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" name="Equation" r:id="rId14" imgW="177480" imgH="215640" progId="Equation.3">
                  <p:embed/>
                </p:oleObj>
              </mc:Choice>
              <mc:Fallback>
                <p:oleObj name="Equation" r:id="rId14" imgW="177480" imgH="215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340768"/>
                        <a:ext cx="358775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Rectangle 13"/>
          <p:cNvSpPr>
            <a:spLocks noChangeArrowheads="1"/>
          </p:cNvSpPr>
          <p:nvPr/>
        </p:nvSpPr>
        <p:spPr bwMode="auto">
          <a:xfrm>
            <a:off x="0" y="3159125"/>
            <a:ext cx="227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</a:t>
            </a:r>
            <a:endParaRPr lang="en-MY"/>
          </a:p>
        </p:txBody>
      </p:sp>
      <p:sp>
        <p:nvSpPr>
          <p:cNvPr id="2061" name="Rectangle 14"/>
          <p:cNvSpPr>
            <a:spLocks noChangeArrowheads="1"/>
          </p:cNvSpPr>
          <p:nvPr/>
        </p:nvSpPr>
        <p:spPr bwMode="auto">
          <a:xfrm>
            <a:off x="0" y="3652838"/>
            <a:ext cx="269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</a:t>
            </a:r>
            <a:endParaRPr lang="en-MY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229600" cy="993775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معادلة خط الانحدار البسيط</a:t>
            </a:r>
            <a:endParaRPr lang="en-MY" b="1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641378"/>
          </a:xfrm>
        </p:spPr>
        <p:txBody>
          <a:bodyPr/>
          <a:lstStyle/>
          <a:p>
            <a:pPr eaLnBrk="1" hangingPunct="1"/>
            <a:r>
              <a:rPr lang="ar-SA" sz="2800" dirty="0" smtClean="0">
                <a:ea typeface="Majalla UI"/>
                <a:cs typeface="Majalla UI"/>
              </a:rPr>
              <a:t>هناك  علاقة بين معامل الارتباط     وميل خط الانحدار     هي:</a:t>
            </a:r>
          </a:p>
          <a:p>
            <a:pPr eaLnBrk="1" hangingPunct="1"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/>
            <a:endParaRPr lang="ar-SA" sz="2800" dirty="0" smtClean="0">
              <a:ea typeface="Majalla UI"/>
              <a:cs typeface="Majalla UI"/>
            </a:endParaRPr>
          </a:p>
          <a:p>
            <a:pPr eaLnBrk="1" hangingPunct="1"/>
            <a:r>
              <a:rPr lang="ar-SA" sz="2800" dirty="0" smtClean="0">
                <a:ea typeface="Majalla UI"/>
                <a:cs typeface="Majalla UI"/>
              </a:rPr>
              <a:t>ويمكن استنباط العلاقة</a:t>
            </a:r>
          </a:p>
          <a:p>
            <a:pPr eaLnBrk="1" hangingPunct="1">
              <a:buFontTx/>
              <a:buNone/>
            </a:pPr>
            <a:endParaRPr lang="ar-SA" sz="2800" dirty="0" smtClean="0">
              <a:ea typeface="Majalla UI"/>
              <a:cs typeface="Majalla UI"/>
            </a:endParaRPr>
          </a:p>
          <a:p>
            <a:pPr eaLnBrk="1" hangingPunct="1">
              <a:buFontTx/>
              <a:buNone/>
            </a:pPr>
            <a:r>
              <a:rPr lang="ar-SA" sz="2800" dirty="0" smtClean="0">
                <a:ea typeface="Majalla UI"/>
                <a:cs typeface="Majalla UI"/>
              </a:rPr>
              <a:t>ويعرف بمعامل التحديد ويعطي القوة التفسيرية للمتغير المستقل.</a:t>
            </a:r>
          </a:p>
          <a:p>
            <a:pPr eaLnBrk="1" hangingPunct="1"/>
            <a:r>
              <a:rPr lang="ar-SA" sz="2800" dirty="0" smtClean="0"/>
              <a:t>حيث ان</a:t>
            </a:r>
          </a:p>
          <a:p>
            <a:pPr eaLnBrk="1" hangingPunct="1">
              <a:buFontTx/>
              <a:buNone/>
            </a:pPr>
            <a:endParaRPr lang="ar-SA" sz="2800" dirty="0"/>
          </a:p>
          <a:p>
            <a:pPr eaLnBrk="1" hangingPunct="1">
              <a:buNone/>
            </a:pPr>
            <a:r>
              <a:rPr lang="ar-SA" sz="2800" dirty="0">
                <a:ea typeface="Majalla UI"/>
                <a:cs typeface="Majalla UI"/>
              </a:rPr>
              <a:t>ويسمى مجموع مربع الخطأ</a:t>
            </a:r>
          </a:p>
          <a:p>
            <a:pPr eaLnBrk="1" hangingPunct="1">
              <a:buFontTx/>
              <a:buNone/>
            </a:pPr>
            <a:endParaRPr lang="en-MY" sz="2800" dirty="0" smtClean="0"/>
          </a:p>
        </p:txBody>
      </p:sp>
      <p:sp>
        <p:nvSpPr>
          <p:cNvPr id="12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13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19DDB-8365-403D-AA6A-ED16163BF687}" type="slidenum">
              <a:rPr lang="en-MY"/>
              <a:pPr>
                <a:defRPr/>
              </a:pPr>
              <a:t>5</a:t>
            </a:fld>
            <a:endParaRPr lang="en-MY"/>
          </a:p>
        </p:txBody>
      </p:sp>
      <p:sp>
        <p:nvSpPr>
          <p:cNvPr id="3082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489534"/>
              </p:ext>
            </p:extLst>
          </p:nvPr>
        </p:nvGraphicFramePr>
        <p:xfrm>
          <a:off x="1835696" y="4725144"/>
          <a:ext cx="41052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Equation" r:id="rId4" imgW="2171700" imgH="431800" progId="Equation.3">
                  <p:embed/>
                </p:oleObj>
              </mc:Choice>
              <mc:Fallback>
                <p:oleObj name="Equation" r:id="rId4" imgW="21717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4725144"/>
                        <a:ext cx="4105275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7667070"/>
              </p:ext>
            </p:extLst>
          </p:nvPr>
        </p:nvGraphicFramePr>
        <p:xfrm>
          <a:off x="4324350" y="1628800"/>
          <a:ext cx="247650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Equation" r:id="rId6" imgW="114102" imgH="126780" progId="Equation.3">
                  <p:embed/>
                </p:oleObj>
              </mc:Choice>
              <mc:Fallback>
                <p:oleObj name="Equation" r:id="rId6" imgW="114102" imgH="1267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1628800"/>
                        <a:ext cx="247650" cy="268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009177"/>
              </p:ext>
            </p:extLst>
          </p:nvPr>
        </p:nvGraphicFramePr>
        <p:xfrm>
          <a:off x="1835696" y="1556792"/>
          <a:ext cx="344488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Equation" r:id="rId8" imgW="177646" imgH="241091" progId="Equation.3">
                  <p:embed/>
                </p:oleObj>
              </mc:Choice>
              <mc:Fallback>
                <p:oleObj name="Equation" r:id="rId8" imgW="177646" imgH="24109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556792"/>
                        <a:ext cx="344488" cy="45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3795166"/>
              </p:ext>
            </p:extLst>
          </p:nvPr>
        </p:nvGraphicFramePr>
        <p:xfrm>
          <a:off x="3275856" y="2036092"/>
          <a:ext cx="1655762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Equation" r:id="rId10" imgW="761760" imgH="495000" progId="Equation.3">
                  <p:embed/>
                </p:oleObj>
              </mc:Choice>
              <mc:Fallback>
                <p:oleObj name="Equation" r:id="rId10" imgW="761760" imgH="495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036092"/>
                        <a:ext cx="1655762" cy="1081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268797"/>
              </p:ext>
            </p:extLst>
          </p:nvPr>
        </p:nvGraphicFramePr>
        <p:xfrm>
          <a:off x="3203848" y="3129756"/>
          <a:ext cx="20161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Equation" r:id="rId12" imgW="1016000" imgH="469900" progId="Equation.3">
                  <p:embed/>
                </p:oleObj>
              </mc:Choice>
              <mc:Fallback>
                <p:oleObj name="Equation" r:id="rId12" imgW="1016000" imgH="469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129756"/>
                        <a:ext cx="201612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4" name="Rectangle 13"/>
          <p:cNvSpPr>
            <a:spLocks noChangeArrowheads="1"/>
          </p:cNvSpPr>
          <p:nvPr/>
        </p:nvSpPr>
        <p:spPr bwMode="auto">
          <a:xfrm>
            <a:off x="0" y="3762375"/>
            <a:ext cx="3127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MY" sz="1200">
                <a:cs typeface="Times New Roman" pitchFamily="18" charset="0"/>
              </a:rPr>
              <a:t>   </a:t>
            </a:r>
            <a:endParaRPr lang="en-MY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993775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معادلة خط الانحدار البسيط</a:t>
            </a:r>
            <a:endParaRPr lang="en-MY" b="1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83968" y="1600200"/>
            <a:ext cx="4402832" cy="4525963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مثال (1): 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اوجدي معادلة خط الانحدار البسيط.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اوجدي معامل الارتباط.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 اوجدي معامل التحديد.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ar-SA" dirty="0" smtClean="0">
                <a:ea typeface="Majalla UI"/>
                <a:cs typeface="Majalla UI"/>
              </a:rPr>
              <a:t>فسري هذه النتائج.</a:t>
            </a:r>
            <a:endParaRPr lang="en-MY" dirty="0" smtClean="0"/>
          </a:p>
        </p:txBody>
      </p:sp>
      <p:sp>
        <p:nvSpPr>
          <p:cNvPr id="27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28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69EAC-DCF2-4AF7-BA22-AB4CD5165671}" type="slidenum">
              <a:rPr lang="en-MY"/>
              <a:pPr>
                <a:defRPr/>
              </a:pPr>
              <a:t>6</a:t>
            </a:fld>
            <a:endParaRPr lang="en-MY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993775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معادلة خط الانحدار البسيط</a:t>
            </a:r>
            <a:endParaRPr lang="en-MY" b="1" dirty="0" smtClean="0"/>
          </a:p>
        </p:txBody>
      </p:sp>
      <p:graphicFrame>
        <p:nvGraphicFramePr>
          <p:cNvPr id="8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546776"/>
              </p:ext>
            </p:extLst>
          </p:nvPr>
        </p:nvGraphicFramePr>
        <p:xfrm>
          <a:off x="1043608" y="2060848"/>
          <a:ext cx="2596372" cy="3528392"/>
        </p:xfrm>
        <a:graphic>
          <a:graphicData uri="http://schemas.openxmlformats.org/drawingml/2006/table">
            <a:tbl>
              <a:tblPr/>
              <a:tblGrid>
                <a:gridCol w="1298186"/>
                <a:gridCol w="1298186"/>
              </a:tblGrid>
              <a:tr h="588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Y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X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1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1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1556792"/>
            <a:ext cx="8291264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(1): حساب الوسط الحسابي للمتغيرين </a:t>
            </a:r>
            <a:r>
              <a:rPr lang="en-US" dirty="0" smtClean="0">
                <a:ea typeface="Majalla UI"/>
                <a:cs typeface="Majalla UI"/>
              </a:rPr>
              <a:t>X </a:t>
            </a:r>
            <a:r>
              <a:rPr lang="ar-EG" dirty="0" smtClean="0">
                <a:ea typeface="Majalla UI"/>
                <a:cs typeface="Majalla UI"/>
              </a:rPr>
              <a:t> و </a:t>
            </a:r>
            <a:r>
              <a:rPr lang="en-US" dirty="0">
                <a:ea typeface="Majalla UI"/>
                <a:cs typeface="Majalla UI"/>
              </a:rPr>
              <a:t>Y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7</a:t>
            </a:fld>
            <a:endParaRPr lang="en-MY"/>
          </a:p>
        </p:txBody>
      </p:sp>
      <p:graphicFrame>
        <p:nvGraphicFramePr>
          <p:cNvPr id="6175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339780"/>
              </p:ext>
            </p:extLst>
          </p:nvPr>
        </p:nvGraphicFramePr>
        <p:xfrm>
          <a:off x="3273814" y="2132856"/>
          <a:ext cx="2596372" cy="4116917"/>
        </p:xfrm>
        <a:graphic>
          <a:graphicData uri="http://schemas.openxmlformats.org/drawingml/2006/table">
            <a:tbl>
              <a:tblPr/>
              <a:tblGrid>
                <a:gridCol w="1298186"/>
                <a:gridCol w="1298186"/>
              </a:tblGrid>
              <a:tr h="588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Y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1" kern="1200" dirty="0" smtClean="0">
                          <a:solidFill>
                            <a:schemeClr val="tx1"/>
                          </a:solidFill>
                          <a:latin typeface="Cambria Math"/>
                          <a:ea typeface="+mn-ea"/>
                          <a:cs typeface="+mn-cs"/>
                        </a:rPr>
                        <a:t>X</a:t>
                      </a:r>
                      <a:endParaRPr kumimoji="0" lang="en-MY" sz="1600" i="1" kern="1200" dirty="0" smtClean="0">
                        <a:solidFill>
                          <a:schemeClr val="tx1"/>
                        </a:solidFill>
                        <a:latin typeface="Cambria Math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1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1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1685224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(1): </a:t>
            </a:r>
            <a:r>
              <a:rPr lang="ar-SA" dirty="0" smtClean="0">
                <a:ea typeface="Majalla UI"/>
                <a:cs typeface="Majalla UI"/>
              </a:rPr>
              <a:t>اولا يتم حساب الوسط الحسابي لكلٍ من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 و </a:t>
            </a:r>
            <a:r>
              <a:rPr lang="en-US" dirty="0" smtClean="0">
                <a:ea typeface="Majalla UI"/>
                <a:cs typeface="Majalla UI"/>
              </a:rPr>
              <a:t>Y</a:t>
            </a: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8</a:t>
            </a:fld>
            <a:endParaRPr lang="en-MY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91528"/>
              </p:ext>
            </p:extLst>
          </p:nvPr>
        </p:nvGraphicFramePr>
        <p:xfrm>
          <a:off x="2749551" y="2741614"/>
          <a:ext cx="2470522" cy="119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معادلة" r:id="rId4" imgW="1257120" imgH="609480" progId="Equation.3">
                  <p:embed/>
                </p:oleObj>
              </mc:Choice>
              <mc:Fallback>
                <p:oleObj name="معادلة" r:id="rId4" imgW="125712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551" y="2741614"/>
                        <a:ext cx="2470522" cy="119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كائن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570658"/>
              </p:ext>
            </p:extLst>
          </p:nvPr>
        </p:nvGraphicFramePr>
        <p:xfrm>
          <a:off x="2787650" y="4104233"/>
          <a:ext cx="229552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معادلة" r:id="rId6" imgW="1168200" imgH="609480" progId="Equation.3">
                  <p:embed/>
                </p:oleObj>
              </mc:Choice>
              <mc:Fallback>
                <p:oleObj name="معادلة" r:id="rId6" imgW="1168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7650" y="4104233"/>
                        <a:ext cx="2295525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460271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لحساب      و          نقوم بحساب مايلي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9</a:t>
            </a:fld>
            <a:endParaRPr lang="en-MY"/>
          </a:p>
        </p:txBody>
      </p:sp>
      <p:graphicFrame>
        <p:nvGraphicFramePr>
          <p:cNvPr id="8" name="كائن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987811"/>
              </p:ext>
            </p:extLst>
          </p:nvPr>
        </p:nvGraphicFramePr>
        <p:xfrm>
          <a:off x="3005138" y="2894013"/>
          <a:ext cx="2871787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Equation" r:id="rId4" imgW="1549080" imgH="888840" progId="Equation.3">
                  <p:embed/>
                </p:oleObj>
              </mc:Choice>
              <mc:Fallback>
                <p:oleObj name="Equation" r:id="rId4" imgW="154908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5138" y="2894013"/>
                        <a:ext cx="2871787" cy="165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603084"/>
              </p:ext>
            </p:extLst>
          </p:nvPr>
        </p:nvGraphicFramePr>
        <p:xfrm>
          <a:off x="5580112" y="1883318"/>
          <a:ext cx="502791" cy="609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Equation" r:id="rId6" imgW="177569" imgH="215619" progId="Equation.3">
                  <p:embed/>
                </p:oleObj>
              </mc:Choice>
              <mc:Fallback>
                <p:oleObj name="Equation" r:id="rId6" imgW="177569" imgH="21561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883318"/>
                        <a:ext cx="502791" cy="6095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358456"/>
              </p:ext>
            </p:extLst>
          </p:nvPr>
        </p:nvGraphicFramePr>
        <p:xfrm>
          <a:off x="4860032" y="1802466"/>
          <a:ext cx="576064" cy="69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Equation" r:id="rId8" imgW="190440" imgH="228600" progId="Equation.3">
                  <p:embed/>
                </p:oleObj>
              </mc:Choice>
              <mc:Fallback>
                <p:oleObj name="Equation" r:id="rId8" imgW="19044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802466"/>
                        <a:ext cx="576064" cy="6904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017167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1556792"/>
            <a:ext cx="8291264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(1): </a:t>
            </a:r>
            <a:r>
              <a:rPr lang="ar-SA" dirty="0">
                <a:ea typeface="Majalla UI"/>
                <a:cs typeface="Majalla UI"/>
              </a:rPr>
              <a:t>ل</a:t>
            </a:r>
            <a:r>
              <a:rPr lang="ar-SA" dirty="0" smtClean="0">
                <a:ea typeface="Majalla UI"/>
                <a:cs typeface="Majalla UI"/>
              </a:rPr>
              <a:t>حساب         و         يتم حساب ما يلي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10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0473580"/>
                  </p:ext>
                </p:extLst>
              </p:nvPr>
            </p:nvGraphicFramePr>
            <p:xfrm>
              <a:off x="1237453" y="2348880"/>
              <a:ext cx="7150971" cy="4116917"/>
            </p:xfrm>
            <a:graphic>
              <a:graphicData uri="http://schemas.openxmlformats.org/drawingml/2006/table">
                <a:tbl>
                  <a:tblPr/>
                  <a:tblGrid>
                    <a:gridCol w="1655542"/>
                    <a:gridCol w="1070991"/>
                    <a:gridCol w="1449289"/>
                    <a:gridCol w="1296144"/>
                    <a:gridCol w="792088"/>
                    <a:gridCol w="886917"/>
                  </a:tblGrid>
                  <a:tr h="5885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</m:d>
                                <m:d>
                                  <m:d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MY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SA" sz="1600" i="1" kern="12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6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𝑌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SA" sz="1600" i="1" kern="12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3-5= - 2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SA" sz="2000" b="0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2- 4 = - 2</a:t>
                          </a:r>
                          <a:endParaRPr kumimoji="0" lang="en-US" sz="20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7-5=2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6-4=2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2-5= - 3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3-4=- 1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8-5=3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5-4=1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5-5=0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4-4=0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0473580"/>
                  </p:ext>
                </p:extLst>
              </p:nvPr>
            </p:nvGraphicFramePr>
            <p:xfrm>
              <a:off x="1237453" y="2348880"/>
              <a:ext cx="7150971" cy="4116917"/>
            </p:xfrm>
            <a:graphic>
              <a:graphicData uri="http://schemas.openxmlformats.org/drawingml/2006/table">
                <a:tbl>
                  <a:tblPr/>
                  <a:tblGrid>
                    <a:gridCol w="1655542"/>
                    <a:gridCol w="1070991"/>
                    <a:gridCol w="1449289"/>
                    <a:gridCol w="1296144"/>
                    <a:gridCol w="792088"/>
                    <a:gridCol w="886917"/>
                  </a:tblGrid>
                  <a:tr h="588525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368" t="-4124" r="-331618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56000" t="-4124" r="-415429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88235" t="-4124" r="-20546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322066" t="-4124" r="-129577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3-5= - 2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SA" sz="2000" b="0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2- 4 = - 2</a:t>
                          </a:r>
                          <a:endParaRPr kumimoji="0" lang="en-US" sz="20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7-5=2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6-4=2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2-5= - 3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3-4=- 1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8-5=3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5-4=1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5-5=0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4-4=0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395612"/>
              </p:ext>
            </p:extLst>
          </p:nvPr>
        </p:nvGraphicFramePr>
        <p:xfrm>
          <a:off x="5364088" y="1484784"/>
          <a:ext cx="5032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Equation" r:id="rId5" imgW="177569" imgH="215619" progId="Equation.3">
                  <p:embed/>
                </p:oleObj>
              </mc:Choice>
              <mc:Fallback>
                <p:oleObj name="Equation" r:id="rId5" imgW="177569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1484784"/>
                        <a:ext cx="50323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8086426"/>
              </p:ext>
            </p:extLst>
          </p:nvPr>
        </p:nvGraphicFramePr>
        <p:xfrm>
          <a:off x="4643363" y="1403822"/>
          <a:ext cx="576262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tion" r:id="rId7" imgW="190440" imgH="228600" progId="Equation.3">
                  <p:embed/>
                </p:oleObj>
              </mc:Choice>
              <mc:Fallback>
                <p:oleObj name="Equation" r:id="rId7" imgW="19044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363" y="1403822"/>
                        <a:ext cx="576262" cy="6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093907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لحساب      و          نقوم بحساب مايلي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11</a:t>
            </a:fld>
            <a:endParaRPr lang="en-MY"/>
          </a:p>
        </p:txBody>
      </p:sp>
      <p:graphicFrame>
        <p:nvGraphicFramePr>
          <p:cNvPr id="8" name="كائن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92526"/>
              </p:ext>
            </p:extLst>
          </p:nvPr>
        </p:nvGraphicFramePr>
        <p:xfrm>
          <a:off x="2746375" y="2998961"/>
          <a:ext cx="3390900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Equation" r:id="rId4" imgW="1828800" imgH="888840" progId="Equation.3">
                  <p:embed/>
                </p:oleObj>
              </mc:Choice>
              <mc:Fallback>
                <p:oleObj name="Equation" r:id="rId4" imgW="18288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75" y="2998961"/>
                        <a:ext cx="3390900" cy="165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808262"/>
              </p:ext>
            </p:extLst>
          </p:nvPr>
        </p:nvGraphicFramePr>
        <p:xfrm>
          <a:off x="5580112" y="1883318"/>
          <a:ext cx="502791" cy="609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Equation" r:id="rId6" imgW="177569" imgH="215619" progId="Equation.3">
                  <p:embed/>
                </p:oleObj>
              </mc:Choice>
              <mc:Fallback>
                <p:oleObj name="Equation" r:id="rId6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883318"/>
                        <a:ext cx="502791" cy="6095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567649"/>
              </p:ext>
            </p:extLst>
          </p:nvPr>
        </p:nvGraphicFramePr>
        <p:xfrm>
          <a:off x="4860032" y="1802466"/>
          <a:ext cx="576064" cy="69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Equation" r:id="rId8" imgW="190440" imgH="228600" progId="Equation.3">
                  <p:embed/>
                </p:oleObj>
              </mc:Choice>
              <mc:Fallback>
                <p:oleObj name="Equation" r:id="rId8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802466"/>
                        <a:ext cx="576064" cy="6904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499561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معادلة خط الانحدار هي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12</a:t>
            </a:fld>
            <a:endParaRPr lang="en-MY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8598793"/>
              </p:ext>
            </p:extLst>
          </p:nvPr>
        </p:nvGraphicFramePr>
        <p:xfrm>
          <a:off x="2915816" y="4912580"/>
          <a:ext cx="3141637" cy="676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Equation" r:id="rId4" imgW="1015920" imgH="215640" progId="Equation.3">
                  <p:embed/>
                </p:oleObj>
              </mc:Choice>
              <mc:Fallback>
                <p:oleObj name="Equation" r:id="rId4" imgW="10159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912580"/>
                        <a:ext cx="3141637" cy="6766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265540"/>
              </p:ext>
            </p:extLst>
          </p:nvPr>
        </p:nvGraphicFramePr>
        <p:xfrm>
          <a:off x="2584450" y="2708920"/>
          <a:ext cx="2768600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Equation" r:id="rId6" imgW="1269720" imgH="457200" progId="Equation.3">
                  <p:embed/>
                </p:oleObj>
              </mc:Choice>
              <mc:Fallback>
                <p:oleObj name="Equation" r:id="rId6" imgW="1269720" imgH="457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50" y="2708920"/>
                        <a:ext cx="2768600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872339"/>
              </p:ext>
            </p:extLst>
          </p:nvPr>
        </p:nvGraphicFramePr>
        <p:xfrm>
          <a:off x="2536031" y="4005064"/>
          <a:ext cx="43402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Equation" r:id="rId8" imgW="1942920" imgH="253800" progId="Equation.3">
                  <p:embed/>
                </p:oleObj>
              </mc:Choice>
              <mc:Fallback>
                <p:oleObj name="Equation" r:id="rId8" imgW="1942920" imgH="253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031" y="4005064"/>
                        <a:ext cx="4340225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5079145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692150"/>
            <a:ext cx="4038600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smtClean="0">
                <a:ea typeface="Majalla UI"/>
                <a:cs typeface="Majalla UI"/>
              </a:rPr>
              <a:t>    </a:t>
            </a:r>
            <a:endParaRPr lang="en-MY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1556792"/>
            <a:ext cx="8291264" cy="456937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حل المثال (1): </a:t>
            </a:r>
            <a:r>
              <a:rPr lang="ar-SA" dirty="0">
                <a:ea typeface="Majalla UI"/>
                <a:cs typeface="Majalla UI"/>
              </a:rPr>
              <a:t>ل</a:t>
            </a:r>
            <a:r>
              <a:rPr lang="ar-SA" dirty="0" smtClean="0">
                <a:ea typeface="Majalla UI"/>
                <a:cs typeface="Majalla UI"/>
              </a:rPr>
              <a:t>حساب معامل ارتباط بيرسون يتم حساب </a:t>
            </a:r>
            <a:endParaRPr lang="en-MY" dirty="0" smtClean="0"/>
          </a:p>
        </p:txBody>
      </p:sp>
      <p:sp>
        <p:nvSpPr>
          <p:cNvPr id="31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32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974AF-7FF5-4056-B24F-282F71BD5E17}" type="slidenum">
              <a:rPr lang="en-MY"/>
              <a:pPr>
                <a:defRPr/>
              </a:pPr>
              <a:t>13</a:t>
            </a:fld>
            <a:endParaRPr lang="en-MY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8361322"/>
                  </p:ext>
                </p:extLst>
              </p:nvPr>
            </p:nvGraphicFramePr>
            <p:xfrm>
              <a:off x="819832" y="2348880"/>
              <a:ext cx="7640600" cy="4116917"/>
            </p:xfrm>
            <a:graphic>
              <a:graphicData uri="http://schemas.openxmlformats.org/drawingml/2006/table">
                <a:tbl>
                  <a:tblPr/>
                  <a:tblGrid>
                    <a:gridCol w="1080120"/>
                    <a:gridCol w="1820287"/>
                    <a:gridCol w="1056639"/>
                    <a:gridCol w="1206602"/>
                    <a:gridCol w="1079101"/>
                    <a:gridCol w="659451"/>
                    <a:gridCol w="738400"/>
                  </a:tblGrid>
                  <a:tr h="5885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𝑌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𝑌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MY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</m:d>
                                <m:d>
                                  <m:d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0" lang="ar-SA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0" lang="en-US" sz="1600" i="1" kern="12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SA" sz="160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SA" sz="160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ar-SA" sz="1600" b="0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ar-SA" sz="1600" b="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MY" sz="28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SA" sz="1600" i="1" kern="12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6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𝑌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SA" sz="1600" i="1" kern="120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kumimoji="0" lang="ar-SA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𝑋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3-5= - 2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SA" sz="2000" b="0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2- 4 = - 2</a:t>
                          </a:r>
                          <a:endParaRPr kumimoji="0" lang="en-US" sz="20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7-5=2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6-4=2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2-5= - 3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3-4=- 1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8-5=3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5-4=1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5-5=0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4-4=0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175" name="Group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8361322"/>
                  </p:ext>
                </p:extLst>
              </p:nvPr>
            </p:nvGraphicFramePr>
            <p:xfrm>
              <a:off x="819832" y="2348880"/>
              <a:ext cx="7640600" cy="4116917"/>
            </p:xfrm>
            <a:graphic>
              <a:graphicData uri="http://schemas.openxmlformats.org/drawingml/2006/table">
                <a:tbl>
                  <a:tblPr/>
                  <a:tblGrid>
                    <a:gridCol w="1080120"/>
                    <a:gridCol w="1820287"/>
                    <a:gridCol w="1056639"/>
                    <a:gridCol w="1206602"/>
                    <a:gridCol w="1079101"/>
                    <a:gridCol w="659451"/>
                    <a:gridCol w="738400"/>
                  </a:tblGrid>
                  <a:tr h="588525"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t="-4124" r="-60847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59197" t="-4124" r="-260201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75145" t="-4124" r="-349711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327778" t="-4124" r="-20555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ar-EG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475843" t="-4124" r="-12865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Y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1600" i="1" kern="1200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X</a:t>
                          </a:r>
                          <a:endParaRPr kumimoji="0" lang="en-MY" sz="1600" i="1" kern="1200" dirty="0" smtClean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3-5= - 2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rtl="0" eaLnBrk="1" fontAlgn="ctr" latinLnBrk="0" hangingPunct="1"/>
                          <a:r>
                            <a:rPr kumimoji="0" lang="ar-SA" sz="2000" b="0" i="0" u="none" strike="noStrike" kern="1200" dirty="0" smtClean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  <a:ea typeface="+mn-ea"/>
                              <a:cs typeface="+mn-cs"/>
                            </a:rPr>
                            <a:t>2- 4 = - 2</a:t>
                          </a:r>
                          <a:endParaRPr kumimoji="0" lang="en-US" sz="20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7-5=2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6-4=2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7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2-5= - 3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3-4=- 1 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71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8-5=3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5-4=1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5-5=0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ar-SA" sz="2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4-4=0</a:t>
                          </a: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5885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</a:t>
                          </a:r>
                        </a:p>
                      </a:txBody>
                      <a:tcPr marL="9525" marR="9525" marT="9525" marB="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293" name="Rectangle 3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1294" name="Rectangle 35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411040" y="1628800"/>
                <a:ext cx="11447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ar-SA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SA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ar-SA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ar-SA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ar-EG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040" y="1628800"/>
                <a:ext cx="1144736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412140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</a:t>
            </a:r>
            <a:r>
              <a:rPr lang="ar-SA" dirty="0">
                <a:ea typeface="Majalla UI"/>
                <a:cs typeface="Majalla UI"/>
              </a:rPr>
              <a:t>معامل ارتباط بيرسون </a:t>
            </a:r>
            <a:r>
              <a:rPr lang="ar-SA" dirty="0" smtClean="0">
                <a:ea typeface="Majalla UI"/>
                <a:cs typeface="Majalla UI"/>
              </a:rPr>
              <a:t>هو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14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976098"/>
              </p:ext>
            </p:extLst>
          </p:nvPr>
        </p:nvGraphicFramePr>
        <p:xfrm>
          <a:off x="2483768" y="2780928"/>
          <a:ext cx="2760662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4" imgW="1269720" imgH="939600" progId="Equation.3">
                  <p:embed/>
                </p:oleObj>
              </mc:Choice>
              <mc:Fallback>
                <p:oleObj name="Equation" r:id="rId4" imgW="1269720" imgH="939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780928"/>
                        <a:ext cx="2760662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630442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</a:t>
            </a:r>
            <a:r>
              <a:rPr lang="ar-SA" dirty="0">
                <a:ea typeface="Majalla UI"/>
                <a:cs typeface="Majalla UI"/>
              </a:rPr>
              <a:t>معامل </a:t>
            </a:r>
            <a:r>
              <a:rPr lang="ar-SA" dirty="0" smtClean="0">
                <a:ea typeface="Majalla UI"/>
                <a:cs typeface="Majalla UI"/>
              </a:rPr>
              <a:t>التحديد هو </a:t>
            </a: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15</a:t>
            </a:fld>
            <a:endParaRPr lang="en-MY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012557"/>
              </p:ext>
            </p:extLst>
          </p:nvPr>
        </p:nvGraphicFramePr>
        <p:xfrm>
          <a:off x="2651125" y="3365500"/>
          <a:ext cx="31242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Equation" r:id="rId4" imgW="1574640" imgH="228600" progId="Equation.3">
                  <p:embed/>
                </p:oleObj>
              </mc:Choice>
              <mc:Fallback>
                <p:oleObj name="Equation" r:id="rId4" imgW="157464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3365500"/>
                        <a:ext cx="3124200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703462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(1</a:t>
            </a:r>
            <a:r>
              <a:rPr lang="ar-SA" dirty="0" smtClean="0">
                <a:ea typeface="Majalla UI"/>
                <a:cs typeface="Majalla UI"/>
              </a:rPr>
              <a:t>):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r>
              <a:rPr lang="ar-SA" dirty="0" smtClean="0">
                <a:ea typeface="Majalla UI"/>
                <a:cs typeface="Majalla UI"/>
              </a:rPr>
              <a:t>تفسير معامل ارتباط بيرسون:</a:t>
            </a:r>
          </a:p>
          <a:p>
            <a:pPr marL="0" indent="0">
              <a:buNone/>
            </a:pPr>
            <a:r>
              <a:rPr lang="ar-SA" dirty="0" smtClean="0">
                <a:ea typeface="Majalla UI"/>
                <a:cs typeface="Majalla UI"/>
              </a:rPr>
              <a:t>  هناك ارتباط خطي طردي قوي بين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>
                <a:ea typeface="Majalla UI"/>
                <a:cs typeface="Majalla UI"/>
              </a:rPr>
              <a:t> </a:t>
            </a:r>
            <a:r>
              <a:rPr lang="ar-SA" dirty="0" smtClean="0">
                <a:ea typeface="Majalla UI"/>
                <a:cs typeface="Majalla UI"/>
              </a:rPr>
              <a:t>و </a:t>
            </a:r>
            <a:r>
              <a:rPr lang="en-US" dirty="0" smtClean="0">
                <a:ea typeface="Majalla UI"/>
                <a:cs typeface="Majalla UI"/>
              </a:rPr>
              <a:t>Y</a:t>
            </a:r>
            <a:endParaRPr lang="en-US" dirty="0">
              <a:ea typeface="Majalla UI"/>
              <a:cs typeface="Majalla UI"/>
            </a:endParaRPr>
          </a:p>
          <a:p>
            <a:pPr marL="0" indent="0">
              <a:buNone/>
            </a:pPr>
            <a:r>
              <a:rPr lang="ar-SA" dirty="0" smtClean="0">
                <a:ea typeface="Majalla UI"/>
                <a:cs typeface="Majalla UI"/>
              </a:rPr>
              <a:t>تفسير معامل التحديد:</a:t>
            </a:r>
          </a:p>
          <a:p>
            <a:pPr marL="0" indent="0">
              <a:buNone/>
            </a:pPr>
            <a:r>
              <a:rPr lang="ar-SA" dirty="0" smtClean="0">
                <a:ea typeface="Majalla UI"/>
                <a:cs typeface="Majalla UI"/>
              </a:rPr>
              <a:t>المتغير المستقل </a:t>
            </a:r>
            <a:r>
              <a:rPr lang="en-US" dirty="0" smtClean="0">
                <a:ea typeface="Majalla UI"/>
                <a:cs typeface="Majalla UI"/>
              </a:rPr>
              <a:t>X</a:t>
            </a:r>
            <a:r>
              <a:rPr lang="ar-SA" dirty="0" smtClean="0">
                <a:ea typeface="Majalla UI"/>
                <a:cs typeface="Majalla UI"/>
              </a:rPr>
              <a:t> يفسر  0.76 أي 76% من التغيرات في المتغير التابع </a:t>
            </a:r>
            <a:r>
              <a:rPr lang="en-US" dirty="0" smtClean="0">
                <a:ea typeface="Majalla UI"/>
                <a:cs typeface="Majalla UI"/>
              </a:rPr>
              <a:t>Y</a:t>
            </a:r>
            <a:r>
              <a:rPr lang="ar-SA" dirty="0" smtClean="0">
                <a:ea typeface="Majalla UI"/>
                <a:cs typeface="Majalla UI"/>
              </a:rPr>
              <a:t>.</a:t>
            </a: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504904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ar-SA" dirty="0" smtClean="0">
                <a:ea typeface="Majalla UI"/>
                <a:cs typeface="Majalla UI"/>
              </a:rPr>
              <a:t>مثال (2): اذا كان</a:t>
            </a:r>
          </a:p>
          <a:p>
            <a:pPr marL="609600" indent="-609600"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marL="609600" indent="-609600" eaLnBrk="1" hangingPunct="1">
              <a:buFontTx/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ar-SA" sz="3600" dirty="0" smtClean="0">
                <a:ea typeface="Majalla UI"/>
                <a:cs typeface="Majalla UI"/>
              </a:rPr>
              <a:t>اوجدي معادلة خط الانحدار البسيط.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sz="3600" dirty="0" smtClean="0">
                <a:ea typeface="Majalla UI"/>
                <a:cs typeface="Majalla UI"/>
              </a:rPr>
              <a:t>اوجدي معامل الارتباط.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sz="3600" dirty="0" smtClean="0">
                <a:ea typeface="Majalla UI"/>
                <a:cs typeface="Majalla UI"/>
              </a:rPr>
              <a:t> اوجدي معامل التحديد.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ar-SA" sz="3600" dirty="0" smtClean="0">
                <a:ea typeface="Majalla UI"/>
                <a:cs typeface="Majalla UI"/>
              </a:rPr>
              <a:t>فسري هذه النتائج.</a:t>
            </a:r>
            <a:endParaRPr lang="en-MY" sz="3600" dirty="0" smtClean="0"/>
          </a:p>
          <a:p>
            <a:pPr marL="609600" indent="-609600" eaLnBrk="1" hangingPunct="1">
              <a:buFontTx/>
              <a:buNone/>
            </a:pPr>
            <a:endParaRPr lang="en-MY" dirty="0" smtClean="0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/>
              <a:t>د. علية عثمان سيد - استاذ الاحصاء الاجتماعي</a:t>
            </a:r>
            <a:endParaRPr lang="en-MY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5A3DA-DDDB-4E79-99E9-111D40981BA3}" type="slidenum">
              <a:rPr lang="en-MY"/>
              <a:pPr>
                <a:defRPr/>
              </a:pPr>
              <a:t>17</a:t>
            </a:fld>
            <a:endParaRPr lang="en-MY"/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ar-SA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8214753"/>
              </p:ext>
            </p:extLst>
          </p:nvPr>
        </p:nvGraphicFramePr>
        <p:xfrm>
          <a:off x="1598612" y="2059839"/>
          <a:ext cx="5946775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3" imgW="2958840" imgH="533160" progId="Equation.3">
                  <p:embed/>
                </p:oleObj>
              </mc:Choice>
              <mc:Fallback>
                <p:oleObj name="Equation" r:id="rId3" imgW="295884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612" y="2059839"/>
                        <a:ext cx="5946775" cy="1071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3017"/>
            <a:ext cx="8229600" cy="993775"/>
          </a:xfrm>
        </p:spPr>
        <p:txBody>
          <a:bodyPr/>
          <a:lstStyle/>
          <a:p>
            <a:pPr algn="ctr" eaLnBrk="1" hangingPunct="1"/>
            <a:r>
              <a:rPr lang="ar-SA" b="1" dirty="0" smtClean="0">
                <a:cs typeface="Traditional Arabic" pitchFamily="18" charset="-78"/>
              </a:rPr>
              <a:t>معادلة خط الانحدار البسيط</a:t>
            </a:r>
            <a:endParaRPr lang="en-MY" b="1" dirty="0" smtClean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لحساب      و          نقوم بحساب مايلي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18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509148"/>
              </p:ext>
            </p:extLst>
          </p:nvPr>
        </p:nvGraphicFramePr>
        <p:xfrm>
          <a:off x="5580112" y="1883318"/>
          <a:ext cx="502791" cy="609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Equation" r:id="rId4" imgW="177569" imgH="215619" progId="Equation.3">
                  <p:embed/>
                </p:oleObj>
              </mc:Choice>
              <mc:Fallback>
                <p:oleObj name="Equation" r:id="rId4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883318"/>
                        <a:ext cx="502791" cy="6095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36956"/>
              </p:ext>
            </p:extLst>
          </p:nvPr>
        </p:nvGraphicFramePr>
        <p:xfrm>
          <a:off x="4860032" y="1802466"/>
          <a:ext cx="576064" cy="69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Equation" r:id="rId6" imgW="190440" imgH="228600" progId="Equation.3">
                  <p:embed/>
                </p:oleObj>
              </mc:Choice>
              <mc:Fallback>
                <p:oleObj name="Equation" r:id="rId6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802466"/>
                        <a:ext cx="576064" cy="6904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92860158"/>
              </p:ext>
            </p:extLst>
          </p:nvPr>
        </p:nvGraphicFramePr>
        <p:xfrm>
          <a:off x="2063750" y="3540125"/>
          <a:ext cx="5732463" cy="176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معادلة" r:id="rId8" imgW="2895480" imgH="888840" progId="Equation.3">
                  <p:embed/>
                </p:oleObj>
              </mc:Choice>
              <mc:Fallback>
                <p:oleObj name="معادلة" r:id="rId8" imgW="2895480" imgH="888840" progId="Equation.3">
                  <p:embed/>
                  <p:pic>
                    <p:nvPicPr>
                      <p:cNvPr id="0" name="Object 1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3540125"/>
                        <a:ext cx="5732463" cy="176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5746933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معادلة خط الانحدار هي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19</a:t>
            </a:fld>
            <a:endParaRPr lang="en-MY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90257"/>
              </p:ext>
            </p:extLst>
          </p:nvPr>
        </p:nvGraphicFramePr>
        <p:xfrm>
          <a:off x="2681288" y="4913313"/>
          <a:ext cx="361156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معادلة" r:id="rId4" imgW="1168200" imgH="215640" progId="Equation.3">
                  <p:embed/>
                </p:oleObj>
              </mc:Choice>
              <mc:Fallback>
                <p:oleObj name="معادلة" r:id="rId4" imgW="11682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4913313"/>
                        <a:ext cx="3611562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540545"/>
              </p:ext>
            </p:extLst>
          </p:nvPr>
        </p:nvGraphicFramePr>
        <p:xfrm>
          <a:off x="2320925" y="2708275"/>
          <a:ext cx="329565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معادلة" r:id="rId6" imgW="1511280" imgH="457200" progId="Equation.3">
                  <p:embed/>
                </p:oleObj>
              </mc:Choice>
              <mc:Fallback>
                <p:oleObj name="معادلة" r:id="rId6" imgW="15112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0925" y="2708275"/>
                        <a:ext cx="3295650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311751"/>
              </p:ext>
            </p:extLst>
          </p:nvPr>
        </p:nvGraphicFramePr>
        <p:xfrm>
          <a:off x="2265363" y="4005263"/>
          <a:ext cx="48799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معادلة" r:id="rId8" imgW="2184120" imgH="253800" progId="Equation.3">
                  <p:embed/>
                </p:oleObj>
              </mc:Choice>
              <mc:Fallback>
                <p:oleObj name="معادلة" r:id="rId8" imgW="21841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4005263"/>
                        <a:ext cx="4879975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891686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</a:t>
            </a:r>
            <a:r>
              <a:rPr lang="ar-SA" dirty="0">
                <a:ea typeface="Majalla UI"/>
                <a:cs typeface="Majalla UI"/>
              </a:rPr>
              <a:t>معامل ارتباط بيرسون </a:t>
            </a:r>
            <a:r>
              <a:rPr lang="ar-SA" dirty="0" smtClean="0">
                <a:ea typeface="Majalla UI"/>
                <a:cs typeface="Majalla UI"/>
              </a:rPr>
              <a:t>هو </a:t>
            </a: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20</a:t>
            </a:fld>
            <a:endParaRPr lang="en-MY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089856"/>
              </p:ext>
            </p:extLst>
          </p:nvPr>
        </p:nvGraphicFramePr>
        <p:xfrm>
          <a:off x="2622550" y="3644900"/>
          <a:ext cx="2787650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معادلة" r:id="rId4" imgW="1282680" imgH="939600" progId="Equation.3">
                  <p:embed/>
                </p:oleObj>
              </mc:Choice>
              <mc:Fallback>
                <p:oleObj name="معادلة" r:id="rId4" imgW="128268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3644900"/>
                        <a:ext cx="2787650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427675"/>
              </p:ext>
            </p:extLst>
          </p:nvPr>
        </p:nvGraphicFramePr>
        <p:xfrm>
          <a:off x="2228850" y="2708275"/>
          <a:ext cx="414655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معادلة" r:id="rId6" imgW="2260440" imgH="431640" progId="Equation.3">
                  <p:embed/>
                </p:oleObj>
              </mc:Choice>
              <mc:Fallback>
                <p:oleObj name="معادلة" r:id="rId6" imgW="226044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8850" y="2708275"/>
                        <a:ext cx="414655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030738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 </a:t>
            </a:r>
            <a:r>
              <a:rPr lang="ar-SA" dirty="0">
                <a:ea typeface="Majalla UI"/>
                <a:cs typeface="Majalla UI"/>
              </a:rPr>
              <a:t>معامل </a:t>
            </a:r>
            <a:r>
              <a:rPr lang="ar-SA" dirty="0" smtClean="0">
                <a:ea typeface="Majalla UI"/>
                <a:cs typeface="Majalla UI"/>
              </a:rPr>
              <a:t>التحديد هو </a:t>
            </a: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21</a:t>
            </a:fld>
            <a:endParaRPr lang="en-MY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315546"/>
              </p:ext>
            </p:extLst>
          </p:nvPr>
        </p:nvGraphicFramePr>
        <p:xfrm>
          <a:off x="3092450" y="3365500"/>
          <a:ext cx="224155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معادلة" r:id="rId4" imgW="1130040" imgH="228600" progId="Equation.3">
                  <p:embed/>
                </p:oleObj>
              </mc:Choice>
              <mc:Fallback>
                <p:oleObj name="معادلة" r:id="rId4" imgW="1130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2450" y="3365500"/>
                        <a:ext cx="2241550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77705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>
                <a:cs typeface="Traditional Arabic" pitchFamily="18" charset="-78"/>
              </a:rPr>
              <a:t>معادلة خط الانحدار البسيط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حل المثال </a:t>
            </a:r>
            <a:r>
              <a:rPr lang="ar-SA" dirty="0" smtClean="0">
                <a:ea typeface="Majalla UI"/>
                <a:cs typeface="Majalla UI"/>
              </a:rPr>
              <a:t>(2):</a:t>
            </a:r>
          </a:p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تفسير معامل ارتباط بيرسون:</a:t>
            </a:r>
          </a:p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  هناك ارتباط خطي طردي </a:t>
            </a:r>
            <a:r>
              <a:rPr lang="ar-SA" dirty="0" smtClean="0">
                <a:ea typeface="Majalla UI"/>
                <a:cs typeface="Majalla UI"/>
              </a:rPr>
              <a:t>تام </a:t>
            </a:r>
            <a:r>
              <a:rPr lang="ar-SA" dirty="0">
                <a:ea typeface="Majalla UI"/>
                <a:cs typeface="Majalla UI"/>
              </a:rPr>
              <a:t>بين </a:t>
            </a:r>
            <a:r>
              <a:rPr lang="en-US" dirty="0">
                <a:ea typeface="Majalla UI"/>
                <a:cs typeface="Majalla UI"/>
              </a:rPr>
              <a:t>X</a:t>
            </a:r>
            <a:r>
              <a:rPr lang="ar-SA" dirty="0">
                <a:ea typeface="Majalla UI"/>
                <a:cs typeface="Majalla UI"/>
              </a:rPr>
              <a:t> و </a:t>
            </a:r>
            <a:r>
              <a:rPr lang="en-US" dirty="0">
                <a:ea typeface="Majalla UI"/>
                <a:cs typeface="Majalla UI"/>
              </a:rPr>
              <a:t>Y</a:t>
            </a:r>
          </a:p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تفسير معامل التحديد:</a:t>
            </a:r>
          </a:p>
          <a:p>
            <a:pPr marL="0" indent="0">
              <a:buNone/>
            </a:pPr>
            <a:r>
              <a:rPr lang="ar-SA" dirty="0">
                <a:ea typeface="Majalla UI"/>
                <a:cs typeface="Majalla UI"/>
              </a:rPr>
              <a:t>المتغير المستقل </a:t>
            </a:r>
            <a:r>
              <a:rPr lang="en-US" dirty="0">
                <a:ea typeface="Majalla UI"/>
                <a:cs typeface="Majalla UI"/>
              </a:rPr>
              <a:t>X</a:t>
            </a:r>
            <a:r>
              <a:rPr lang="ar-SA" dirty="0">
                <a:ea typeface="Majalla UI"/>
                <a:cs typeface="Majalla UI"/>
              </a:rPr>
              <a:t> يفسر  </a:t>
            </a:r>
            <a:r>
              <a:rPr lang="ar-SA" dirty="0" smtClean="0">
                <a:ea typeface="Majalla UI"/>
                <a:cs typeface="Majalla UI"/>
              </a:rPr>
              <a:t>كل التغيرات </a:t>
            </a:r>
            <a:r>
              <a:rPr lang="ar-SA" dirty="0">
                <a:ea typeface="Majalla UI"/>
                <a:cs typeface="Majalla UI"/>
              </a:rPr>
              <a:t>في المتغير </a:t>
            </a:r>
            <a:r>
              <a:rPr lang="ar-SA" dirty="0" smtClean="0">
                <a:ea typeface="Majalla UI"/>
                <a:cs typeface="Majalla UI"/>
              </a:rPr>
              <a:t>التابع </a:t>
            </a:r>
            <a:r>
              <a:rPr lang="en-US" dirty="0" smtClean="0">
                <a:ea typeface="Majalla UI"/>
                <a:cs typeface="Majalla UI"/>
              </a:rPr>
              <a:t>Y</a:t>
            </a:r>
            <a:r>
              <a:rPr lang="ar-SA" dirty="0">
                <a:ea typeface="Majalla UI"/>
                <a:cs typeface="Majalla UI"/>
              </a:rPr>
              <a:t>.</a:t>
            </a: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ar-SA" dirty="0">
              <a:ea typeface="Majalla UI"/>
              <a:cs typeface="Majalla UI"/>
            </a:endParaRPr>
          </a:p>
          <a:p>
            <a:pPr marL="0" indent="0">
              <a:buNone/>
            </a:pPr>
            <a:endParaRPr lang="en-US" dirty="0" smtClean="0">
              <a:ea typeface="Majalla UI"/>
              <a:cs typeface="Majalla UI"/>
            </a:endParaRP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د. علية عثمان سيد - استاذ الاحصاء الاجتماعي</a:t>
            </a:r>
            <a:endParaRPr lang="en-M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25320-ED72-46F0-9BA6-F9F75A76F085}" type="slidenum">
              <a:rPr lang="en-MY" smtClean="0"/>
              <a:pPr>
                <a:defRPr/>
              </a:pPr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5049042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تدفق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249</TotalTime>
  <Words>948</Words>
  <Application>Microsoft Office PowerPoint</Application>
  <PresentationFormat>On-screen Show (4:3)</PresentationFormat>
  <Paragraphs>285</Paragraphs>
  <Slides>22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تدفق</vt:lpstr>
      <vt:lpstr>Equation</vt:lpstr>
      <vt:lpstr>معادلة</vt:lpstr>
      <vt:lpstr>معادلة خط الانحدار البسيط</vt:lpstr>
      <vt:lpstr>اهداف المحاضرة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  <vt:lpstr>معادلة خط الانحدار البسيط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معادلة خط الانحدار البسيط</dc:title>
  <dc:creator>HP</dc:creator>
  <cp:lastModifiedBy>Girls College</cp:lastModifiedBy>
  <cp:revision>26</cp:revision>
  <dcterms:created xsi:type="dcterms:W3CDTF">2010-05-13T12:53:21Z</dcterms:created>
  <dcterms:modified xsi:type="dcterms:W3CDTF">2012-12-10T06:45:16Z</dcterms:modified>
</cp:coreProperties>
</file>