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71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noProof="0" smtClean="0"/>
              <a:t>Click to edit Master text styles</a:t>
            </a:r>
          </a:p>
          <a:p>
            <a:pPr lvl="1"/>
            <a:r>
              <a:rPr lang="en-MY" noProof="0" smtClean="0"/>
              <a:t>Second level</a:t>
            </a:r>
          </a:p>
          <a:p>
            <a:pPr lvl="2"/>
            <a:r>
              <a:rPr lang="en-MY" noProof="0" smtClean="0"/>
              <a:t>Third level</a:t>
            </a:r>
          </a:p>
          <a:p>
            <a:pPr lvl="3"/>
            <a:r>
              <a:rPr lang="en-MY" noProof="0" smtClean="0"/>
              <a:t>Fourth level</a:t>
            </a:r>
          </a:p>
          <a:p>
            <a:pPr lvl="4"/>
            <a:r>
              <a:rPr lang="en-MY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EED6F81-EF92-4CB4-A99E-1D16622A871D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004283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1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216101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2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06298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3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72847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4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89782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5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34396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6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12887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7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45322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8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56890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9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60456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10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28242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11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82834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12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60393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13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62376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14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228897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ED6F81-EF92-4CB4-A99E-1D16622A871D}" type="slidenum">
              <a:rPr lang="en-MY" smtClean="0"/>
              <a:pPr>
                <a:defRPr/>
              </a:pPr>
              <a:t>15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08755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CA462-6FC7-4240-8183-28CDD2F11743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636234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02B37-9B37-4241-86A8-B8A4D3ECE145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48586334"/>
      </p:ext>
    </p:extLst>
  </p:cSld>
  <p:clrMapOvr>
    <a:masterClrMapping/>
  </p:clrMapOvr>
  <p:transition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52E12-ED44-4C0C-B273-7EB8F576A447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2253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D0999-0040-4FCD-890E-2E768FEC953D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67128685"/>
      </p:ext>
    </p:extLst>
  </p:cSld>
  <p:clrMapOvr>
    <a:masterClrMapping/>
  </p:clrMapOvr>
  <p:transition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44A8-40F6-4846-870A-C5D44ACD24F5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069733972"/>
      </p:ext>
    </p:extLst>
  </p:cSld>
  <p:clrMapOvr>
    <a:masterClrMapping/>
  </p:clrMapOvr>
  <p:transition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16244-F568-4F9A-944C-BDEF9584C698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67290386"/>
      </p:ext>
    </p:extLst>
  </p:cSld>
  <p:clrMapOvr>
    <a:masterClrMapping/>
  </p:clrMapOvr>
  <p:transition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B3A70-0930-441F-B3FB-567E7C4D94B4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617986746"/>
      </p:ext>
    </p:extLst>
  </p:cSld>
  <p:clrMapOvr>
    <a:masterClrMapping/>
  </p:clrMapOvr>
  <p:transition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BC817-65AA-44F6-A64F-324DB77E48C7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61781789"/>
      </p:ext>
    </p:extLst>
  </p:cSld>
  <p:clrMapOvr>
    <a:masterClrMapping/>
  </p:clrMapOvr>
  <p:transition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مثلث قائم الزاوية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شكل حر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شكل حر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62DDF-5FDB-4872-B4DE-ADB1953759EE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76272516"/>
      </p:ext>
    </p:extLst>
  </p:cSld>
  <p:clrMapOvr>
    <a:masterClrMapping/>
  </p:clrMapOvr>
  <p:transition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A4BED-F105-45C8-A9E9-53201A2264C9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42324072"/>
      </p:ext>
    </p:extLst>
  </p:cSld>
  <p:clrMapOvr>
    <a:masterClrMapping/>
  </p:clrMapOvr>
  <p:transition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28D7C-BF65-4787-8A32-39844DA91861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38788554"/>
      </p:ext>
    </p:extLst>
  </p:cSld>
  <p:clrMapOvr>
    <a:masterClrMapping/>
  </p:clrMapOvr>
  <p:transition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8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9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445DBFF-423A-4D99-8E81-D3A128654A54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  <p:grpSp>
        <p:nvGrpSpPr>
          <p:cNvPr id="1033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9" r:id="rId2"/>
    <p:sldLayoutId id="2147483698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9" r:id="rId9"/>
    <p:sldLayoutId id="2147483695" r:id="rId10"/>
    <p:sldLayoutId id="2147483696" r:id="rId11"/>
  </p:sldLayoutIdLst>
  <p:transition>
    <p:cover dir="ld"/>
  </p:transition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Arial" pitchFamily="34" charset="0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2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dirty="0" smtClean="0"/>
              <a:t>الاختبارات الإحصائية </a:t>
            </a:r>
            <a:br>
              <a:rPr lang="ar-SA" dirty="0" smtClean="0"/>
            </a:br>
            <a:r>
              <a:rPr lang="ar-SA" sz="4800" dirty="0" smtClean="0"/>
              <a:t>اختبارات مربع </a:t>
            </a:r>
            <a:r>
              <a:rPr lang="ar-SA" sz="4800" dirty="0" err="1"/>
              <a:t>كاي</a:t>
            </a:r>
            <a:r>
              <a:rPr lang="ar-SA" sz="4800" dirty="0"/>
              <a:t> </a:t>
            </a:r>
            <a:endParaRPr lang="en-MY" sz="4800" dirty="0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3BB97-5574-4C4A-A3BE-7B12E7B5FF89}" type="slidenum">
              <a:rPr lang="en-MY"/>
              <a:pPr>
                <a:defRPr/>
              </a:pPr>
              <a:t>1</a:t>
            </a:fld>
            <a:endParaRPr lang="en-MY" dirty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اهداف المحاضرة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ar-SA" sz="2800" dirty="0"/>
              <a:t>بنهاية المحاضرة يكون الطالب قادر على: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SA" dirty="0" smtClean="0"/>
              <a:t>تحديد انواع الاختبارات الاحصائية.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ar-SA" dirty="0" smtClean="0"/>
              <a:t>تعريف اختبار تربيع </a:t>
            </a:r>
            <a:r>
              <a:rPr lang="ar-SA" dirty="0" err="1" smtClean="0"/>
              <a:t>كاي</a:t>
            </a:r>
            <a:r>
              <a:rPr lang="ar-SA" dirty="0" smtClean="0"/>
              <a:t> وانواعه.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2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8306912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Traditional Arabic" pitchFamily="18" charset="-78"/>
              </a:rPr>
              <a:t>الاختبارات الإحصائية</a:t>
            </a:r>
            <a:endParaRPr lang="en-MY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تنقسم الاختبارات الإحصائية إلى:</a:t>
            </a:r>
          </a:p>
          <a:p>
            <a:pPr eaLnBrk="1" hangingPunct="1">
              <a:lnSpc>
                <a:spcPct val="150000"/>
              </a:lnSpc>
            </a:pPr>
            <a:r>
              <a:rPr lang="ar-SA" sz="2800" dirty="0" smtClean="0">
                <a:ea typeface="Majalla UI"/>
                <a:cs typeface="Majalla UI"/>
              </a:rPr>
              <a:t>الاختبارات المعلمية</a:t>
            </a:r>
          </a:p>
          <a:p>
            <a:pPr eaLnBrk="1" hangingPunct="1">
              <a:lnSpc>
                <a:spcPct val="150000"/>
              </a:lnSpc>
            </a:pPr>
            <a:r>
              <a:rPr lang="ar-SA" sz="2800" dirty="0" smtClean="0">
                <a:ea typeface="Majalla UI"/>
                <a:cs typeface="Majalla UI"/>
              </a:rPr>
              <a:t>الاختبارات اللامعلمية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150AF6-4170-471E-9E00-056D4E714DD0}" type="slidenum">
              <a:rPr lang="en-MY"/>
              <a:pPr>
                <a:defRPr/>
              </a:pPr>
              <a:t>3</a:t>
            </a:fld>
            <a:endParaRPr lang="en-MY" dirty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ea typeface="Majalla UI"/>
                <a:cs typeface="Majalla UI"/>
              </a:rPr>
              <a:t>اختبارات كاي تربيع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اختبار كاي تربيع من الاختبارات اللامعلمية ويضم ثلاث اختبارات:</a:t>
            </a:r>
          </a:p>
          <a:p>
            <a:pPr eaLnBrk="1" hangingPunct="1">
              <a:lnSpc>
                <a:spcPct val="150000"/>
              </a:lnSpc>
            </a:pPr>
            <a:r>
              <a:rPr lang="ar-SA" sz="2800" dirty="0" smtClean="0">
                <a:ea typeface="Majalla UI"/>
                <a:cs typeface="Majalla UI"/>
              </a:rPr>
              <a:t>اختبارات الاستقلالية:</a:t>
            </a:r>
          </a:p>
          <a:p>
            <a:pPr eaLnBrk="1" hangingPunct="1">
              <a:lnSpc>
                <a:spcPct val="150000"/>
              </a:lnSpc>
            </a:pPr>
            <a:r>
              <a:rPr lang="ar-SA" sz="2800" dirty="0" smtClean="0">
                <a:ea typeface="Majalla UI"/>
                <a:cs typeface="Majalla UI"/>
              </a:rPr>
              <a:t>اختبارات التجانس</a:t>
            </a:r>
          </a:p>
          <a:p>
            <a:pPr eaLnBrk="1" hangingPunct="1">
              <a:lnSpc>
                <a:spcPct val="150000"/>
              </a:lnSpc>
            </a:pPr>
            <a:r>
              <a:rPr lang="ar-SA" sz="2800" dirty="0" smtClean="0">
                <a:ea typeface="Majalla UI"/>
                <a:cs typeface="Majalla UI"/>
              </a:rPr>
              <a:t>اختبارات حسن التطابق</a:t>
            </a:r>
            <a:endParaRPr lang="en-MY" sz="2800" dirty="0" smtClean="0"/>
          </a:p>
          <a:p>
            <a:pPr marL="0" indent="0">
              <a:buNone/>
            </a:pP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4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8674881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البيانات الوصفية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z="2800" dirty="0" smtClean="0"/>
          </a:p>
          <a:p>
            <a:r>
              <a:rPr lang="ar-SA" sz="2800" dirty="0" smtClean="0"/>
              <a:t>النسبة </a:t>
            </a:r>
            <a:r>
              <a:rPr lang="ar-SA" sz="2800" dirty="0" smtClean="0"/>
              <a:t>المئوية = قيمة </a:t>
            </a:r>
            <a:r>
              <a:rPr lang="ar-SA" sz="2800" dirty="0" smtClean="0"/>
              <a:t>الجزء ÷ المجموع الكلي × 100</a:t>
            </a:r>
          </a:p>
          <a:p>
            <a:endParaRPr lang="ar-SA" sz="2800" dirty="0" smtClean="0"/>
          </a:p>
          <a:p>
            <a:endParaRPr lang="ar-SA" sz="2800" dirty="0"/>
          </a:p>
          <a:p>
            <a:r>
              <a:rPr lang="ar-SA" sz="2800" dirty="0" smtClean="0"/>
              <a:t> </a:t>
            </a:r>
          </a:p>
          <a:p>
            <a:endParaRPr lang="ar-SA" sz="2800" dirty="0"/>
          </a:p>
          <a:p>
            <a:pPr marL="0" indent="0">
              <a:buNone/>
            </a:pPr>
            <a:endParaRPr lang="ar-EG" sz="2800" dirty="0" smtClean="0"/>
          </a:p>
          <a:p>
            <a:pPr marL="0" indent="0">
              <a:buNone/>
            </a:pPr>
            <a:endParaRPr lang="ar-SA" sz="2800" dirty="0" smtClean="0">
              <a:ea typeface="Majalla UI"/>
              <a:cs typeface="Majalla UI"/>
            </a:endParaRPr>
          </a:p>
          <a:p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5</a:t>
            </a:fld>
            <a:endParaRPr lang="en-MY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569747"/>
              </p:ext>
            </p:extLst>
          </p:nvPr>
        </p:nvGraphicFramePr>
        <p:xfrm>
          <a:off x="1691680" y="3789040"/>
          <a:ext cx="6611937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9" name="Equation" r:id="rId4" imgW="3225800" imgH="431800" progId="Equation.3">
                  <p:embed/>
                </p:oleObj>
              </mc:Choice>
              <mc:Fallback>
                <p:oleObj name="Equation" r:id="rId4" imgW="32258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3789040"/>
                        <a:ext cx="6611937" cy="87788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305171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التوزيع التكراري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ar-SA" sz="2800" dirty="0" smtClean="0">
                <a:ea typeface="Majalla UI"/>
                <a:cs typeface="Majalla UI"/>
              </a:rPr>
              <a:t>المدى= اعلى قيمة – ادنى قيمة</a:t>
            </a:r>
          </a:p>
          <a:p>
            <a:pPr>
              <a:lnSpc>
                <a:spcPct val="150000"/>
              </a:lnSpc>
              <a:defRPr/>
            </a:pPr>
            <a:r>
              <a:rPr lang="ar-SA" sz="2800" dirty="0"/>
              <a:t>طول الفئة = المدى ÷ عدد الفئات </a:t>
            </a:r>
          </a:p>
          <a:p>
            <a:pPr>
              <a:lnSpc>
                <a:spcPct val="150000"/>
              </a:lnSpc>
              <a:defRPr/>
            </a:pPr>
            <a:r>
              <a:rPr lang="ar-SA" sz="2800" dirty="0"/>
              <a:t>الحد الادنى للفئة الاولى = اقل قيمة</a:t>
            </a:r>
          </a:p>
          <a:p>
            <a:pPr>
              <a:lnSpc>
                <a:spcPct val="150000"/>
              </a:lnSpc>
              <a:defRPr/>
            </a:pPr>
            <a:r>
              <a:rPr lang="ar-SA" sz="2800" dirty="0"/>
              <a:t>الحد الادنى الفعلي للفئة الاولى = اقل قيمة – 0.5 </a:t>
            </a:r>
          </a:p>
          <a:p>
            <a:pPr>
              <a:lnSpc>
                <a:spcPct val="150000"/>
              </a:lnSpc>
              <a:defRPr/>
            </a:pPr>
            <a:r>
              <a:rPr lang="ar-SA" sz="2800" dirty="0"/>
              <a:t>الحد الاعلى الفعلي للفئة الاولى </a:t>
            </a:r>
            <a:r>
              <a:rPr lang="ar-SA" sz="2800" dirty="0" smtClean="0"/>
              <a:t>=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ar-SA" sz="2800" dirty="0"/>
              <a:t> </a:t>
            </a:r>
            <a:r>
              <a:rPr lang="ar-SA" sz="2800" dirty="0" smtClean="0"/>
              <a:t>                            </a:t>
            </a:r>
            <a:r>
              <a:rPr lang="ar-SA" sz="2800" dirty="0"/>
              <a:t>الحد الادنى الفعلي للفئة الاولى  + طول الفئة</a:t>
            </a:r>
          </a:p>
          <a:p>
            <a:pPr marL="0" indent="0">
              <a:buNone/>
            </a:pPr>
            <a:endParaRPr lang="ar-EG" sz="2800" dirty="0" smtClean="0"/>
          </a:p>
          <a:p>
            <a:endParaRPr lang="ar-SA" sz="2800" dirty="0" smtClean="0">
              <a:ea typeface="Majalla UI"/>
              <a:cs typeface="Majalla UI"/>
            </a:endParaRPr>
          </a:p>
          <a:p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6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4541285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التوزيع التكراري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b="1" dirty="0" smtClean="0"/>
              <a:t>مركز الفئة هو </a:t>
            </a:r>
          </a:p>
          <a:p>
            <a:pPr>
              <a:defRPr/>
            </a:pPr>
            <a:endParaRPr lang="ar-SA" b="1" dirty="0"/>
          </a:p>
          <a:p>
            <a:pPr marL="0" indent="0" algn="ctr">
              <a:buNone/>
            </a:pPr>
            <a:r>
              <a:rPr lang="ar-EG" sz="2800" dirty="0" smtClean="0"/>
              <a:t>مركز الفئة </a:t>
            </a:r>
            <a:r>
              <a:rPr lang="en-US" sz="2800" dirty="0" smtClean="0"/>
              <a:t>(X)    </a:t>
            </a:r>
            <a:r>
              <a:rPr lang="ar-EG" sz="2800" dirty="0" smtClean="0"/>
              <a:t>=</a:t>
            </a:r>
          </a:p>
          <a:p>
            <a:pPr marL="0" indent="0" algn="ctr">
              <a:buNone/>
            </a:pPr>
            <a:r>
              <a:rPr lang="ar-EG" sz="2800" dirty="0" smtClean="0"/>
              <a:t> (الحد الادنى + الحد الاعلى)/ 2</a:t>
            </a:r>
          </a:p>
          <a:p>
            <a:pPr>
              <a:defRPr/>
            </a:pPr>
            <a:r>
              <a:rPr lang="ar-SA" b="1" dirty="0" smtClean="0"/>
              <a:t>التكرار النسبي = </a:t>
            </a:r>
            <a:endParaRPr lang="ar-SA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7</a:t>
            </a:fld>
            <a:endParaRPr lang="en-MY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033857"/>
              </p:ext>
            </p:extLst>
          </p:nvPr>
        </p:nvGraphicFramePr>
        <p:xfrm>
          <a:off x="4906937" y="2060848"/>
          <a:ext cx="14652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" name="Equation" r:id="rId4" imgW="787058" imgH="393529" progId="Equation.3">
                  <p:embed/>
                </p:oleObj>
              </mc:Choice>
              <mc:Fallback>
                <p:oleObj name="Equation" r:id="rId4" imgW="787058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6937" y="2060848"/>
                        <a:ext cx="146526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642828"/>
              </p:ext>
            </p:extLst>
          </p:nvPr>
        </p:nvGraphicFramePr>
        <p:xfrm>
          <a:off x="2051050" y="4552032"/>
          <a:ext cx="4608513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3" name="Equation" r:id="rId6" imgW="2044700" imgH="431800" progId="Equation.3">
                  <p:embed/>
                </p:oleObj>
              </mc:Choice>
              <mc:Fallback>
                <p:oleObj name="Equation" r:id="rId6" imgW="20447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4552032"/>
                        <a:ext cx="4608513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4379689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مقاييس النزعة المركزية للبيانات الاولية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مقاييس النزعة المركزية للبيانات الاولية:</a:t>
            </a:r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الوسط الحسابي المرجح:</a:t>
            </a:r>
          </a:p>
          <a:p>
            <a:endParaRPr lang="ar-SA" dirty="0" smtClean="0"/>
          </a:p>
          <a:p>
            <a:endParaRPr lang="ar-SA" dirty="0" smtClean="0"/>
          </a:p>
          <a:p>
            <a:pPr marL="0" indent="0">
              <a:buNone/>
            </a:pP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8</a:t>
            </a:fld>
            <a:endParaRPr lang="en-MY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3174805"/>
              </p:ext>
            </p:extLst>
          </p:nvPr>
        </p:nvGraphicFramePr>
        <p:xfrm>
          <a:off x="1259632" y="2564904"/>
          <a:ext cx="4896544" cy="1248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4" name="Equation" r:id="rId4" imgW="2387600" imgH="609600" progId="Equation.3">
                  <p:embed/>
                </p:oleObj>
              </mc:Choice>
              <mc:Fallback>
                <p:oleObj name="Equation" r:id="rId4" imgW="2387600" imgH="609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2564904"/>
                        <a:ext cx="4896544" cy="12486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116952"/>
              </p:ext>
            </p:extLst>
          </p:nvPr>
        </p:nvGraphicFramePr>
        <p:xfrm>
          <a:off x="2123728" y="4774144"/>
          <a:ext cx="3806105" cy="1463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name="معادلة" r:id="rId6" imgW="1167893" imgH="444307" progId="Equation.3">
                  <p:embed/>
                </p:oleObj>
              </mc:Choice>
              <mc:Fallback>
                <p:oleObj name="معادلة" r:id="rId6" imgW="1167893" imgH="44430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4774144"/>
                        <a:ext cx="3806105" cy="1463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8196497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مقاييس النزعة </a:t>
            </a:r>
            <a:r>
              <a:rPr lang="ar-SA" dirty="0" smtClean="0"/>
              <a:t>المركزية للبيانات الاولية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الوسط الهندسي:</a:t>
            </a:r>
          </a:p>
          <a:p>
            <a:endParaRPr lang="ar-SA" dirty="0"/>
          </a:p>
          <a:p>
            <a:endParaRPr lang="ar-SA" dirty="0" smtClean="0"/>
          </a:p>
          <a:p>
            <a:pPr eaLnBrk="1" hangingPunct="1">
              <a:lnSpc>
                <a:spcPct val="90000"/>
              </a:lnSpc>
            </a:pPr>
            <a:r>
              <a:rPr lang="ar-SA" sz="2800" dirty="0" smtClean="0">
                <a:ea typeface="Majalla UI"/>
                <a:cs typeface="Majalla UI"/>
              </a:rPr>
              <a:t>الوسيط للبيانات اذا كان عددها فردي</a:t>
            </a:r>
          </a:p>
          <a:p>
            <a:pPr eaLnBrk="1" hangingPunct="1">
              <a:lnSpc>
                <a:spcPct val="90000"/>
              </a:lnSpc>
            </a:pPr>
            <a:endParaRPr lang="ar-SA" sz="2800" dirty="0">
              <a:ea typeface="Majalla UI"/>
              <a:cs typeface="Majalla UI"/>
            </a:endParaRPr>
          </a:p>
          <a:p>
            <a:pPr eaLnBrk="1" hangingPunct="1">
              <a:lnSpc>
                <a:spcPct val="90000"/>
              </a:lnSpc>
            </a:pPr>
            <a:r>
              <a:rPr lang="ar-SA" sz="2800" dirty="0" smtClean="0">
                <a:ea typeface="Majalla UI"/>
                <a:cs typeface="Majalla UI"/>
              </a:rPr>
              <a:t>الوسيط للبيانات اذا كان عددها زوجي: </a:t>
            </a:r>
          </a:p>
          <a:p>
            <a:pPr eaLnBrk="1" hangingPunct="1">
              <a:lnSpc>
                <a:spcPct val="90000"/>
              </a:lnSpc>
            </a:pPr>
            <a:endParaRPr lang="ar-SA" sz="2800" dirty="0">
              <a:ea typeface="Majalla UI"/>
              <a:cs typeface="Majalla UI"/>
            </a:endParaRPr>
          </a:p>
          <a:p>
            <a:pPr eaLnBrk="1" hangingPunct="1">
              <a:lnSpc>
                <a:spcPct val="90000"/>
              </a:lnSpc>
            </a:pPr>
            <a:r>
              <a:rPr lang="ar-SA" sz="2800" dirty="0" smtClean="0">
                <a:ea typeface="Majalla UI"/>
                <a:cs typeface="Majalla UI"/>
              </a:rPr>
              <a:t>المنوال هو القيمة التي تتكرر اكثر من غيرها او هو القيمة التي يقابلها اكبر تكرار.</a:t>
            </a:r>
          </a:p>
          <a:p>
            <a:endParaRPr lang="ar-SA" dirty="0" smtClean="0"/>
          </a:p>
          <a:p>
            <a:pPr marL="0" indent="0">
              <a:buNone/>
            </a:pP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9</a:t>
            </a:fld>
            <a:endParaRPr lang="en-MY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114868"/>
              </p:ext>
            </p:extLst>
          </p:nvPr>
        </p:nvGraphicFramePr>
        <p:xfrm>
          <a:off x="1979613" y="2420889"/>
          <a:ext cx="4292653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9" name="Equation" r:id="rId4" imgW="1129810" imgH="266584" progId="Equation.3">
                  <p:embed/>
                </p:oleObj>
              </mc:Choice>
              <mc:Fallback>
                <p:oleObj name="Equation" r:id="rId4" imgW="1129810" imgH="26658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2420889"/>
                        <a:ext cx="4292653" cy="10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644469"/>
              </p:ext>
            </p:extLst>
          </p:nvPr>
        </p:nvGraphicFramePr>
        <p:xfrm>
          <a:off x="2699792" y="3501008"/>
          <a:ext cx="117517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0" name="Equation" r:id="rId6" imgW="482391" imgH="241195" progId="Equation.3">
                  <p:embed/>
                </p:oleObj>
              </mc:Choice>
              <mc:Fallback>
                <p:oleObj name="Equation" r:id="rId6" imgW="482391" imgH="24119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3501008"/>
                        <a:ext cx="1175171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776737"/>
              </p:ext>
            </p:extLst>
          </p:nvPr>
        </p:nvGraphicFramePr>
        <p:xfrm>
          <a:off x="971600" y="4077072"/>
          <a:ext cx="271462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1" name="Equation" r:id="rId8" imgW="1054080" imgH="431640" progId="Equation.3">
                  <p:embed/>
                </p:oleObj>
              </mc:Choice>
              <mc:Fallback>
                <p:oleObj name="Equation" r:id="rId8" imgW="1054080" imgH="431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077072"/>
                        <a:ext cx="2714625" cy="1104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127000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400" dirty="0" smtClean="0"/>
              <a:t>مقاييس النزعة المركزية للتوزيع التكراري</a:t>
            </a:r>
            <a:endParaRPr lang="ar-EG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10</a:t>
            </a:fld>
            <a:endParaRPr lang="en-MY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الوسط الحسابي</a:t>
            </a:r>
          </a:p>
          <a:p>
            <a:pPr marL="0" indent="0">
              <a:buNone/>
            </a:pPr>
            <a:endParaRPr lang="ar-SA" dirty="0" smtClean="0"/>
          </a:p>
          <a:p>
            <a:r>
              <a:rPr lang="ar-SA" dirty="0" smtClean="0"/>
              <a:t>الوسط الهندسي </a:t>
            </a:r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الوسيط   </a:t>
            </a:r>
          </a:p>
          <a:p>
            <a:endParaRPr lang="ar-SA" dirty="0"/>
          </a:p>
          <a:p>
            <a:endParaRPr lang="ar-SA" sz="2800" dirty="0" smtClean="0"/>
          </a:p>
          <a:p>
            <a:r>
              <a:rPr lang="ar-SA" sz="2800" dirty="0" smtClean="0"/>
              <a:t>المنوال </a:t>
            </a:r>
            <a:r>
              <a:rPr lang="ar-SA" sz="2800" dirty="0"/>
              <a:t>التقريبي = مركز الفئة المنوالية </a:t>
            </a:r>
            <a:endParaRPr lang="ar-EG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64097"/>
              </p:ext>
            </p:extLst>
          </p:nvPr>
        </p:nvGraphicFramePr>
        <p:xfrm>
          <a:off x="4355976" y="1916832"/>
          <a:ext cx="1858764" cy="1396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name="Equation" r:id="rId4" imgW="812520" imgH="609480" progId="Equation.3">
                  <p:embed/>
                </p:oleObj>
              </mc:Choice>
              <mc:Fallback>
                <p:oleObj name="Equation" r:id="rId4" imgW="812520" imgH="609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1916832"/>
                        <a:ext cx="1858764" cy="1396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07036"/>
              </p:ext>
            </p:extLst>
          </p:nvPr>
        </p:nvGraphicFramePr>
        <p:xfrm>
          <a:off x="1907704" y="3429000"/>
          <a:ext cx="4506069" cy="913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7" name="Equation" r:id="rId6" imgW="1434960" imgH="291960" progId="Equation.3">
                  <p:embed/>
                </p:oleObj>
              </mc:Choice>
              <mc:Fallback>
                <p:oleObj name="Equation" r:id="rId6" imgW="1434960" imgH="29196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3429000"/>
                        <a:ext cx="4506069" cy="9132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048898"/>
              </p:ext>
            </p:extLst>
          </p:nvPr>
        </p:nvGraphicFramePr>
        <p:xfrm>
          <a:off x="3707904" y="4293096"/>
          <a:ext cx="2475805" cy="1356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Equation" r:id="rId8" imgW="1434960" imgH="787320" progId="Equation.3">
                  <p:embed/>
                </p:oleObj>
              </mc:Choice>
              <mc:Fallback>
                <p:oleObj name="Equation" r:id="rId8" imgW="1434960" imgH="7873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4293096"/>
                        <a:ext cx="2475805" cy="13564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118683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مقاييس </a:t>
            </a:r>
            <a:r>
              <a:rPr lang="ar-SA" dirty="0" smtClean="0"/>
              <a:t>التشتت للبيانات الاولية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التباين                                   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                   او </a:t>
            </a:r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الانحراف المعياري</a:t>
            </a:r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الانحراف المتوسط</a:t>
            </a:r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11</a:t>
            </a:fld>
            <a:endParaRPr lang="en-MY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3217229"/>
              </p:ext>
            </p:extLst>
          </p:nvPr>
        </p:nvGraphicFramePr>
        <p:xfrm>
          <a:off x="4787429" y="1916832"/>
          <a:ext cx="2160835" cy="1105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8" name="Equation" r:id="rId4" imgW="1193800" imgH="609600" progId="Equation.3">
                  <p:embed/>
                </p:oleObj>
              </mc:Choice>
              <mc:Fallback>
                <p:oleObj name="Equation" r:id="rId4" imgW="1193800" imgH="609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429" y="1916832"/>
                        <a:ext cx="2160835" cy="11058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63929"/>
              </p:ext>
            </p:extLst>
          </p:nvPr>
        </p:nvGraphicFramePr>
        <p:xfrm>
          <a:off x="3491880" y="3429000"/>
          <a:ext cx="2448173" cy="959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9" name="Equation" r:id="rId6" imgW="1676400" imgH="660400" progId="Equation.3">
                  <p:embed/>
                </p:oleObj>
              </mc:Choice>
              <mc:Fallback>
                <p:oleObj name="Equation" r:id="rId6" imgW="1676400" imgH="660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429000"/>
                        <a:ext cx="2448173" cy="9592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842002"/>
              </p:ext>
            </p:extLst>
          </p:nvPr>
        </p:nvGraphicFramePr>
        <p:xfrm>
          <a:off x="896076" y="2275657"/>
          <a:ext cx="3171868" cy="793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0" name="Equation" r:id="rId8" imgW="1562100" imgH="393700" progId="Equation.3">
                  <p:embed/>
                </p:oleObj>
              </mc:Choice>
              <mc:Fallback>
                <p:oleObj name="Equation" r:id="rId8" imgW="15621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076" y="2275657"/>
                        <a:ext cx="3171868" cy="7933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050233748"/>
              </p:ext>
            </p:extLst>
          </p:nvPr>
        </p:nvGraphicFramePr>
        <p:xfrm>
          <a:off x="3491880" y="4747146"/>
          <a:ext cx="2520280" cy="1274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1" name="معادلة" r:id="rId10" imgW="1206500" imgH="609600" progId="Equation.3">
                  <p:embed/>
                </p:oleObj>
              </mc:Choice>
              <mc:Fallback>
                <p:oleObj name="معادلة" r:id="rId10" imgW="1206500" imgH="609600" progId="Equation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747146"/>
                        <a:ext cx="2520280" cy="12741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272138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مقاييس </a:t>
            </a:r>
            <a:r>
              <a:rPr lang="ar-SA" dirty="0" smtClean="0"/>
              <a:t>التشتت للتوزيع التكراري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>
                <a:ea typeface="Majalla UI"/>
                <a:cs typeface="Majalla UI"/>
              </a:rPr>
              <a:t>المدى = الحد الاعلى للفئة العليا – الحد الادنى للفئة الدنيا </a:t>
            </a:r>
            <a:endParaRPr lang="ar-SA" dirty="0" smtClean="0"/>
          </a:p>
          <a:p>
            <a:r>
              <a:rPr lang="ar-SA" dirty="0" smtClean="0"/>
              <a:t>التباين                                   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                   او </a:t>
            </a:r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الانحراف المعياري</a:t>
            </a:r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الانحراف المتوسط</a:t>
            </a:r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12</a:t>
            </a:fld>
            <a:endParaRPr lang="en-MY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08338"/>
              </p:ext>
            </p:extLst>
          </p:nvPr>
        </p:nvGraphicFramePr>
        <p:xfrm>
          <a:off x="4788025" y="2351539"/>
          <a:ext cx="2376264" cy="1149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0" name="Equation" r:id="rId4" imgW="1257120" imgH="609480" progId="Equation.3">
                  <p:embed/>
                </p:oleObj>
              </mc:Choice>
              <mc:Fallback>
                <p:oleObj name="Equation" r:id="rId4" imgW="1257120" imgH="609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5" y="2351539"/>
                        <a:ext cx="2376264" cy="1149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5365651"/>
              </p:ext>
            </p:extLst>
          </p:nvPr>
        </p:nvGraphicFramePr>
        <p:xfrm>
          <a:off x="827584" y="2671887"/>
          <a:ext cx="3265716" cy="75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1" name="Equation" r:id="rId6" imgW="1688367" imgH="393529" progId="Equation.3">
                  <p:embed/>
                </p:oleObj>
              </mc:Choice>
              <mc:Fallback>
                <p:oleObj name="Equation" r:id="rId6" imgW="1688367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671887"/>
                        <a:ext cx="3265716" cy="75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860219"/>
              </p:ext>
            </p:extLst>
          </p:nvPr>
        </p:nvGraphicFramePr>
        <p:xfrm>
          <a:off x="3047802" y="3645024"/>
          <a:ext cx="2964358" cy="112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2" name="معادلة" r:id="rId8" imgW="1739880" imgH="660240" progId="Equation.3">
                  <p:embed/>
                </p:oleObj>
              </mc:Choice>
              <mc:Fallback>
                <p:oleObj name="معادلة" r:id="rId8" imgW="1739880" imgH="6602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7802" y="3645024"/>
                        <a:ext cx="2964358" cy="11217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977304"/>
              </p:ext>
            </p:extLst>
          </p:nvPr>
        </p:nvGraphicFramePr>
        <p:xfrm>
          <a:off x="3454648" y="5044216"/>
          <a:ext cx="2557512" cy="1265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3" name="Equation" r:id="rId10" imgW="1231560" imgH="609480" progId="Equation.3">
                  <p:embed/>
                </p:oleObj>
              </mc:Choice>
              <mc:Fallback>
                <p:oleObj name="Equation" r:id="rId10" imgW="1231560" imgH="609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648" y="5044216"/>
                        <a:ext cx="2557512" cy="12651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360970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مقاييس التشتت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معامل التغير </a:t>
            </a:r>
          </a:p>
          <a:p>
            <a:endParaRPr lang="ar-SA" dirty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مقياس الالتواء   </a:t>
            </a:r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13</a:t>
            </a:fld>
            <a:endParaRPr lang="en-MY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996042"/>
              </p:ext>
            </p:extLst>
          </p:nvPr>
        </p:nvGraphicFramePr>
        <p:xfrm>
          <a:off x="4067944" y="3053011"/>
          <a:ext cx="2613025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0" name="معادلة" r:id="rId4" imgW="939600" imgH="393480" progId="Equation.3">
                  <p:embed/>
                </p:oleObj>
              </mc:Choice>
              <mc:Fallback>
                <p:oleObj name="معادلة" r:id="rId4" imgW="93960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3053011"/>
                        <a:ext cx="2613025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090868"/>
              </p:ext>
            </p:extLst>
          </p:nvPr>
        </p:nvGraphicFramePr>
        <p:xfrm>
          <a:off x="4631283" y="4672682"/>
          <a:ext cx="18129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Equation" r:id="rId6" imgW="876240" imgH="406080" progId="Equation.3">
                  <p:embed/>
                </p:oleObj>
              </mc:Choice>
              <mc:Fallback>
                <p:oleObj name="Equation" r:id="rId6" imgW="876240" imgH="4060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1283" y="4672682"/>
                        <a:ext cx="18129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3739558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معامل ارتباط </a:t>
            </a:r>
            <a:r>
              <a:rPr lang="ar-SA" dirty="0" smtClean="0"/>
              <a:t>بيرسون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معامل الارتباط                            </a:t>
            </a:r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pPr marL="0" indent="0">
              <a:buNone/>
            </a:pP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14</a:t>
            </a:fld>
            <a:endParaRPr lang="en-MY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320420"/>
              </p:ext>
            </p:extLst>
          </p:nvPr>
        </p:nvGraphicFramePr>
        <p:xfrm>
          <a:off x="3347517" y="2060848"/>
          <a:ext cx="3096691" cy="1079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3" name="Equation" r:id="rId4" imgW="1447800" imgH="508000" progId="Equation.3">
                  <p:embed/>
                </p:oleObj>
              </mc:Choice>
              <mc:Fallback>
                <p:oleObj name="Equation" r:id="rId4" imgW="1447800" imgH="508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517" y="2060848"/>
                        <a:ext cx="3096691" cy="10792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297511"/>
              </p:ext>
            </p:extLst>
          </p:nvPr>
        </p:nvGraphicFramePr>
        <p:xfrm>
          <a:off x="2384896" y="3347814"/>
          <a:ext cx="4851400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4" name="Equation" r:id="rId6" imgW="2616200" imgH="1320800" progId="Equation.3">
                  <p:embed/>
                </p:oleObj>
              </mc:Choice>
              <mc:Fallback>
                <p:oleObj name="Equation" r:id="rId6" imgW="2616200" imgH="1320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4896" y="3347814"/>
                        <a:ext cx="4851400" cy="245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424946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ميل خط الانحدار</a:t>
            </a:r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الجزء الثابت </a:t>
            </a:r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معامل ارتباط بيرسون</a:t>
            </a:r>
          </a:p>
          <a:p>
            <a:endParaRPr lang="ar-SA" dirty="0"/>
          </a:p>
          <a:p>
            <a:r>
              <a:rPr lang="ar-SA" dirty="0" smtClean="0"/>
              <a:t>معامل التحديد =   </a:t>
            </a:r>
            <a:endParaRPr lang="ar-E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02B37-9B37-4241-86A8-B8A4D3ECE145}" type="slidenum">
              <a:rPr lang="en-MY" smtClean="0"/>
              <a:pPr>
                <a:defRPr/>
              </a:pPr>
              <a:t>15</a:t>
            </a:fld>
            <a:endParaRPr lang="en-MY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946361"/>
              </p:ext>
            </p:extLst>
          </p:nvPr>
        </p:nvGraphicFramePr>
        <p:xfrm>
          <a:off x="4771876" y="1988840"/>
          <a:ext cx="1384300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8" name="Equation" r:id="rId4" imgW="634725" imgH="457002" progId="Equation.3">
                  <p:embed/>
                </p:oleObj>
              </mc:Choice>
              <mc:Fallback>
                <p:oleObj name="Equation" r:id="rId4" imgW="634725" imgH="45700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1876" y="1988840"/>
                        <a:ext cx="1384300" cy="100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6182941"/>
              </p:ext>
            </p:extLst>
          </p:nvPr>
        </p:nvGraphicFramePr>
        <p:xfrm>
          <a:off x="4499992" y="3284984"/>
          <a:ext cx="2160240" cy="663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9" name="Equation" r:id="rId6" imgW="837836" imgH="253890" progId="Equation.3">
                  <p:embed/>
                </p:oleObj>
              </mc:Choice>
              <mc:Fallback>
                <p:oleObj name="Equation" r:id="rId6" imgW="837836" imgH="25389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3284984"/>
                        <a:ext cx="2160240" cy="663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1974918"/>
              </p:ext>
            </p:extLst>
          </p:nvPr>
        </p:nvGraphicFramePr>
        <p:xfrm>
          <a:off x="4068365" y="4509120"/>
          <a:ext cx="1655763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0" name="Equation" r:id="rId8" imgW="761669" imgH="495085" progId="Equation.3">
                  <p:embed/>
                </p:oleObj>
              </mc:Choice>
              <mc:Fallback>
                <p:oleObj name="Equation" r:id="rId8" imgW="761669" imgH="49508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365" y="4509120"/>
                        <a:ext cx="1655763" cy="108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808095"/>
              </p:ext>
            </p:extLst>
          </p:nvPr>
        </p:nvGraphicFramePr>
        <p:xfrm>
          <a:off x="5848325" y="5445224"/>
          <a:ext cx="667891" cy="765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1" name="Equation" r:id="rId10" imgW="164880" imgH="190440" progId="Equation.3">
                  <p:embed/>
                </p:oleObj>
              </mc:Choice>
              <mc:Fallback>
                <p:oleObj name="Equation" r:id="rId10" imgW="164880" imgH="1904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8325" y="5445224"/>
                        <a:ext cx="667891" cy="7651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1193680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150</TotalTime>
  <Words>430</Words>
  <Application>Microsoft Office PowerPoint</Application>
  <PresentationFormat>On-screen Show (4:3)</PresentationFormat>
  <Paragraphs>146</Paragraphs>
  <Slides>15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تدفق</vt:lpstr>
      <vt:lpstr>Equation</vt:lpstr>
      <vt:lpstr>معادلة</vt:lpstr>
      <vt:lpstr>الاختبارات الإحصائية  اختبارات مربع كاي </vt:lpstr>
      <vt:lpstr>اهداف المحاضرة</vt:lpstr>
      <vt:lpstr>الاختبارات الإحصائية</vt:lpstr>
      <vt:lpstr>اختبارات كاي تربيع</vt:lpstr>
      <vt:lpstr>البيانات الوصفية</vt:lpstr>
      <vt:lpstr>التوزيع التكراري</vt:lpstr>
      <vt:lpstr>التوزيع التكراري</vt:lpstr>
      <vt:lpstr>مقاييس النزعة المركزية للبيانات الاولية</vt:lpstr>
      <vt:lpstr>مقاييس النزعة المركزية للبيانات الاولية</vt:lpstr>
      <vt:lpstr>مقاييس النزعة المركزية للتوزيع التكراري</vt:lpstr>
      <vt:lpstr>مقاييس التشتت للبيانات الاولية</vt:lpstr>
      <vt:lpstr>مقاييس التشتت للتوزيع التكراري</vt:lpstr>
      <vt:lpstr>مقاييس التشتت</vt:lpstr>
      <vt:lpstr>معامل ارتباط بيرسون</vt:lpstr>
      <vt:lpstr>معادلة خط الانحدار البسيط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اختبارات كاي تربيع</dc:title>
  <dc:creator>HP</dc:creator>
  <cp:lastModifiedBy>Dammam University</cp:lastModifiedBy>
  <cp:revision>18</cp:revision>
  <dcterms:created xsi:type="dcterms:W3CDTF">2010-05-21T07:17:32Z</dcterms:created>
  <dcterms:modified xsi:type="dcterms:W3CDTF">2012-12-11T09:40:43Z</dcterms:modified>
</cp:coreProperties>
</file>