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9"/>
  </p:notesMasterIdLst>
  <p:sldIdLst>
    <p:sldId id="279" r:id="rId2"/>
    <p:sldId id="283" r:id="rId3"/>
    <p:sldId id="278" r:id="rId4"/>
    <p:sldId id="281" r:id="rId5"/>
    <p:sldId id="282" r:id="rId6"/>
    <p:sldId id="280" r:id="rId7"/>
    <p:sldId id="268" r:id="rId8"/>
    <p:sldId id="270" r:id="rId9"/>
    <p:sldId id="271" r:id="rId10"/>
    <p:sldId id="272" r:id="rId11"/>
    <p:sldId id="273" r:id="rId12"/>
    <p:sldId id="274" r:id="rId13"/>
    <p:sldId id="276" r:id="rId14"/>
    <p:sldId id="284" r:id="rId15"/>
    <p:sldId id="285" r:id="rId16"/>
    <p:sldId id="286" r:id="rId17"/>
    <p:sldId id="287" r:id="rId18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20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97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12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6533A53-6939-4BBA-B373-B049E7AB216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38580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66587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9D361C-B115-4B21-9CF7-950D14BACBF5}" type="slidenum">
              <a:rPr lang="en-MY" smtClean="0"/>
              <a:pPr eaLnBrk="1" hangingPunct="1"/>
              <a:t>2</a:t>
            </a:fld>
            <a:endParaRPr lang="en-MY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C0673E0-C522-48D2-AD1D-1AAFE7A5E172}" type="slidenum">
              <a:rPr lang="en-MY" smtClean="0"/>
              <a:pPr eaLnBrk="1" hangingPunct="1"/>
              <a:t>3</a:t>
            </a:fld>
            <a:endParaRPr lang="en-MY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E7485E7-C45A-4BC8-8041-CB5C577B86ED}" type="slidenum">
              <a:rPr lang="en-MY" smtClean="0"/>
              <a:pPr eaLnBrk="1" hangingPunct="1"/>
              <a:t>4</a:t>
            </a:fld>
            <a:endParaRPr lang="en-MY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E7485E7-C45A-4BC8-8041-CB5C577B86ED}" type="slidenum">
              <a:rPr lang="en-MY" smtClean="0"/>
              <a:pPr eaLnBrk="1" hangingPunct="1"/>
              <a:t>5</a:t>
            </a:fld>
            <a:endParaRPr lang="en-MY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61661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6134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23982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7185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	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7582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2918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88869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5237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	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7582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29182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88869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33A53-6939-4BBA-B373-B049E7AB2168}" type="slidenum">
              <a:rPr lang="en-MY" smtClean="0"/>
              <a:pPr>
                <a:defRPr/>
              </a:pPr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2946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26474-8180-49B2-AEFC-57C574A9921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0631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1634F-F010-451E-B525-8AAC4054DD3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9258843"/>
      </p:ext>
    </p:extLst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BE351-A8D4-4090-9C4C-567DC20A70F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9279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69E76-2B25-4D46-8892-AEAC84F21DE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74202562"/>
      </p:ext>
    </p:extLst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0D30C-2E8C-4B2A-A30D-3B7D1D1649F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97775313"/>
      </p:ext>
    </p:extLst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DC21B-6C51-429D-B0C3-0A65CE28695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65462276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20CFE-833D-4B41-BB0B-B5AE7A9D43D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16481857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8FAF6-0552-478B-A249-DE2DFC9BA3E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49664548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مثلث قائم الزاوية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شكل حر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86FE1-55AB-401C-8960-7CFF4F0D9BB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02489878"/>
      </p:ext>
    </p:extLst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E915-085B-40C7-87C4-57EC264AC4B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64520695"/>
      </p:ext>
    </p:extLst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6F4B1-109C-48ED-BC60-F1A603389CD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13173471"/>
      </p:ext>
    </p:extLst>
  </p:cSld>
  <p:clrMapOvr>
    <a:masterClrMapping/>
  </p:clrMapOvr>
  <p:transition>
    <p:cover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3C794-4607-4760-8E97-5FCEC38E5A0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4805264"/>
      </p:ext>
    </p:extLst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9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3254D1D-11BF-4915-82D0-2A322025F13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  <p:grpSp>
        <p:nvGrpSpPr>
          <p:cNvPr id="1033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23" r:id="rId2"/>
    <p:sldLayoutId id="2147483832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33" r:id="rId9"/>
    <p:sldLayoutId id="2147483829" r:id="rId10"/>
    <p:sldLayoutId id="2147483830" r:id="rId11"/>
    <p:sldLayoutId id="2147483835" r:id="rId12"/>
  </p:sldLayoutIdLst>
  <p:transition>
    <p:cover dir="ld"/>
  </p:transition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057400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/>
              <a:t>مقاييس </a:t>
            </a:r>
            <a:r>
              <a:rPr lang="ar-SA" sz="4800" dirty="0"/>
              <a:t>النزعة المركزية للتوزيع </a:t>
            </a:r>
            <a:r>
              <a:rPr lang="ar-SA" sz="4800" dirty="0" smtClean="0"/>
              <a:t>التكراري</a:t>
            </a:r>
            <a:endParaRPr lang="ar-EG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73016"/>
            <a:ext cx="7854696" cy="1080120"/>
          </a:xfrm>
        </p:spPr>
        <p:txBody>
          <a:bodyPr/>
          <a:lstStyle/>
          <a:p>
            <a:pPr algn="ctr"/>
            <a:r>
              <a:rPr lang="ar-SA" sz="4000" dirty="0" smtClean="0"/>
              <a:t>الوسط الهندسي - الوسيط</a:t>
            </a:r>
            <a:endParaRPr lang="ar-EG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26474-8180-49B2-AEFC-57C574A99218}" type="slidenum">
              <a:rPr lang="en-MY" smtClean="0"/>
              <a:pPr>
                <a:defRPr/>
              </a:pPr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694591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mtClean="0"/>
              <a:t>اهداف المحاضرة</a:t>
            </a:r>
            <a:endParaRPr lang="ar-EG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 smtClean="0"/>
              <a:t>بنهاية المحاضرة يكون الطالب قادر على: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 smtClean="0"/>
              <a:t>تعريف الوسط </a:t>
            </a:r>
            <a:r>
              <a:rPr lang="ar-SA" sz="3200" dirty="0" smtClean="0"/>
              <a:t>الهندسي </a:t>
            </a:r>
            <a:r>
              <a:rPr lang="ar-SA" sz="3200" dirty="0" smtClean="0"/>
              <a:t>للتوزيع التكراري.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 smtClean="0"/>
              <a:t>حساب الوسط </a:t>
            </a:r>
            <a:r>
              <a:rPr lang="ar-SA" sz="3200" dirty="0" smtClean="0"/>
              <a:t>الهندسي </a:t>
            </a:r>
            <a:r>
              <a:rPr lang="ar-SA" sz="3200" dirty="0" smtClean="0"/>
              <a:t>للتوزيع </a:t>
            </a:r>
            <a:r>
              <a:rPr lang="ar-SA" sz="3200" dirty="0" smtClean="0"/>
              <a:t>التكراري.</a:t>
            </a:r>
            <a:r>
              <a:rPr lang="ar-SA" sz="3200" dirty="0"/>
              <a:t> </a:t>
            </a:r>
            <a:endParaRPr lang="ar-SA" sz="32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 smtClean="0"/>
              <a:t>تعريف الفئة الوسيطية.</a:t>
            </a:r>
            <a:endParaRPr lang="ar-SA" sz="32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/>
              <a:t>حساب </a:t>
            </a:r>
            <a:r>
              <a:rPr lang="ar-SA" sz="3200" dirty="0" smtClean="0"/>
              <a:t>الوسيط  </a:t>
            </a:r>
            <a:r>
              <a:rPr lang="ar-SA" sz="3200" dirty="0"/>
              <a:t>للتوزيع التكراري.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endParaRPr lang="ar-SA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E1278-0F47-4B2E-9B41-DF46B0222997}" type="slidenum">
              <a:rPr lang="en-MY" smtClean="0"/>
              <a:pPr>
                <a:defRPr/>
              </a:pPr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4868558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490885"/>
            <a:ext cx="8229600" cy="777875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SA" b="1" dirty="0" smtClean="0">
                <a:cs typeface="Traditional Arabic" pitchFamily="18" charset="-78"/>
              </a:rPr>
              <a:t>الوسط </a:t>
            </a:r>
            <a:r>
              <a:rPr lang="ar-SA" b="1" dirty="0">
                <a:cs typeface="Traditional Arabic" pitchFamily="18" charset="-78"/>
              </a:rPr>
              <a:t>الهندسي</a:t>
            </a:r>
            <a:endParaRPr lang="en-MY" b="1" dirty="0">
              <a:cs typeface="+mj-cs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291513" cy="485740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200" b="1" dirty="0" smtClean="0">
                <a:ea typeface="Majalla UI"/>
                <a:cs typeface="Majalla UI"/>
              </a:rPr>
              <a:t>تعريف:</a:t>
            </a:r>
            <a:r>
              <a:rPr lang="ar-SA" sz="32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>
                <a:ea typeface="Majalla UI"/>
                <a:cs typeface="Majalla UI"/>
              </a:rPr>
              <a:t>اذا</a:t>
            </a:r>
            <a:r>
              <a:rPr lang="en-US" sz="3200" dirty="0" smtClean="0"/>
              <a:t> </a:t>
            </a:r>
            <a:r>
              <a:rPr lang="ar-SA" sz="3200" dirty="0" smtClean="0">
                <a:ea typeface="Majalla UI"/>
                <a:cs typeface="Majalla UI"/>
              </a:rPr>
              <a:t> كان لدينا توزيع تكراري عدد </a:t>
            </a:r>
            <a:r>
              <a:rPr lang="ar-SA" sz="3200" dirty="0" smtClean="0">
                <a:ea typeface="Majalla UI"/>
                <a:cs typeface="Majalla UI"/>
              </a:rPr>
              <a:t>فئاته </a:t>
            </a:r>
            <a:r>
              <a:rPr lang="en-US" sz="3200" dirty="0" smtClean="0"/>
              <a:t>h</a:t>
            </a:r>
            <a:r>
              <a:rPr lang="ar-SA" sz="3200" dirty="0" smtClean="0">
                <a:ea typeface="Majalla UI"/>
                <a:cs typeface="Majalla UI"/>
              </a:rPr>
              <a:t> وكانت مراكز الفئات </a:t>
            </a: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>
                <a:ea typeface="Majalla UI"/>
                <a:cs typeface="Majalla UI"/>
              </a:rPr>
              <a:t> </a:t>
            </a:r>
            <a:r>
              <a:rPr lang="ar-SA" sz="3200" dirty="0" smtClean="0">
                <a:ea typeface="Majalla UI"/>
                <a:cs typeface="Majalla UI"/>
              </a:rPr>
              <a:t>                             وكانت </a:t>
            </a:r>
            <a:r>
              <a:rPr lang="ar-SA" sz="3200" dirty="0" smtClean="0">
                <a:ea typeface="Majalla UI"/>
                <a:cs typeface="Majalla UI"/>
              </a:rPr>
              <a:t>التكرارات المقابلة لها                    </a:t>
            </a:r>
            <a:r>
              <a:rPr lang="ar-SA" sz="3200" dirty="0" smtClean="0">
                <a:ea typeface="Majalla UI"/>
                <a:cs typeface="Majalla UI"/>
              </a:rPr>
              <a:t>    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>
                <a:ea typeface="Majalla UI"/>
                <a:cs typeface="Majalla UI"/>
              </a:rPr>
              <a:t> </a:t>
            </a:r>
            <a:r>
              <a:rPr lang="ar-SA" sz="3200" dirty="0" smtClean="0">
                <a:ea typeface="Majalla UI"/>
                <a:cs typeface="Majalla UI"/>
              </a:rPr>
              <a:t>                             فأن </a:t>
            </a:r>
            <a:r>
              <a:rPr lang="ar-SA" sz="3200" dirty="0" smtClean="0">
                <a:ea typeface="Majalla UI"/>
                <a:cs typeface="Majalla UI"/>
              </a:rPr>
              <a:t>الوسط </a:t>
            </a:r>
            <a:r>
              <a:rPr lang="ar-SA" sz="3200" dirty="0" smtClean="0">
                <a:ea typeface="Majalla UI"/>
                <a:cs typeface="Majalla UI"/>
              </a:rPr>
              <a:t>الهندسي </a:t>
            </a:r>
            <a:r>
              <a:rPr lang="ar-SA" sz="3200" dirty="0" smtClean="0">
                <a:ea typeface="Majalla UI"/>
                <a:cs typeface="Majalla UI"/>
              </a:rPr>
              <a:t>يكون: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buFontTx/>
              <a:buNone/>
            </a:pPr>
            <a:endParaRPr lang="en-MY" sz="3200" dirty="0" smtClean="0"/>
          </a:p>
        </p:txBody>
      </p:sp>
      <p:graphicFrame>
        <p:nvGraphicFramePr>
          <p:cNvPr id="32772" name="Object 7"/>
          <p:cNvGraphicFramePr>
            <a:graphicFrameLocks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35727985"/>
              </p:ext>
            </p:extLst>
          </p:nvPr>
        </p:nvGraphicFramePr>
        <p:xfrm>
          <a:off x="5292080" y="2870840"/>
          <a:ext cx="310071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8" name="Equation" r:id="rId4" imgW="914400" imgH="228600" progId="Equation.3">
                  <p:embed/>
                </p:oleObj>
              </mc:Choice>
              <mc:Fallback>
                <p:oleObj name="Equation" r:id="rId4" imgW="914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2870840"/>
                        <a:ext cx="310071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784B7-41FA-408C-B943-32164057FFE8}" type="slidenum">
              <a:rPr lang="en-MY"/>
              <a:pPr>
                <a:defRPr/>
              </a:pPr>
              <a:t>3</a:t>
            </a:fld>
            <a:endParaRPr lang="en-MY"/>
          </a:p>
        </p:txBody>
      </p:sp>
      <p:sp>
        <p:nvSpPr>
          <p:cNvPr id="32775" name="Rectangle 12"/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277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3277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7964877"/>
              </p:ext>
            </p:extLst>
          </p:nvPr>
        </p:nvGraphicFramePr>
        <p:xfrm>
          <a:off x="5394027" y="3501008"/>
          <a:ext cx="2994397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9" name="Equation" r:id="rId6" imgW="711200" imgH="228600" progId="Equation.3">
                  <p:embed/>
                </p:oleObj>
              </mc:Choice>
              <mc:Fallback>
                <p:oleObj name="Equation" r:id="rId6" imgW="711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4027" y="3501008"/>
                        <a:ext cx="2994397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800462"/>
              </p:ext>
            </p:extLst>
          </p:nvPr>
        </p:nvGraphicFramePr>
        <p:xfrm>
          <a:off x="1362075" y="4389438"/>
          <a:ext cx="5819775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0" name="Equation" r:id="rId8" imgW="1434960" imgH="291960" progId="Equation.3">
                  <p:embed/>
                </p:oleObj>
              </mc:Choice>
              <mc:Fallback>
                <p:oleObj name="Equation" r:id="rId8" imgW="1434960" imgH="2919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4389438"/>
                        <a:ext cx="5819775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9077720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r"/>
            <a:r>
              <a:rPr lang="ar-SA" b="1" dirty="0" smtClean="0">
                <a:cs typeface="Traditional Arabic" pitchFamily="18" charset="-78"/>
              </a:rPr>
              <a:t>الوسط الهندسي</a:t>
            </a:r>
            <a:endParaRPr lang="ar-EG" dirty="0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624387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ar-SA" dirty="0" smtClean="0">
                <a:ea typeface="Majalla UI"/>
                <a:cs typeface="Majalla UI"/>
              </a:rPr>
              <a:t>مثال </a:t>
            </a:r>
            <a:r>
              <a:rPr lang="ar-SA" dirty="0" smtClean="0">
                <a:ea typeface="Majalla UI"/>
                <a:cs typeface="Majalla UI"/>
              </a:rPr>
              <a:t>(1): </a:t>
            </a:r>
            <a:r>
              <a:rPr lang="ar-SA" dirty="0" smtClean="0">
                <a:ea typeface="Majalla UI"/>
                <a:cs typeface="Majalla UI"/>
              </a:rPr>
              <a:t>احسبي الوسط </a:t>
            </a:r>
            <a:r>
              <a:rPr lang="ar-SA" dirty="0" smtClean="0">
                <a:ea typeface="Majalla UI"/>
                <a:cs typeface="Majalla UI"/>
              </a:rPr>
              <a:t>الهندسي </a:t>
            </a:r>
            <a:r>
              <a:rPr lang="ar-SA" dirty="0" smtClean="0">
                <a:ea typeface="Majalla UI"/>
                <a:cs typeface="Majalla UI"/>
              </a:rPr>
              <a:t>لدرجات الطالبات في الاختبار النهائي في التوزيع التكراري التالي: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544281-31C9-4B09-B25C-2EA93E4D919B}" type="slidenum">
              <a:rPr lang="en-MY" smtClean="0"/>
              <a:pPr>
                <a:defRPr/>
              </a:pPr>
              <a:t>4</a:t>
            </a:fld>
            <a:endParaRPr lang="en-MY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09800" y="2852738"/>
          <a:ext cx="4713288" cy="3135312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565551"/>
                <a:gridCol w="2147737"/>
              </a:tblGrid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الفئات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التكرار</a:t>
                      </a:r>
                      <a:r>
                        <a:rPr lang="ar-EG" sz="1800" baseline="0" dirty="0" smtClean="0"/>
                        <a:t> (</a:t>
                      </a:r>
                      <a:r>
                        <a:rPr lang="en-US" sz="1800" baseline="0" dirty="0" smtClean="0"/>
                        <a:t>f</a:t>
                      </a:r>
                      <a:r>
                        <a:rPr lang="ar-EG" sz="1800" baseline="0" dirty="0" smtClean="0"/>
                        <a:t>)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0</a:t>
                      </a:r>
                      <a:r>
                        <a:rPr lang="ar-SA" sz="2400" baseline="0" dirty="0" smtClean="0"/>
                        <a:t> – 10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 – 20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20 – 30 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30 – 40</a:t>
                      </a:r>
                      <a:r>
                        <a:rPr lang="ar-SA" sz="2400" baseline="0" dirty="0" smtClean="0"/>
                        <a:t>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40 –</a:t>
                      </a:r>
                      <a:r>
                        <a:rPr lang="ar-SA" sz="2400" baseline="0" dirty="0" smtClean="0"/>
                        <a:t> 50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مجموع</a:t>
                      </a:r>
                      <a:r>
                        <a:rPr lang="ar-SA" sz="2400" baseline="0" dirty="0" smtClean="0"/>
                        <a:t> التكرارات  (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ar-SA" sz="2400" baseline="0" dirty="0" smtClean="0"/>
                        <a:t>)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830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r"/>
            <a:r>
              <a:rPr lang="ar-SA" b="1" dirty="0" smtClean="0">
                <a:cs typeface="Traditional Arabic" pitchFamily="18" charset="-78"/>
              </a:rPr>
              <a:t>الوسط الهندسي</a:t>
            </a:r>
            <a:endParaRPr lang="ar-EG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86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00213"/>
                <a:ext cx="8229600" cy="4624387"/>
              </a:xfrm>
            </p:spPr>
            <p:txBody>
              <a:bodyPr/>
              <a:lstStyle/>
              <a:p>
                <a:pPr marL="0" indent="0">
                  <a:buFont typeface="Wingdings 2" pitchFamily="18" charset="2"/>
                  <a:buNone/>
                </a:pPr>
                <a:r>
                  <a:rPr lang="ar-SA" dirty="0" smtClean="0">
                    <a:ea typeface="Majalla UI"/>
                    <a:cs typeface="Majalla UI"/>
                  </a:rPr>
                  <a:t>حل المثال (1): لحساب </a:t>
                </a:r>
                <a:r>
                  <a:rPr lang="ar-SA" dirty="0" smtClean="0">
                    <a:ea typeface="Majalla UI"/>
                    <a:cs typeface="Majalla UI"/>
                  </a:rPr>
                  <a:t>الوسط </a:t>
                </a:r>
                <a:r>
                  <a:rPr lang="ar-SA" dirty="0" smtClean="0">
                    <a:ea typeface="Majalla UI"/>
                    <a:cs typeface="Majalla UI"/>
                  </a:rPr>
                  <a:t>الهندسي </a:t>
                </a:r>
                <a:r>
                  <a:rPr lang="ar-SA" dirty="0" smtClean="0">
                    <a:ea typeface="Majalla UI"/>
                    <a:cs typeface="Majalla UI"/>
                  </a:rPr>
                  <a:t>لدرجات الطالبات في الاختبار النهائي </a:t>
                </a:r>
                <a:r>
                  <a:rPr lang="ar-SA" dirty="0" smtClean="0">
                    <a:ea typeface="Majalla UI"/>
                    <a:cs typeface="Majalla UI"/>
                  </a:rPr>
                  <a:t>نبدأ اولا بحساب مركز الفئة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ar-SA" dirty="0" smtClean="0">
                  <a:ea typeface="Majalla UI"/>
                  <a:cs typeface="Majalla UI"/>
                </a:endParaRPr>
              </a:p>
            </p:txBody>
          </p:sp>
        </mc:Choice>
        <mc:Fallback>
          <p:sp>
            <p:nvSpPr>
              <p:cNvPr id="3686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00213"/>
                <a:ext cx="8229600" cy="4624387"/>
              </a:xfrm>
              <a:blipFill rotWithShape="1">
                <a:blip r:embed="rId3"/>
                <a:stretch>
                  <a:fillRect l="-2222" t="-1186" r="-1333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544281-31C9-4B09-B25C-2EA93E4D919B}" type="slidenum">
              <a:rPr lang="en-MY" smtClean="0"/>
              <a:pPr>
                <a:defRPr/>
              </a:pPr>
              <a:t>5</a:t>
            </a:fld>
            <a:endParaRPr lang="en-MY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862684"/>
              </p:ext>
            </p:extLst>
          </p:nvPr>
        </p:nvGraphicFramePr>
        <p:xfrm>
          <a:off x="1763688" y="3029992"/>
          <a:ext cx="5631817" cy="3135312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565719"/>
                <a:gridCol w="1475421"/>
                <a:gridCol w="1590677"/>
              </a:tblGrid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الفئات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التكرار</a:t>
                      </a:r>
                      <a:r>
                        <a:rPr lang="ar-EG" sz="1800" baseline="0" dirty="0" smtClean="0"/>
                        <a:t> (</a:t>
                      </a:r>
                      <a:r>
                        <a:rPr lang="en-US" sz="1800" baseline="0" dirty="0" smtClean="0"/>
                        <a:t>f</a:t>
                      </a:r>
                      <a:r>
                        <a:rPr lang="ar-EG" sz="1800" baseline="0" dirty="0" smtClean="0"/>
                        <a:t>)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X</a:t>
                      </a:r>
                      <a:endParaRPr lang="ar-EG" sz="1800" dirty="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0</a:t>
                      </a:r>
                      <a:r>
                        <a:rPr lang="ar-SA" sz="2400" baseline="0" dirty="0" smtClean="0"/>
                        <a:t> – 10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(0+10)÷2=</a:t>
                      </a:r>
                      <a:r>
                        <a:rPr lang="ar-EG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5</a:t>
                      </a:r>
                      <a:endParaRPr lang="ar-EG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 – 20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(10+20)÷2= 15</a:t>
                      </a:r>
                      <a:endParaRPr lang="ar-EG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20 – 30 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(20+30)÷2= 25</a:t>
                      </a:r>
                      <a:endParaRPr lang="ar-EG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30 – 40</a:t>
                      </a:r>
                      <a:r>
                        <a:rPr lang="ar-SA" sz="2400" baseline="0" dirty="0" smtClean="0"/>
                        <a:t>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(30+40)÷2= 35</a:t>
                      </a:r>
                      <a:endParaRPr lang="ar-EG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40 –</a:t>
                      </a:r>
                      <a:r>
                        <a:rPr lang="ar-SA" sz="2400" baseline="0" dirty="0" smtClean="0"/>
                        <a:t> 50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(40+50)÷2= 45</a:t>
                      </a:r>
                      <a:endParaRPr lang="ar-EG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مجموع</a:t>
                      </a:r>
                      <a:r>
                        <a:rPr lang="ar-SA" sz="2400" baseline="0" dirty="0" smtClean="0"/>
                        <a:t> التكرارات  (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ar-SA" sz="2400" baseline="0" dirty="0" smtClean="0"/>
                        <a:t>)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48060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>
                <a:cs typeface="Traditional Arabic" pitchFamily="18" charset="-78"/>
              </a:rPr>
              <a:t>الوسط الهندسي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حل المثال (1): نحسب قيمة الوسط الهندسي بالتطبيق على القانون</a:t>
            </a:r>
          </a:p>
          <a:p>
            <a:pPr marL="0" indent="0">
              <a:buNone/>
            </a:pPr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1634F-F010-451E-B525-8AAC4054DD33}" type="slidenum">
              <a:rPr lang="en-MY" smtClean="0"/>
              <a:pPr>
                <a:defRPr/>
              </a:pPr>
              <a:t>6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155949"/>
              </p:ext>
            </p:extLst>
          </p:nvPr>
        </p:nvGraphicFramePr>
        <p:xfrm>
          <a:off x="1362075" y="2708920"/>
          <a:ext cx="5819775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Equation" r:id="rId4" imgW="1434960" imgH="291960" progId="Equation.3">
                  <p:embed/>
                </p:oleObj>
              </mc:Choice>
              <mc:Fallback>
                <p:oleObj name="Equation" r:id="rId4" imgW="1434960" imgH="29196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2708920"/>
                        <a:ext cx="5819775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910779"/>
              </p:ext>
            </p:extLst>
          </p:nvPr>
        </p:nvGraphicFramePr>
        <p:xfrm>
          <a:off x="257175" y="4175125"/>
          <a:ext cx="8032750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5" name="Equation" r:id="rId6" imgW="1981080" imgH="279360" progId="Equation.3">
                  <p:embed/>
                </p:oleObj>
              </mc:Choice>
              <mc:Fallback>
                <p:oleObj name="Equation" r:id="rId6" imgW="1981080" imgH="27936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" y="4175125"/>
                        <a:ext cx="8032750" cy="112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095330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875"/>
            <a:ext cx="8229600" cy="706438"/>
          </a:xfrm>
        </p:spPr>
        <p:txBody>
          <a:bodyPr/>
          <a:lstStyle/>
          <a:p>
            <a:pPr algn="r" eaLnBrk="1" hangingPunct="1"/>
            <a:r>
              <a:rPr lang="ar-SA" sz="4000" b="1" smtClean="0">
                <a:cs typeface="Traditional Arabic" pitchFamily="18" charset="-78"/>
              </a:rPr>
              <a:t>الوسيط للتوزيع التكراري ذي الفئات</a:t>
            </a:r>
            <a:endParaRPr lang="en-MY" sz="4000" b="1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213"/>
            <a:ext cx="8229600" cy="44259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algn="just"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ar-SA" sz="3600" dirty="0" smtClean="0">
                <a:ea typeface="Majalla UI"/>
                <a:cs typeface="Majalla UI"/>
              </a:rPr>
              <a:t>تعريف: الفئة الوسيطية هي اول فئة يزيد تكرارها المتجمع عن      او يساويه حيث </a:t>
            </a:r>
            <a:r>
              <a:rPr lang="en-US" sz="3600" dirty="0" smtClean="0"/>
              <a:t>n</a:t>
            </a:r>
            <a:r>
              <a:rPr lang="ar-SA" sz="3600" dirty="0" smtClean="0">
                <a:ea typeface="Majalla UI"/>
                <a:cs typeface="Majalla UI"/>
              </a:rPr>
              <a:t> هو مجموع التكرارات.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</p:txBody>
      </p:sp>
      <p:sp>
        <p:nvSpPr>
          <p:cNvPr id="1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8B1D54-41C6-4251-BE2F-2EEAA8F5BA0F}" type="slidenum">
              <a:rPr lang="en-MY"/>
              <a:pPr>
                <a:defRPr/>
              </a:pPr>
              <a:t>7</a:t>
            </a:fld>
            <a:endParaRPr lang="en-MY" dirty="0"/>
          </a:p>
        </p:txBody>
      </p:sp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0" y="2274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7175" name="Rectangle 9"/>
          <p:cNvSpPr>
            <a:spLocks noChangeArrowheads="1"/>
          </p:cNvSpPr>
          <p:nvPr/>
        </p:nvSpPr>
        <p:spPr bwMode="auto">
          <a:xfrm>
            <a:off x="0" y="2703513"/>
            <a:ext cx="269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sp>
        <p:nvSpPr>
          <p:cNvPr id="7176" name="Rectangle 11"/>
          <p:cNvSpPr>
            <a:spLocks noChangeArrowheads="1"/>
          </p:cNvSpPr>
          <p:nvPr/>
        </p:nvSpPr>
        <p:spPr bwMode="auto">
          <a:xfrm>
            <a:off x="0" y="3700463"/>
            <a:ext cx="35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 </a:t>
            </a:r>
            <a:endParaRPr lang="en-MY"/>
          </a:p>
        </p:txBody>
      </p:sp>
      <p:sp>
        <p:nvSpPr>
          <p:cNvPr id="7177" name="Rectangle 13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717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077446"/>
              </p:ext>
            </p:extLst>
          </p:nvPr>
        </p:nvGraphicFramePr>
        <p:xfrm>
          <a:off x="5784850" y="3429000"/>
          <a:ext cx="29686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tion" r:id="rId4" imgW="152280" imgH="393480" progId="Equation.3">
                  <p:embed/>
                </p:oleObj>
              </mc:Choice>
              <mc:Fallback>
                <p:oleObj name="Equation" r:id="rId4" imgW="15228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4850" y="3429000"/>
                        <a:ext cx="29686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875"/>
            <a:ext cx="8229600" cy="706438"/>
          </a:xfrm>
        </p:spPr>
        <p:txBody>
          <a:bodyPr/>
          <a:lstStyle/>
          <a:p>
            <a:pPr eaLnBrk="1" hangingPunct="1"/>
            <a:r>
              <a:rPr lang="ar-SA" sz="4000" b="1" smtClean="0">
                <a:cs typeface="Traditional Arabic" pitchFamily="18" charset="-78"/>
              </a:rPr>
              <a:t>الوسيط للتوزيع التكراري ذي الفئات</a:t>
            </a:r>
            <a:endParaRPr lang="en-MY" sz="4000" b="1" smtClean="0"/>
          </a:p>
        </p:txBody>
      </p:sp>
      <p:sp>
        <p:nvSpPr>
          <p:cNvPr id="410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213"/>
            <a:ext cx="8229600" cy="44259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ar-SA" sz="3200" dirty="0" smtClean="0">
                <a:ea typeface="Majalla UI"/>
                <a:cs typeface="Majalla UI"/>
              </a:rPr>
              <a:t>لتحديد فئة الوسيط: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ar-SA" sz="3200" dirty="0" smtClean="0">
                <a:ea typeface="Majalla UI"/>
                <a:cs typeface="Majalla UI"/>
              </a:rPr>
              <a:t>نحسب ترتيب الوسيط</a:t>
            </a:r>
          </a:p>
          <a:p>
            <a:pPr marL="0" indent="0" eaLnBrk="1" hangingPunct="1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>
                <a:ea typeface="Majalla UI"/>
                <a:cs typeface="Majalla UI"/>
              </a:rPr>
              <a:t> </a:t>
            </a:r>
            <a:r>
              <a:rPr lang="ar-SA" sz="3200" dirty="0" smtClean="0">
                <a:ea typeface="Majalla UI"/>
                <a:cs typeface="Majalla UI"/>
              </a:rPr>
              <a:t>         ترتيب الوسيط=</a:t>
            </a:r>
          </a:p>
          <a:p>
            <a:pPr marL="0" indent="0" eaLnBrk="1" hangingPunct="1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 smtClean="0">
                <a:ea typeface="Majalla UI"/>
                <a:cs typeface="Majalla UI"/>
              </a:rPr>
              <a:t>          </a:t>
            </a:r>
            <a:r>
              <a:rPr lang="en-US" sz="3200" dirty="0" smtClean="0">
                <a:ea typeface="Majalla UI"/>
                <a:cs typeface="Majalla UI"/>
              </a:rPr>
              <a:t>n</a:t>
            </a:r>
            <a:r>
              <a:rPr lang="ar-SA" sz="3200" dirty="0" smtClean="0">
                <a:ea typeface="Majalla UI"/>
                <a:cs typeface="Majalla UI"/>
              </a:rPr>
              <a:t> = </a:t>
            </a:r>
            <a:r>
              <a:rPr lang="ar-SA" sz="3200" dirty="0" smtClean="0">
                <a:ea typeface="Majalla UI"/>
                <a:cs typeface="Majalla UI"/>
              </a:rPr>
              <a:t>مجموع التكرارات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ar-SA" sz="3200" dirty="0" smtClean="0">
                <a:ea typeface="Majalla UI"/>
                <a:cs typeface="Majalla UI"/>
              </a:rPr>
              <a:t> نحسب التكرار المتجمع للتوزيع التكراري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ar-SA" sz="2800" dirty="0" smtClean="0">
                <a:ea typeface="Majalla UI"/>
                <a:cs typeface="Majalla UI"/>
              </a:rPr>
              <a:t>    </a:t>
            </a:r>
            <a:endParaRPr lang="en-MY" sz="2800" dirty="0" smtClean="0"/>
          </a:p>
        </p:txBody>
      </p:sp>
      <p:sp>
        <p:nvSpPr>
          <p:cNvPr id="1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88822-F306-4A0E-B751-895E2E16965C}" type="slidenum">
              <a:rPr lang="en-MY"/>
              <a:pPr>
                <a:defRPr/>
              </a:pPr>
              <a:t>8</a:t>
            </a:fld>
            <a:endParaRPr lang="en-MY" dirty="0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0" y="2274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0" y="2703513"/>
            <a:ext cx="269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0" y="3700463"/>
            <a:ext cx="35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 </a:t>
            </a:r>
            <a:endParaRPr lang="en-MY"/>
          </a:p>
        </p:txBody>
      </p:sp>
      <p:sp>
        <p:nvSpPr>
          <p:cNvPr id="8201" name="Rectangle 13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8202" name="Object 12"/>
          <p:cNvGraphicFramePr>
            <a:graphicFrameLocks noChangeAspect="1"/>
          </p:cNvGraphicFramePr>
          <p:nvPr/>
        </p:nvGraphicFramePr>
        <p:xfrm>
          <a:off x="4572000" y="3357563"/>
          <a:ext cx="58420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4" imgW="152280" imgH="393480" progId="Equation.3">
                  <p:embed/>
                </p:oleObj>
              </mc:Choice>
              <mc:Fallback>
                <p:oleObj name="Equation" r:id="rId4" imgW="15228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357563"/>
                        <a:ext cx="584200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875"/>
            <a:ext cx="8229600" cy="706438"/>
          </a:xfrm>
        </p:spPr>
        <p:txBody>
          <a:bodyPr/>
          <a:lstStyle/>
          <a:p>
            <a:pPr eaLnBrk="1" hangingPunct="1"/>
            <a:r>
              <a:rPr lang="ar-SA" sz="4000" b="1" smtClean="0">
                <a:cs typeface="Traditional Arabic" pitchFamily="18" charset="-78"/>
              </a:rPr>
              <a:t>الوسيط للتوزيع التكراري ذي الفئات</a:t>
            </a:r>
            <a:endParaRPr lang="en-MY" sz="4000" b="1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775"/>
            <a:ext cx="8229600" cy="44973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>
                <a:ea typeface="Majalla UI"/>
                <a:cs typeface="Majalla UI"/>
              </a:rPr>
              <a:t>حيث ان: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200" dirty="0" smtClean="0"/>
              <a:t>a    </a:t>
            </a:r>
            <a:r>
              <a:rPr lang="ar-SA" sz="3200" dirty="0" smtClean="0">
                <a:ea typeface="Majalla UI"/>
                <a:cs typeface="Majalla UI"/>
              </a:rPr>
              <a:t> = </a:t>
            </a:r>
            <a:r>
              <a:rPr lang="ar-SA" sz="2800" dirty="0" smtClean="0">
                <a:ea typeface="Majalla UI"/>
                <a:cs typeface="Majalla UI"/>
              </a:rPr>
              <a:t>الحد الادنى الفعلي للفئة الوسيطية.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= ترتيب الوسيط .             </a:t>
            </a:r>
            <a:r>
              <a:rPr lang="ar-SA" sz="2800" dirty="0" smtClean="0">
                <a:ea typeface="Majalla UI"/>
                <a:cs typeface="Majalla UI"/>
              </a:rPr>
              <a:t>           = </a:t>
            </a:r>
            <a:r>
              <a:rPr lang="ar-SA" sz="2800" dirty="0" smtClean="0">
                <a:ea typeface="Majalla UI"/>
                <a:cs typeface="Majalla UI"/>
              </a:rPr>
              <a:t>تكرار الفئة الوسيطية.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</a:t>
            </a:r>
            <a:r>
              <a:rPr lang="ar-SA" sz="2800" dirty="0" smtClean="0">
                <a:ea typeface="Majalla UI"/>
                <a:cs typeface="Majalla UI"/>
              </a:rPr>
              <a:t>= </a:t>
            </a:r>
            <a:r>
              <a:rPr lang="ar-SA" sz="2800" dirty="0" smtClean="0">
                <a:ea typeface="Majalla UI"/>
                <a:cs typeface="Majalla UI"/>
              </a:rPr>
              <a:t>التكرار المتجمع للفئة التي تسبق الفئة الوسيطية مباشرة.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sz="2800" dirty="0" smtClean="0"/>
              <a:t>C</a:t>
            </a:r>
            <a:r>
              <a:rPr lang="ar-SA" sz="2800" dirty="0" smtClean="0">
                <a:ea typeface="Majalla UI"/>
                <a:cs typeface="Majalla UI"/>
              </a:rPr>
              <a:t> = طول الفئة </a:t>
            </a:r>
            <a:r>
              <a:rPr lang="ar-SA" sz="2800" dirty="0" smtClean="0">
                <a:ea typeface="Majalla UI"/>
                <a:cs typeface="Majalla UI"/>
              </a:rPr>
              <a:t>الوسيطية = الحد الاعلى الفعلي – الحد الادنى الفعلي.</a:t>
            </a: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   </a:t>
            </a:r>
            <a:endParaRPr lang="en-MY" sz="2800" dirty="0" smtClean="0"/>
          </a:p>
        </p:txBody>
      </p:sp>
      <p:sp>
        <p:nvSpPr>
          <p:cNvPr id="1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1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1567EA-CDB9-4E50-9B1F-1A8927039585}" type="slidenum">
              <a:rPr lang="en-MY"/>
              <a:pPr>
                <a:defRPr/>
              </a:pPr>
              <a:t>9</a:t>
            </a:fld>
            <a:endParaRPr lang="en-MY" dirty="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512255"/>
              </p:ext>
            </p:extLst>
          </p:nvPr>
        </p:nvGraphicFramePr>
        <p:xfrm>
          <a:off x="3851920" y="3735437"/>
          <a:ext cx="576262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6" name="Equation" r:id="rId4" imgW="190440" imgH="228600" progId="Equation.3">
                  <p:embed/>
                </p:oleObj>
              </mc:Choice>
              <mc:Fallback>
                <p:oleObj name="Equation" r:id="rId4" imgW="19044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3735437"/>
                        <a:ext cx="576262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76438"/>
              </p:ext>
            </p:extLst>
          </p:nvPr>
        </p:nvGraphicFramePr>
        <p:xfrm>
          <a:off x="8101013" y="4437112"/>
          <a:ext cx="50323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name="Equation" r:id="rId6" imgW="152268" imgH="215713" progId="Equation.3">
                  <p:embed/>
                </p:oleObj>
              </mc:Choice>
              <mc:Fallback>
                <p:oleObj name="Equation" r:id="rId6" imgW="152268" imgH="21571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4437112"/>
                        <a:ext cx="503237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118300"/>
              </p:ext>
            </p:extLst>
          </p:nvPr>
        </p:nvGraphicFramePr>
        <p:xfrm>
          <a:off x="1808163" y="1519238"/>
          <a:ext cx="2935287" cy="160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Equation" r:id="rId8" imgW="1434960" imgH="787320" progId="Equation.3">
                  <p:embed/>
                </p:oleObj>
              </mc:Choice>
              <mc:Fallback>
                <p:oleObj name="Equation" r:id="rId8" imgW="1434960" imgH="7873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1519238"/>
                        <a:ext cx="2935287" cy="160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Rectangle 8"/>
          <p:cNvSpPr>
            <a:spLocks noChangeArrowheads="1"/>
          </p:cNvSpPr>
          <p:nvPr/>
        </p:nvSpPr>
        <p:spPr bwMode="auto">
          <a:xfrm>
            <a:off x="0" y="2274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0" y="2703513"/>
            <a:ext cx="269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100910"/>
              </p:ext>
            </p:extLst>
          </p:nvPr>
        </p:nvGraphicFramePr>
        <p:xfrm>
          <a:off x="8161338" y="3573016"/>
          <a:ext cx="371475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Equation" r:id="rId10" imgW="152280" imgH="393480" progId="Equation.3">
                  <p:embed/>
                </p:oleObj>
              </mc:Choice>
              <mc:Fallback>
                <p:oleObj name="Equation" r:id="rId10" imgW="15228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1338" y="3573016"/>
                        <a:ext cx="371475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875"/>
            <a:ext cx="8229600" cy="706438"/>
          </a:xfrm>
        </p:spPr>
        <p:txBody>
          <a:bodyPr/>
          <a:lstStyle/>
          <a:p>
            <a:pPr algn="r" eaLnBrk="1" hangingPunct="1"/>
            <a:r>
              <a:rPr lang="ar-SA" sz="4000" b="1" dirty="0" smtClean="0">
                <a:cs typeface="Traditional Arabic" pitchFamily="18" charset="-78"/>
              </a:rPr>
              <a:t>الوسيط للتوزيع التكراري ذي الفئات</a:t>
            </a:r>
            <a:endParaRPr lang="en-MY" sz="4000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775"/>
            <a:ext cx="8229600" cy="44973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مثال (2): اوجدي الوسيط للتوزيع التكراري التالي: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   </a:t>
            </a:r>
            <a:endParaRPr lang="en-MY" sz="2800" dirty="0" smtClean="0"/>
          </a:p>
        </p:txBody>
      </p:sp>
      <p:sp>
        <p:nvSpPr>
          <p:cNvPr id="1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1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1567EA-CDB9-4E50-9B1F-1A8927039585}" type="slidenum">
              <a:rPr lang="en-MY"/>
              <a:pPr>
                <a:defRPr/>
              </a:pPr>
              <a:t>10</a:t>
            </a:fld>
            <a:endParaRPr lang="en-MY" dirty="0"/>
          </a:p>
        </p:txBody>
      </p:sp>
      <p:sp>
        <p:nvSpPr>
          <p:cNvPr id="9225" name="Rectangle 8"/>
          <p:cNvSpPr>
            <a:spLocks noChangeArrowheads="1"/>
          </p:cNvSpPr>
          <p:nvPr/>
        </p:nvSpPr>
        <p:spPr bwMode="auto">
          <a:xfrm>
            <a:off x="0" y="2274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0" y="2703513"/>
            <a:ext cx="269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908686"/>
              </p:ext>
            </p:extLst>
          </p:nvPr>
        </p:nvGraphicFramePr>
        <p:xfrm>
          <a:off x="2963862" y="2708275"/>
          <a:ext cx="4344988" cy="3136734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172494"/>
                <a:gridCol w="2172494"/>
              </a:tblGrid>
              <a:tr h="51836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الفئات</a:t>
                      </a:r>
                      <a:endParaRPr lang="ar-EG" sz="28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f</a:t>
                      </a:r>
                      <a:endParaRPr lang="ar-EG" sz="28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marL="0" algn="ctr" rtl="1" eaLnBrk="1" fontAlgn="ctr" latinLnBrk="0" hangingPunct="1"/>
                      <a:r>
                        <a:rPr kumimoji="0" lang="ar-SA" sz="2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  <a:ea typeface="+mn-ea"/>
                          <a:cs typeface="+mn-cs"/>
                        </a:rPr>
                        <a:t>7 - 13</a:t>
                      </a:r>
                      <a:endParaRPr kumimoji="0" lang="ar-EG" sz="2800" b="0" i="0" u="none" strike="noStrike" kern="1200" dirty="0">
                        <a:solidFill>
                          <a:srgbClr val="000000"/>
                        </a:solidFill>
                        <a:effectLst/>
                        <a:latin typeface="Constantia"/>
                        <a:ea typeface="+mn-ea"/>
                        <a:cs typeface="+mn-cs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13 - 19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19 – 25 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25 – 31 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31 - 37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مجموع</a:t>
                      </a:r>
                      <a:r>
                        <a:rPr lang="ar-SA" sz="2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 التكرارت 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63857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r"/>
            <a:r>
              <a:rPr lang="ar-SA" sz="5400" b="1" dirty="0" smtClean="0">
                <a:cs typeface="Traditional Arabic" pitchFamily="18" charset="-78"/>
              </a:rPr>
              <a:t>الوسيط للتوزيع التكراري ذي الفئات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695800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حل المثال (2):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ترتيب الوسيط =         =          =  </a:t>
            </a:r>
            <a:r>
              <a:rPr lang="en-US" dirty="0" smtClean="0"/>
              <a:t>27</a:t>
            </a: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1634F-F010-451E-B525-8AAC4054DD33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190858"/>
              </p:ext>
            </p:extLst>
          </p:nvPr>
        </p:nvGraphicFramePr>
        <p:xfrm>
          <a:off x="6148040" y="1916832"/>
          <a:ext cx="58420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Equation" r:id="rId4" imgW="152334" imgH="393529" progId="Equation.3">
                  <p:embed/>
                </p:oleObj>
              </mc:Choice>
              <mc:Fallback>
                <p:oleObj name="Equation" r:id="rId4" imgW="152334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8040" y="1916832"/>
                        <a:ext cx="584200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069306"/>
              </p:ext>
            </p:extLst>
          </p:nvPr>
        </p:nvGraphicFramePr>
        <p:xfrm>
          <a:off x="4932040" y="1942157"/>
          <a:ext cx="827088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3" name="Equation" r:id="rId6" imgW="215640" imgH="393480" progId="Equation.3">
                  <p:embed/>
                </p:oleObj>
              </mc:Choice>
              <mc:Fallback>
                <p:oleObj name="Equation" r:id="rId6" imgW="21564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1942157"/>
                        <a:ext cx="827088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153144"/>
              </p:ext>
            </p:extLst>
          </p:nvPr>
        </p:nvGraphicFramePr>
        <p:xfrm>
          <a:off x="1650113" y="2852936"/>
          <a:ext cx="5658737" cy="3136734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176467"/>
                <a:gridCol w="1448329"/>
                <a:gridCol w="2033941"/>
              </a:tblGrid>
              <a:tr h="51836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الفئات</a:t>
                      </a:r>
                      <a:endParaRPr lang="ar-EG" sz="28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f</a:t>
                      </a:r>
                      <a:endParaRPr lang="ar-EG" sz="28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التكرار المتجمع</a:t>
                      </a:r>
                      <a:endParaRPr lang="ar-EG" sz="28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marL="0" algn="ctr" rtl="1" eaLnBrk="1" fontAlgn="ctr" latinLnBrk="0" hangingPunct="1"/>
                      <a:r>
                        <a:rPr kumimoji="0" lang="ar-SA" sz="2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  <a:ea typeface="+mn-ea"/>
                          <a:cs typeface="+mn-cs"/>
                        </a:rPr>
                        <a:t>7 - 13</a:t>
                      </a:r>
                      <a:endParaRPr kumimoji="0" lang="ar-EG" sz="2800" b="0" i="0" u="none" strike="noStrike" kern="1200" dirty="0">
                        <a:solidFill>
                          <a:srgbClr val="000000"/>
                        </a:solidFill>
                        <a:effectLst/>
                        <a:latin typeface="Constantia"/>
                        <a:ea typeface="+mn-ea"/>
                        <a:cs typeface="+mn-cs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13 - 19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19 – 25 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25 – 31 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31 - 37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مجموع</a:t>
                      </a:r>
                      <a:r>
                        <a:rPr lang="ar-SA" sz="2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 التكرارت 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338437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r"/>
            <a:r>
              <a:rPr lang="ar-SA" sz="5400" b="1" dirty="0" smtClean="0">
                <a:cs typeface="Traditional Arabic" pitchFamily="18" charset="-78"/>
              </a:rPr>
              <a:t>الوسيط للتوزيع التكراري ذي الفئات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695800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حل المثال (2):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فئة الوسيط هي:  19 – 25  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</a:t>
            </a:r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1634F-F010-451E-B525-8AAC4054DD33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818069"/>
              </p:ext>
            </p:extLst>
          </p:nvPr>
        </p:nvGraphicFramePr>
        <p:xfrm>
          <a:off x="3059832" y="3117007"/>
          <a:ext cx="2935287" cy="160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4" name="Equation" r:id="rId4" imgW="1434960" imgH="787320" progId="Equation.3">
                  <p:embed/>
                </p:oleObj>
              </mc:Choice>
              <mc:Fallback>
                <p:oleObj name="Equation" r:id="rId4" imgW="1434960" imgH="7873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117007"/>
                        <a:ext cx="2935287" cy="160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556753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z="4800" b="1" dirty="0" smtClean="0">
                <a:cs typeface="Traditional Arabic" pitchFamily="18" charset="-78"/>
              </a:rPr>
              <a:t>الوسيط للتوزيع التكراري ذي الفئات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eaLnBrk="1" hangingPunct="1">
              <a:lnSpc>
                <a:spcPct val="150000"/>
              </a:lnSpc>
              <a:buFontTx/>
              <a:buNone/>
            </a:pPr>
            <a:r>
              <a:rPr lang="en-US" sz="2800" dirty="0" smtClean="0"/>
              <a:t> </a:t>
            </a:r>
            <a:r>
              <a:rPr lang="en-US" sz="2800" dirty="0"/>
              <a:t>a = </a:t>
            </a:r>
            <a:r>
              <a:rPr lang="en-US" sz="2800" dirty="0" smtClean="0"/>
              <a:t>19          </a:t>
            </a:r>
          </a:p>
          <a:p>
            <a:pPr algn="l" eaLnBrk="1" hangingPunct="1">
              <a:lnSpc>
                <a:spcPct val="150000"/>
              </a:lnSpc>
              <a:buFontTx/>
              <a:buNone/>
            </a:pPr>
            <a:endParaRPr lang="en-US" sz="2800" dirty="0" smtClean="0"/>
          </a:p>
          <a:p>
            <a:pPr algn="l" eaLnBrk="1" hangingPunct="1">
              <a:lnSpc>
                <a:spcPct val="150000"/>
              </a:lnSpc>
              <a:buFontTx/>
              <a:buNone/>
            </a:pPr>
            <a:endParaRPr lang="en-US" sz="2800" dirty="0" smtClean="0"/>
          </a:p>
          <a:p>
            <a:pPr algn="l" eaLnBrk="1" hangingPunct="1">
              <a:lnSpc>
                <a:spcPct val="150000"/>
              </a:lnSpc>
              <a:buFontTx/>
              <a:buNone/>
            </a:pPr>
            <a:r>
              <a:rPr lang="en-US" sz="2800" dirty="0" smtClean="0"/>
              <a:t>C </a:t>
            </a:r>
            <a:r>
              <a:rPr lang="en-US" sz="2800" dirty="0"/>
              <a:t>=  </a:t>
            </a:r>
            <a:r>
              <a:rPr lang="en-US" sz="2800" dirty="0" smtClean="0"/>
              <a:t>25 </a:t>
            </a:r>
            <a:r>
              <a:rPr lang="en-US" sz="2800" dirty="0"/>
              <a:t>– </a:t>
            </a:r>
            <a:r>
              <a:rPr lang="en-US" sz="2800" dirty="0" smtClean="0"/>
              <a:t>19 </a:t>
            </a:r>
            <a:r>
              <a:rPr lang="en-US" sz="2800" dirty="0"/>
              <a:t>= </a:t>
            </a:r>
            <a:r>
              <a:rPr lang="en-US" sz="2800" dirty="0" smtClean="0"/>
              <a:t>6                                                        </a:t>
            </a:r>
            <a:endParaRPr lang="ar-SA" sz="2800" dirty="0">
              <a:ea typeface="Majalla UI"/>
              <a:cs typeface="Majalla UI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400" dirty="0">
                <a:ea typeface="Majalla UI"/>
                <a:cs typeface="Majalla UI"/>
              </a:rPr>
              <a:t>     </a:t>
            </a:r>
            <a:endParaRPr lang="ar-E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حل المثال (2):</a:t>
            </a:r>
            <a:endParaRPr lang="ar-E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B69E76-2B25-4D46-8892-AEAC84F21DE1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042304"/>
              </p:ext>
            </p:extLst>
          </p:nvPr>
        </p:nvGraphicFramePr>
        <p:xfrm>
          <a:off x="1932633" y="1916113"/>
          <a:ext cx="1919287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5" name="Equation" r:id="rId4" imgW="787320" imgH="393480" progId="Equation.3">
                  <p:embed/>
                </p:oleObj>
              </mc:Choice>
              <mc:Fallback>
                <p:oleObj name="Equation" r:id="rId4" imgW="78732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2633" y="1916113"/>
                        <a:ext cx="1919287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854217"/>
              </p:ext>
            </p:extLst>
          </p:nvPr>
        </p:nvGraphicFramePr>
        <p:xfrm>
          <a:off x="611560" y="3137148"/>
          <a:ext cx="155098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6" name="Equation" r:id="rId6" imgW="469800" imgH="215640" progId="Equation.3">
                  <p:embed/>
                </p:oleObj>
              </mc:Choice>
              <mc:Fallback>
                <p:oleObj name="Equation" r:id="rId6" imgW="46980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137148"/>
                        <a:ext cx="1550988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698147"/>
              </p:ext>
            </p:extLst>
          </p:nvPr>
        </p:nvGraphicFramePr>
        <p:xfrm>
          <a:off x="2446338" y="3232150"/>
          <a:ext cx="1497012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Equation" r:id="rId8" imgW="495000" imgH="228600" progId="Equation.3">
                  <p:embed/>
                </p:oleObj>
              </mc:Choice>
              <mc:Fallback>
                <p:oleObj name="Equation" r:id="rId8" imgW="4950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338" y="3232150"/>
                        <a:ext cx="1497012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22597"/>
              </p:ext>
            </p:extLst>
          </p:nvPr>
        </p:nvGraphicFramePr>
        <p:xfrm>
          <a:off x="492125" y="5067300"/>
          <a:ext cx="405447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" name="Equation" r:id="rId10" imgW="1981080" imgH="431640" progId="Equation.3">
                  <p:embed/>
                </p:oleObj>
              </mc:Choice>
              <mc:Fallback>
                <p:oleObj name="Equation" r:id="rId10" imgW="1981080" imgH="4316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5067300"/>
                        <a:ext cx="4054475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073978"/>
              </p:ext>
            </p:extLst>
          </p:nvPr>
        </p:nvGraphicFramePr>
        <p:xfrm>
          <a:off x="4973960" y="2636912"/>
          <a:ext cx="3600593" cy="3319468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643369"/>
                <a:gridCol w="562744"/>
                <a:gridCol w="1394480"/>
              </a:tblGrid>
              <a:tr h="518364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الفئات</a:t>
                      </a:r>
                      <a:endParaRPr lang="ar-EG" sz="2000" b="1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f</a:t>
                      </a:r>
                      <a:endParaRPr lang="ar-EG" sz="2000" b="1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التكرار المتجمع</a:t>
                      </a:r>
                      <a:endParaRPr lang="ar-EG" sz="2000" b="1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marL="0" algn="ctr" rtl="1" eaLnBrk="1" fontAlgn="ctr" latinLnBrk="0" hangingPunct="1"/>
                      <a:r>
                        <a:rPr kumimoji="0" lang="ar-SA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  <a:ea typeface="+mn-ea"/>
                          <a:cs typeface="+mn-cs"/>
                        </a:rPr>
                        <a:t>7 - 13</a:t>
                      </a:r>
                      <a:endParaRPr kumimoji="0" lang="ar-EG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onstantia"/>
                        <a:ea typeface="+mn-ea"/>
                        <a:cs typeface="+mn-cs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13 - 19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  <a:endParaRPr lang="ar-EG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19 – 25 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25 – 31 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31 - 37</a:t>
                      </a: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مجموع</a:t>
                      </a:r>
                      <a:r>
                        <a:rPr lang="ar-SA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 التكرارت 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12512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875"/>
            <a:ext cx="8229600" cy="706438"/>
          </a:xfrm>
        </p:spPr>
        <p:txBody>
          <a:bodyPr/>
          <a:lstStyle/>
          <a:p>
            <a:pPr algn="r" eaLnBrk="1" hangingPunct="1"/>
            <a:r>
              <a:rPr lang="ar-SA" sz="4000" b="1" dirty="0" smtClean="0">
                <a:cs typeface="Traditional Arabic" pitchFamily="18" charset="-78"/>
              </a:rPr>
              <a:t>الوسيط للتوزيع التكراري ذي الفئات</a:t>
            </a:r>
            <a:endParaRPr lang="en-MY" sz="4000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775"/>
            <a:ext cx="8229600" cy="44973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مثال (3): اوجدي الوسيط للتوزيع التكراري التالي: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   </a:t>
            </a:r>
            <a:endParaRPr lang="en-MY" sz="2800" dirty="0" smtClean="0"/>
          </a:p>
        </p:txBody>
      </p:sp>
      <p:sp>
        <p:nvSpPr>
          <p:cNvPr id="1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1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1567EA-CDB9-4E50-9B1F-1A8927039585}" type="slidenum">
              <a:rPr lang="en-MY"/>
              <a:pPr>
                <a:defRPr/>
              </a:pPr>
              <a:t>14</a:t>
            </a:fld>
            <a:endParaRPr lang="en-MY" dirty="0"/>
          </a:p>
        </p:txBody>
      </p:sp>
      <p:sp>
        <p:nvSpPr>
          <p:cNvPr id="9225" name="Rectangle 8"/>
          <p:cNvSpPr>
            <a:spLocks noChangeArrowheads="1"/>
          </p:cNvSpPr>
          <p:nvPr/>
        </p:nvSpPr>
        <p:spPr bwMode="auto">
          <a:xfrm>
            <a:off x="0" y="2274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0" y="2703513"/>
            <a:ext cx="269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710433"/>
              </p:ext>
            </p:extLst>
          </p:nvPr>
        </p:nvGraphicFramePr>
        <p:xfrm>
          <a:off x="2963862" y="2492896"/>
          <a:ext cx="4344988" cy="3698019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172494"/>
                <a:gridCol w="2172494"/>
              </a:tblGrid>
              <a:tr h="518364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الفئات</a:t>
                      </a:r>
                      <a:endParaRPr lang="ar-EG" sz="24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f</a:t>
                      </a:r>
                      <a:endParaRPr lang="ar-EG" sz="24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25.5</a:t>
                      </a:r>
                      <a:r>
                        <a:rPr lang="ar-SA" sz="2400" baseline="0" dirty="0" smtClean="0"/>
                        <a:t> – 29.5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29.5</a:t>
                      </a:r>
                      <a:r>
                        <a:rPr lang="ar-SA" sz="2400" baseline="0" dirty="0" smtClean="0"/>
                        <a:t> – 33.5 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33.5 – 37.5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37.5 – 41.5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41.5 – 45.5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 45.5</a:t>
                      </a:r>
                      <a:r>
                        <a:rPr lang="ar-SA" sz="2400" baseline="0" dirty="0" smtClean="0"/>
                        <a:t> – 49.5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مجموع</a:t>
                      </a:r>
                      <a:r>
                        <a:rPr lang="ar-SA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 التكرارت 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110303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r"/>
            <a:r>
              <a:rPr lang="ar-SA" sz="5400" b="1" dirty="0" smtClean="0">
                <a:cs typeface="Traditional Arabic" pitchFamily="18" charset="-78"/>
              </a:rPr>
              <a:t>الوسيط للتوزيع التكراري ذي الفئات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695800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حل المثال (3):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ترتيب الوسيط =         =          =  </a:t>
            </a:r>
            <a:r>
              <a:rPr lang="en-US" dirty="0" smtClean="0"/>
              <a:t>20</a:t>
            </a: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1634F-F010-451E-B525-8AAC4054DD33}" type="slidenum">
              <a:rPr lang="en-MY" smtClean="0"/>
              <a:pPr>
                <a:defRPr/>
              </a:pPr>
              <a:t>15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759062"/>
              </p:ext>
            </p:extLst>
          </p:nvPr>
        </p:nvGraphicFramePr>
        <p:xfrm>
          <a:off x="6148040" y="1916832"/>
          <a:ext cx="58420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2" name="Equation" r:id="rId4" imgW="152280" imgH="393480" progId="Equation.3">
                  <p:embed/>
                </p:oleObj>
              </mc:Choice>
              <mc:Fallback>
                <p:oleObj name="Equation" r:id="rId4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8040" y="1916832"/>
                        <a:ext cx="584200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466947"/>
              </p:ext>
            </p:extLst>
          </p:nvPr>
        </p:nvGraphicFramePr>
        <p:xfrm>
          <a:off x="4908550" y="1941513"/>
          <a:ext cx="874713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3" name="Equation" r:id="rId6" imgW="228600" imgH="393480" progId="Equation.3">
                  <p:embed/>
                </p:oleObj>
              </mc:Choice>
              <mc:Fallback>
                <p:oleObj name="Equation" r:id="rId6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8550" y="1941513"/>
                        <a:ext cx="874713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510165"/>
              </p:ext>
            </p:extLst>
          </p:nvPr>
        </p:nvGraphicFramePr>
        <p:xfrm>
          <a:off x="1650113" y="2880207"/>
          <a:ext cx="5658737" cy="3698019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176467"/>
                <a:gridCol w="1448329"/>
                <a:gridCol w="2033941"/>
              </a:tblGrid>
              <a:tr h="51836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الفئات</a:t>
                      </a:r>
                      <a:endParaRPr lang="ar-EG" sz="28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f</a:t>
                      </a:r>
                      <a:endParaRPr lang="ar-EG" sz="28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التكرار المتجمع</a:t>
                      </a:r>
                      <a:endParaRPr lang="ar-EG" sz="2800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25.5</a:t>
                      </a:r>
                      <a:r>
                        <a:rPr lang="ar-SA" sz="2400" baseline="0" dirty="0" smtClean="0"/>
                        <a:t> – 29.5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29.5</a:t>
                      </a:r>
                      <a:r>
                        <a:rPr lang="ar-SA" sz="2400" baseline="0" dirty="0" smtClean="0"/>
                        <a:t> – 33.5 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33.5 – 37.5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37.5 – 41.5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41.5 – 45.5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 45.5</a:t>
                      </a:r>
                      <a:r>
                        <a:rPr lang="ar-SA" sz="2400" baseline="0" dirty="0" smtClean="0"/>
                        <a:t> – 49.5</a:t>
                      </a:r>
                      <a:endParaRPr lang="ar-EG" sz="2400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مجموع</a:t>
                      </a:r>
                      <a:r>
                        <a:rPr lang="ar-SA" sz="2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 التكرارت 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37372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r"/>
            <a:r>
              <a:rPr lang="ar-SA" sz="5400" b="1" dirty="0" smtClean="0">
                <a:cs typeface="Traditional Arabic" pitchFamily="18" charset="-78"/>
              </a:rPr>
              <a:t>الوسيط للتوزيع التكراري ذي الفئات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695800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حل المثال (3):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فئة الوسيط هي:  37.5 –  41.5   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</a:t>
            </a:r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1634F-F010-451E-B525-8AAC4054DD33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0727945"/>
              </p:ext>
            </p:extLst>
          </p:nvPr>
        </p:nvGraphicFramePr>
        <p:xfrm>
          <a:off x="3059832" y="3117007"/>
          <a:ext cx="2935287" cy="160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Equation" r:id="rId4" imgW="1434960" imgH="787320" progId="Equation.3">
                  <p:embed/>
                </p:oleObj>
              </mc:Choice>
              <mc:Fallback>
                <p:oleObj name="Equation" r:id="rId4" imgW="143496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117007"/>
                        <a:ext cx="2935287" cy="160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5932080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z="4800" b="1" dirty="0" smtClean="0">
                <a:cs typeface="Traditional Arabic" pitchFamily="18" charset="-78"/>
              </a:rPr>
              <a:t>الوسيط للتوزيع التكراري ذي الفئات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eaLnBrk="1" hangingPunct="1">
              <a:lnSpc>
                <a:spcPct val="150000"/>
              </a:lnSpc>
              <a:buFontTx/>
              <a:buNone/>
            </a:pPr>
            <a:r>
              <a:rPr lang="en-US" sz="2800" dirty="0" smtClean="0"/>
              <a:t> </a:t>
            </a:r>
            <a:r>
              <a:rPr lang="en-US" sz="2800" dirty="0"/>
              <a:t>a = </a:t>
            </a:r>
            <a:r>
              <a:rPr lang="en-US" sz="2800" dirty="0" smtClean="0"/>
              <a:t>37 .5          </a:t>
            </a:r>
          </a:p>
          <a:p>
            <a:pPr algn="l" eaLnBrk="1" hangingPunct="1">
              <a:lnSpc>
                <a:spcPct val="150000"/>
              </a:lnSpc>
              <a:buFontTx/>
              <a:buNone/>
            </a:pPr>
            <a:endParaRPr lang="en-US" sz="2800" dirty="0" smtClean="0"/>
          </a:p>
          <a:p>
            <a:pPr algn="l" eaLnBrk="1" hangingPunct="1">
              <a:lnSpc>
                <a:spcPct val="150000"/>
              </a:lnSpc>
              <a:buFontTx/>
              <a:buNone/>
            </a:pPr>
            <a:endParaRPr lang="en-US" sz="2800" dirty="0" smtClean="0"/>
          </a:p>
          <a:p>
            <a:pPr algn="l" eaLnBrk="1" hangingPunct="1">
              <a:lnSpc>
                <a:spcPct val="150000"/>
              </a:lnSpc>
              <a:buFontTx/>
              <a:buNone/>
            </a:pPr>
            <a:r>
              <a:rPr lang="en-US" sz="2800" dirty="0" smtClean="0"/>
              <a:t>C </a:t>
            </a:r>
            <a:r>
              <a:rPr lang="en-US" sz="2800" dirty="0"/>
              <a:t>=  </a:t>
            </a:r>
            <a:r>
              <a:rPr lang="en-US" sz="2800" dirty="0" smtClean="0"/>
              <a:t>41.5 </a:t>
            </a:r>
            <a:r>
              <a:rPr lang="en-US" sz="2800" dirty="0"/>
              <a:t>– </a:t>
            </a:r>
            <a:r>
              <a:rPr lang="en-US" sz="2800" dirty="0" smtClean="0"/>
              <a:t>37.5 </a:t>
            </a:r>
            <a:r>
              <a:rPr lang="en-US" sz="2800" dirty="0"/>
              <a:t>= </a:t>
            </a:r>
            <a:r>
              <a:rPr lang="en-US" sz="2800" dirty="0" smtClean="0"/>
              <a:t>4                                                        </a:t>
            </a:r>
            <a:endParaRPr lang="ar-SA" sz="2800" dirty="0">
              <a:ea typeface="Majalla UI"/>
              <a:cs typeface="Majalla UI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400" dirty="0">
                <a:ea typeface="Majalla UI"/>
                <a:cs typeface="Majalla UI"/>
              </a:rPr>
              <a:t>     </a:t>
            </a:r>
            <a:endParaRPr lang="ar-E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حل المثال (3):</a:t>
            </a:r>
            <a:endParaRPr lang="ar-E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B69E76-2B25-4D46-8892-AEAC84F21DE1}" type="slidenum">
              <a:rPr lang="en-MY" smtClean="0"/>
              <a:pPr>
                <a:defRPr/>
              </a:pPr>
              <a:t>17</a:t>
            </a:fld>
            <a:endParaRPr lang="en-MY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087233"/>
              </p:ext>
            </p:extLst>
          </p:nvPr>
        </p:nvGraphicFramePr>
        <p:xfrm>
          <a:off x="2148657" y="1916113"/>
          <a:ext cx="1919287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2" name="Equation" r:id="rId4" imgW="787320" imgH="393480" progId="Equation.3">
                  <p:embed/>
                </p:oleObj>
              </mc:Choice>
              <mc:Fallback>
                <p:oleObj name="Equation" r:id="rId4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8657" y="1916113"/>
                        <a:ext cx="1919287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076115"/>
              </p:ext>
            </p:extLst>
          </p:nvPr>
        </p:nvGraphicFramePr>
        <p:xfrm>
          <a:off x="631825" y="3136900"/>
          <a:ext cx="1508125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Equation" r:id="rId6" imgW="457200" imgH="215640" progId="Equation.3">
                  <p:embed/>
                </p:oleObj>
              </mc:Choice>
              <mc:Fallback>
                <p:oleObj name="Equation" r:id="rId6" imgW="457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3136900"/>
                        <a:ext cx="1508125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732774"/>
              </p:ext>
            </p:extLst>
          </p:nvPr>
        </p:nvGraphicFramePr>
        <p:xfrm>
          <a:off x="2446338" y="3232150"/>
          <a:ext cx="1497012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Equation" r:id="rId8" imgW="495000" imgH="228600" progId="Equation.3">
                  <p:embed/>
                </p:oleObj>
              </mc:Choice>
              <mc:Fallback>
                <p:oleObj name="Equation" r:id="rId8" imgW="495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338" y="3232150"/>
                        <a:ext cx="1497012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470568"/>
              </p:ext>
            </p:extLst>
          </p:nvPr>
        </p:nvGraphicFramePr>
        <p:xfrm>
          <a:off x="349250" y="5067300"/>
          <a:ext cx="434022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Equation" r:id="rId10" imgW="2120760" imgH="431640" progId="Equation.3">
                  <p:embed/>
                </p:oleObj>
              </mc:Choice>
              <mc:Fallback>
                <p:oleObj name="Equation" r:id="rId10" imgW="2120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5067300"/>
                        <a:ext cx="4340225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934817"/>
              </p:ext>
            </p:extLst>
          </p:nvPr>
        </p:nvGraphicFramePr>
        <p:xfrm>
          <a:off x="5303912" y="2564904"/>
          <a:ext cx="3660576" cy="3755863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772696"/>
                <a:gridCol w="723528"/>
                <a:gridCol w="1164352"/>
              </a:tblGrid>
              <a:tr h="518364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الفئات</a:t>
                      </a:r>
                      <a:endParaRPr lang="ar-EG" sz="2000" b="1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f</a:t>
                      </a:r>
                      <a:endParaRPr lang="ar-EG" sz="2000" b="1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التكرار المتجمع</a:t>
                      </a:r>
                      <a:endParaRPr lang="ar-EG" sz="2000" b="1" dirty="0"/>
                    </a:p>
                  </a:txBody>
                  <a:tcPr marL="91458" marR="91458"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25.5</a:t>
                      </a:r>
                      <a:r>
                        <a:rPr lang="ar-SA" sz="2000" b="1" baseline="0" dirty="0" smtClean="0"/>
                        <a:t> – 29.5</a:t>
                      </a:r>
                      <a:endParaRPr lang="ar-EG" sz="2000" b="1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29.5</a:t>
                      </a:r>
                      <a:r>
                        <a:rPr lang="ar-SA" sz="2000" b="1" baseline="0" dirty="0" smtClean="0"/>
                        <a:t> – 33.5 </a:t>
                      </a:r>
                      <a:endParaRPr lang="ar-EG" sz="2000" b="1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33.5 – 37.5</a:t>
                      </a:r>
                      <a:endParaRPr lang="ar-EG" sz="2000" b="1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  <a:endParaRPr lang="ar-EG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000" b="1" u="sng" dirty="0" smtClean="0"/>
                        <a:t>37.5 – 41.5</a:t>
                      </a:r>
                      <a:endParaRPr lang="ar-EG" sz="2000" b="1" u="sng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  <a:endParaRPr lang="ar-EG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41.5 – 45.5</a:t>
                      </a:r>
                      <a:endParaRPr lang="ar-EG" sz="2000" b="1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45.5</a:t>
                      </a:r>
                      <a:r>
                        <a:rPr lang="ar-SA" sz="2000" b="1" baseline="0" dirty="0" smtClean="0"/>
                        <a:t> – 49.5</a:t>
                      </a:r>
                      <a:endParaRPr lang="ar-EG" sz="2000" b="1" dirty="0"/>
                    </a:p>
                  </a:txBody>
                  <a:tcPr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95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مجموع</a:t>
                      </a:r>
                      <a:r>
                        <a:rPr lang="ar-SA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 التكرارت 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7" marR="9527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S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ar-EG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93034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1071</TotalTime>
  <Words>867</Words>
  <Application>Microsoft Office PowerPoint</Application>
  <PresentationFormat>On-screen Show (4:3)</PresentationFormat>
  <Paragraphs>290</Paragraphs>
  <Slides>17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Constantia</vt:lpstr>
      <vt:lpstr>Wingdings 2</vt:lpstr>
      <vt:lpstr>Traditional Arabic</vt:lpstr>
      <vt:lpstr>Majalla UI</vt:lpstr>
      <vt:lpstr>Times New Roman</vt:lpstr>
      <vt:lpstr>تدفق</vt:lpstr>
      <vt:lpstr>Microsoft Equation 3.0</vt:lpstr>
      <vt:lpstr>مقاييس النزعة المركزية للتوزيع التكراري</vt:lpstr>
      <vt:lpstr>اهداف المحاضرة</vt:lpstr>
      <vt:lpstr>الوسط الهندسي</vt:lpstr>
      <vt:lpstr>الوسط الهندسي</vt:lpstr>
      <vt:lpstr>الوسط الهندسي</vt:lpstr>
      <vt:lpstr>الوسط الهندسي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  <vt:lpstr>الوسيط للتوزيع التكراري ذي الفئات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مقاييس النزعة المركزية</dc:title>
  <dc:creator>HP</dc:creator>
  <cp:lastModifiedBy>user</cp:lastModifiedBy>
  <cp:revision>58</cp:revision>
  <dcterms:created xsi:type="dcterms:W3CDTF">2010-03-12T17:27:49Z</dcterms:created>
  <dcterms:modified xsi:type="dcterms:W3CDTF">2012-10-14T04:41:55Z</dcterms:modified>
</cp:coreProperties>
</file>