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33"/>
  </p:notesMasterIdLst>
  <p:sldIdLst>
    <p:sldId id="256" r:id="rId2"/>
    <p:sldId id="295" r:id="rId3"/>
    <p:sldId id="257" r:id="rId4"/>
    <p:sldId id="294" r:id="rId5"/>
    <p:sldId id="271" r:id="rId6"/>
    <p:sldId id="272" r:id="rId7"/>
    <p:sldId id="261" r:id="rId8"/>
    <p:sldId id="273" r:id="rId9"/>
    <p:sldId id="274" r:id="rId10"/>
    <p:sldId id="275" r:id="rId11"/>
    <p:sldId id="276" r:id="rId12"/>
    <p:sldId id="265" r:id="rId13"/>
    <p:sldId id="277" r:id="rId14"/>
    <p:sldId id="278" r:id="rId15"/>
    <p:sldId id="279" r:id="rId16"/>
    <p:sldId id="280" r:id="rId17"/>
    <p:sldId id="266" r:id="rId18"/>
    <p:sldId id="281" r:id="rId19"/>
    <p:sldId id="282" r:id="rId20"/>
    <p:sldId id="283" r:id="rId21"/>
    <p:sldId id="284" r:id="rId22"/>
    <p:sldId id="270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13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noProof="0" smtClean="0"/>
              <a:t>Click to edit Master text styles</a:t>
            </a:r>
          </a:p>
          <a:p>
            <a:pPr lvl="1"/>
            <a:r>
              <a:rPr lang="en-MY" noProof="0" smtClean="0"/>
              <a:t>Second level</a:t>
            </a:r>
          </a:p>
          <a:p>
            <a:pPr lvl="2"/>
            <a:r>
              <a:rPr lang="en-MY" noProof="0" smtClean="0"/>
              <a:t>Third level</a:t>
            </a:r>
          </a:p>
          <a:p>
            <a:pPr lvl="3"/>
            <a:r>
              <a:rPr lang="en-MY" noProof="0" smtClean="0"/>
              <a:t>Fourth level</a:t>
            </a:r>
          </a:p>
          <a:p>
            <a:pPr lvl="4"/>
            <a:r>
              <a:rPr lang="en-MY" noProof="0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A21BCBA-9846-46D2-BBCF-84AEAD0A7AFF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302689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A9D361C-B115-4B21-9CF7-950D14BACBF5}" type="slidenum">
              <a:rPr lang="en-MY" smtClean="0"/>
              <a:pPr eaLnBrk="1" hangingPunct="1"/>
              <a:t>2</a:t>
            </a:fld>
            <a:endParaRPr lang="en-MY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4D931-BC13-4C49-A960-CB88775314DC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79162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33B5C-35CD-49E9-AECF-123A8BBE6C49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8515437"/>
      </p:ext>
    </p:extLst>
  </p:cSld>
  <p:clrMapOvr>
    <a:masterClrMapping/>
  </p:clrMapOvr>
  <p:transition>
    <p:cover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D83CB-13DC-4032-BF2B-5CA872E7422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518635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B8B51-7714-41EC-AD2B-007D74DECF44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7889408"/>
      </p:ext>
    </p:extLst>
  </p:cSld>
  <p:clrMapOvr>
    <a:masterClrMapping/>
  </p:clrMapOvr>
  <p:transition>
    <p:cover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8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37013-0C6D-4E83-BE73-1AEBB07F72B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63767870"/>
      </p:ext>
    </p:extLst>
  </p:cSld>
  <p:clrMapOvr>
    <a:masterClrMapping/>
  </p:clrMapOvr>
  <p:transition>
    <p:cover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3D8A8-1EDA-477A-B9BF-6BFF59C2CA70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79521327"/>
      </p:ext>
    </p:extLst>
  </p:cSld>
  <p:clrMapOvr>
    <a:masterClrMapping/>
  </p:clrMapOvr>
  <p:transition>
    <p:cover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04125-F332-406B-88F0-DD84AF858DB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88387170"/>
      </p:ext>
    </p:extLst>
  </p:cSld>
  <p:clrMapOvr>
    <a:masterClrMapping/>
  </p:clrMapOvr>
  <p:transition>
    <p:cover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26E39-9405-4743-97CE-D361118F7C7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47609761"/>
      </p:ext>
    </p:extLst>
  </p:cSld>
  <p:clrMapOvr>
    <a:masterClrMapping/>
  </p:clrMapOvr>
  <p:transition>
    <p:cover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ودائرية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مثلث قائم الزاوية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شكل حر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9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2FA75-B53A-42AB-8979-A3273BA316E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42670766"/>
      </p:ext>
    </p:extLst>
  </p:cSld>
  <p:clrMapOvr>
    <a:masterClrMapping/>
  </p:clrMapOvr>
  <p:transition>
    <p:cover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323C1-CDCD-45EF-80BB-5BBD43E1F35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17271273"/>
      </p:ext>
    </p:extLst>
  </p:cSld>
  <p:clrMapOvr>
    <a:masterClrMapping/>
  </p:clrMapOvr>
  <p:transition>
    <p:cover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97B79-3B77-442B-B56C-4208F38D95B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6042089"/>
      </p:ext>
    </p:extLst>
  </p:cSld>
  <p:clrMapOvr>
    <a:masterClrMapping/>
  </p:clrMapOvr>
  <p:transition>
    <p:cover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عنوان، ونص،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4EC18-52B4-42BC-94E0-67F1F3B5B00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52980839"/>
      </p:ext>
    </p:extLst>
  </p:cSld>
  <p:clrMapOvr>
    <a:masterClrMapping/>
  </p:clrMapOvr>
  <p:transition>
    <p:cover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عنوان، ونص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C4959-4F1C-4C78-A2A9-09B83B0CFCE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32765339"/>
      </p:ext>
    </p:extLst>
  </p:cSld>
  <p:clrMapOvr>
    <a:masterClrMapping/>
  </p:clrMapOvr>
  <p:transition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124" name="عنصر نائب للعنوان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5125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5EF6198-344F-4085-9302-AA819B59D73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  <p:grpSp>
        <p:nvGrpSpPr>
          <p:cNvPr id="5129" name="مجموعة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27" r:id="rId2"/>
    <p:sldLayoutId id="2147483836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7" r:id="rId9"/>
    <p:sldLayoutId id="2147483833" r:id="rId10"/>
    <p:sldLayoutId id="2147483834" r:id="rId11"/>
    <p:sldLayoutId id="2147483838" r:id="rId12"/>
    <p:sldLayoutId id="2147483839" r:id="rId13"/>
  </p:sldLayoutIdLst>
  <p:transition>
    <p:cover dir="ld"/>
  </p:transition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Arial" pitchFamily="34" charset="0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1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5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4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14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44824"/>
            <a:ext cx="7772400" cy="1656259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7000" dirty="0">
                <a:solidFill>
                  <a:srgbClr val="BD13A5"/>
                </a:solidFill>
              </a:rPr>
              <a:t>مقاييس </a:t>
            </a:r>
            <a:r>
              <a:rPr lang="ar-SA" sz="7000" dirty="0" smtClean="0">
                <a:solidFill>
                  <a:srgbClr val="BD13A5"/>
                </a:solidFill>
              </a:rPr>
              <a:t>التشتت للبيانات الأولية</a:t>
            </a:r>
            <a:endParaRPr lang="en-MY" sz="7000" dirty="0">
              <a:solidFill>
                <a:srgbClr val="BD13A5"/>
              </a:solidFill>
            </a:endParaRPr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8F583B-AED7-4E3D-8E36-0EEF12A5F556}" type="slidenum">
              <a:rPr lang="en-MY"/>
              <a:pPr>
                <a:defRPr/>
              </a:pPr>
              <a:t>1</a:t>
            </a:fld>
            <a:endParaRPr lang="en-MY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smtClean="0"/>
              <a:t>اهداف المحاضرة</a:t>
            </a:r>
            <a:endParaRPr lang="ar-EG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 2" pitchFamily="18" charset="2"/>
              <a:buNone/>
              <a:defRPr/>
            </a:pPr>
            <a:r>
              <a:rPr lang="ar-SA" sz="3200" dirty="0" smtClean="0"/>
              <a:t>بنهاية المحاضرة يكون الطالب قادر على: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 smtClean="0"/>
              <a:t>تعريف </a:t>
            </a:r>
            <a:r>
              <a:rPr lang="ar-SA" sz="3200" dirty="0" smtClean="0"/>
              <a:t>وحساب المدى للبيانات الاولية.</a:t>
            </a:r>
            <a:endParaRPr lang="ar-SA" sz="32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/>
              <a:t>تعريف وحساب </a:t>
            </a:r>
            <a:r>
              <a:rPr lang="ar-SA" sz="3200" dirty="0" smtClean="0"/>
              <a:t>التباين </a:t>
            </a:r>
            <a:r>
              <a:rPr lang="ar-SA" sz="3200" dirty="0"/>
              <a:t>للبيانات </a:t>
            </a:r>
            <a:r>
              <a:rPr lang="ar-SA" sz="3200" dirty="0" smtClean="0"/>
              <a:t>الاولية.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/>
              <a:t>تعريف وحساب </a:t>
            </a:r>
            <a:r>
              <a:rPr lang="ar-SA" sz="3200" dirty="0" smtClean="0"/>
              <a:t>الانحراف المعياري </a:t>
            </a:r>
            <a:r>
              <a:rPr lang="ar-SA" sz="3200" dirty="0"/>
              <a:t>للبيانات </a:t>
            </a:r>
            <a:r>
              <a:rPr lang="ar-SA" sz="3200" dirty="0" smtClean="0"/>
              <a:t>الاولية.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/>
              <a:t>تعريف وحساب </a:t>
            </a:r>
            <a:r>
              <a:rPr lang="ar-SA" sz="3200" dirty="0" smtClean="0"/>
              <a:t>الانحراف المتوسط </a:t>
            </a:r>
            <a:r>
              <a:rPr lang="ar-SA" sz="3200" dirty="0"/>
              <a:t>للبيانات </a:t>
            </a:r>
            <a:r>
              <a:rPr lang="ar-SA" sz="3200" dirty="0" smtClean="0"/>
              <a:t>الاولية.</a:t>
            </a:r>
            <a:endParaRPr lang="ar-SA" sz="3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E1278-0F47-4B2E-9B41-DF46B0222997}" type="slidenum">
              <a:rPr lang="en-MY" smtClean="0"/>
              <a:pPr>
                <a:defRPr/>
              </a:pPr>
              <a:t>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72581884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22363"/>
            <a:ext cx="8229600" cy="706437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 المدى للبيانات الأولية</a:t>
            </a:r>
            <a:endParaRPr lang="en-MY" b="1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759"/>
            <a:ext cx="8229600" cy="4857403"/>
          </a:xfrm>
        </p:spPr>
        <p:txBody>
          <a:bodyPr/>
          <a:lstStyle/>
          <a:p>
            <a:pPr algn="ctr" eaLnBrk="1" hangingPunct="1">
              <a:lnSpc>
                <a:spcPct val="150000"/>
              </a:lnSpc>
              <a:buFontTx/>
              <a:buNone/>
            </a:pPr>
            <a:endParaRPr lang="ar-SA" sz="4000" b="1" dirty="0" smtClean="0">
              <a:ea typeface="Majalla UI"/>
              <a:cs typeface="Majalla UI"/>
            </a:endParaRP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ar-SA" sz="4000" b="1" dirty="0" smtClean="0">
                <a:ea typeface="Majalla UI"/>
                <a:cs typeface="Majalla UI"/>
              </a:rPr>
              <a:t>تعريف المدى: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ar-SA" sz="4000" b="1" dirty="0" smtClean="0">
                <a:ea typeface="Majalla UI"/>
                <a:cs typeface="Majalla UI"/>
              </a:rPr>
              <a:t> </a:t>
            </a:r>
            <a:r>
              <a:rPr lang="ar-SA" sz="4000" dirty="0" smtClean="0">
                <a:ea typeface="Majalla UI"/>
                <a:cs typeface="Majalla UI"/>
              </a:rPr>
              <a:t>المدى في البيانات الاولية هو الفرق بين اعلى قيمة واقل قيمة.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83FDD1-06B0-44DF-8068-3A97382DD59B}" type="slidenum">
              <a:rPr lang="en-MY"/>
              <a:pPr>
                <a:defRPr/>
              </a:pPr>
              <a:t>3</a:t>
            </a:fld>
            <a:endParaRPr lang="en-MY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96751"/>
            <a:ext cx="8229600" cy="4929411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من تعريف المدى نجد انه لايعتمد على كل البيانات وهذا يقلل من اهميته اذا كان اكبر واقل قيمة قيماتان شاذتان ففي هذه الحالة يكون المدى كبيرا والبيانات غير متباعدة.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للتخلص من هذه الصعوبات نستخدم: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المدى المئيني =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المدى الربيعي =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نصف المدى الربيعي = </a:t>
            </a:r>
            <a:endParaRPr lang="en-MY" sz="2800" dirty="0" smtClean="0"/>
          </a:p>
        </p:txBody>
      </p:sp>
      <p:sp>
        <p:nvSpPr>
          <p:cNvPr id="10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6A6F8D-6C5F-4983-8D7A-6C7C477FA11F}" type="slidenum">
              <a:rPr lang="en-MY"/>
              <a:pPr>
                <a:defRPr/>
              </a:pPr>
              <a:t>4</a:t>
            </a:fld>
            <a:endParaRPr lang="en-MY"/>
          </a:p>
        </p:txBody>
      </p:sp>
      <p:graphicFrame>
        <p:nvGraphicFramePr>
          <p:cNvPr id="1026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944616"/>
              </p:ext>
            </p:extLst>
          </p:nvPr>
        </p:nvGraphicFramePr>
        <p:xfrm>
          <a:off x="5292725" y="4085258"/>
          <a:ext cx="1008063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8" name="Equation" r:id="rId3" imgW="545863" imgH="228501" progId="Equation.3">
                  <p:embed/>
                </p:oleObj>
              </mc:Choice>
              <mc:Fallback>
                <p:oleObj name="Equation" r:id="rId3" imgW="545863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4085258"/>
                        <a:ext cx="1008063" cy="423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548288"/>
              </p:ext>
            </p:extLst>
          </p:nvPr>
        </p:nvGraphicFramePr>
        <p:xfrm>
          <a:off x="5292129" y="4764063"/>
          <a:ext cx="1008063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9" name="Equation" r:id="rId5" imgW="495085" imgH="228501" progId="Equation.3">
                  <p:embed/>
                </p:oleObj>
              </mc:Choice>
              <mc:Fallback>
                <p:oleObj name="Equation" r:id="rId5" imgW="495085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129" y="4764063"/>
                        <a:ext cx="1008063" cy="465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8526229"/>
              </p:ext>
            </p:extLst>
          </p:nvPr>
        </p:nvGraphicFramePr>
        <p:xfrm>
          <a:off x="4859338" y="5602883"/>
          <a:ext cx="936625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0" name="Equation" r:id="rId7" imgW="545626" imgH="406048" progId="Equation.3">
                  <p:embed/>
                </p:oleObj>
              </mc:Choice>
              <mc:Fallback>
                <p:oleObj name="Equation" r:id="rId7" imgW="545626" imgH="40604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5602883"/>
                        <a:ext cx="936625" cy="70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Rectangle 64"/>
          <p:cNvSpPr>
            <a:spLocks noChangeArrowheads="1"/>
          </p:cNvSpPr>
          <p:nvPr/>
        </p:nvSpPr>
        <p:spPr bwMode="auto">
          <a:xfrm>
            <a:off x="0" y="27209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33" name="Rectangle 65"/>
          <p:cNvSpPr>
            <a:spLocks noChangeArrowheads="1"/>
          </p:cNvSpPr>
          <p:nvPr/>
        </p:nvSpPr>
        <p:spPr bwMode="auto">
          <a:xfrm>
            <a:off x="0" y="2949575"/>
            <a:ext cx="3127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 </a:t>
            </a:r>
            <a:endParaRPr lang="en-MY"/>
          </a:p>
        </p:txBody>
      </p:sp>
      <p:sp>
        <p:nvSpPr>
          <p:cNvPr id="1034" name="Rectangle 66"/>
          <p:cNvSpPr>
            <a:spLocks noChangeArrowheads="1"/>
          </p:cNvSpPr>
          <p:nvPr/>
        </p:nvSpPr>
        <p:spPr bwMode="auto">
          <a:xfrm>
            <a:off x="0" y="3452813"/>
            <a:ext cx="3127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 </a:t>
            </a:r>
            <a:endParaRPr lang="en-MY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92696"/>
            <a:ext cx="8229600" cy="706437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 المدى للبيانات الأولية</a:t>
            </a:r>
            <a:endParaRPr lang="en-MY" b="1" dirty="0" smtClean="0"/>
          </a:p>
        </p:txBody>
      </p:sp>
    </p:spTree>
    <p:extLst>
      <p:ext uri="{BB962C8B-B14F-4D97-AF65-F5344CB8AC3E}">
        <p14:creationId xmlns:p14="http://schemas.microsoft.com/office/powerpoint/2010/main" val="219925554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78347"/>
            <a:ext cx="8229600" cy="706437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  المدى للبيانات الأولية</a:t>
            </a:r>
            <a:endParaRPr lang="en-MY" b="1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268760"/>
            <a:ext cx="8229600" cy="485740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ar-SA" sz="36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مثال (1): اوجدي المدى للاعداد 2، 4، 6، 3،5. </a:t>
            </a:r>
            <a:endParaRPr lang="ar-SA" sz="3600" b="1" dirty="0" smtClean="0">
              <a:ea typeface="Majalla UI"/>
              <a:cs typeface="Majalla UI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83FDD1-06B0-44DF-8068-3A97382DD59B}" type="slidenum">
              <a:rPr lang="en-MY"/>
              <a:pPr>
                <a:defRPr/>
              </a:pPr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5999366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78347"/>
            <a:ext cx="8229600" cy="706437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 المدى للبيانات الأولية</a:t>
            </a:r>
            <a:endParaRPr lang="en-MY" b="1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759"/>
            <a:ext cx="8229600" cy="485740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ar-SA" sz="36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حل المثال (1):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المدى = اكبر قيمة – اقل قيمة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3600" dirty="0">
                <a:ea typeface="Majalla UI"/>
                <a:cs typeface="Majalla UI"/>
              </a:rPr>
              <a:t>                      =</a:t>
            </a:r>
            <a:r>
              <a:rPr lang="ar-SA" sz="3600" dirty="0" smtClean="0">
                <a:ea typeface="Majalla UI"/>
                <a:cs typeface="Majalla UI"/>
              </a:rPr>
              <a:t> 6 – 2 = 4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 </a:t>
            </a:r>
            <a:endParaRPr lang="ar-SA" sz="3600" b="1" dirty="0" smtClean="0">
              <a:ea typeface="Majalla UI"/>
              <a:cs typeface="Majalla UI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83FDD1-06B0-44DF-8068-3A97382DD59B}" type="slidenum">
              <a:rPr lang="en-MY"/>
              <a:pPr>
                <a:defRPr/>
              </a:pPr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5999366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التباين للبيانات الأولية</a:t>
            </a:r>
            <a:endParaRPr lang="en-MY" b="1" dirty="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2816"/>
            <a:ext cx="8002588" cy="435334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3600" b="1" dirty="0" smtClean="0">
                <a:ea typeface="Majalla UI"/>
                <a:cs typeface="Majalla UI"/>
              </a:rPr>
              <a:t>تعريف التباين:</a:t>
            </a:r>
            <a:r>
              <a:rPr lang="ar-SA" sz="3600" dirty="0" smtClean="0">
                <a:ea typeface="Majalla UI"/>
                <a:cs typeface="Majalla UI"/>
              </a:rPr>
              <a:t> </a:t>
            </a:r>
          </a:p>
          <a:p>
            <a:pPr eaLnBrk="1" hangingPunct="1"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إذا كانت                            تمثل عينة عشوائية، فأن التباين هو</a:t>
            </a:r>
          </a:p>
          <a:p>
            <a:pPr eaLnBrk="1" hangingPunct="1">
              <a:buFontTx/>
              <a:buNone/>
            </a:pPr>
            <a:endParaRPr lang="ar-SA" sz="36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sz="3600" dirty="0" smtClean="0">
              <a:ea typeface="Majalla UI"/>
              <a:cs typeface="Majalla UI"/>
            </a:endParaRPr>
          </a:p>
        </p:txBody>
      </p:sp>
      <p:graphicFrame>
        <p:nvGraphicFramePr>
          <p:cNvPr id="1026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01956431"/>
              </p:ext>
            </p:extLst>
          </p:nvPr>
        </p:nvGraphicFramePr>
        <p:xfrm>
          <a:off x="3851920" y="2420887"/>
          <a:ext cx="3168352" cy="626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Equation" r:id="rId3" imgW="1155700" imgH="228600" progId="Equation.3">
                  <p:embed/>
                </p:oleObj>
              </mc:Choice>
              <mc:Fallback>
                <p:oleObj name="Equation" r:id="rId3" imgW="11557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2420887"/>
                        <a:ext cx="3168352" cy="626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7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02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3016274"/>
              </p:ext>
            </p:extLst>
          </p:nvPr>
        </p:nvGraphicFramePr>
        <p:xfrm>
          <a:off x="2843808" y="3653135"/>
          <a:ext cx="3240360" cy="1658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Equation" r:id="rId5" imgW="1193800" imgH="609600" progId="Equation.3">
                  <p:embed/>
                </p:oleObj>
              </mc:Choice>
              <mc:Fallback>
                <p:oleObj name="Equation" r:id="rId5" imgW="1193800" imgH="609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3653135"/>
                        <a:ext cx="3240360" cy="16580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التباين للبيانات الأولية</a:t>
            </a:r>
            <a:endParaRPr lang="en-MY" b="1" dirty="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2816"/>
            <a:ext cx="8002588" cy="4353347"/>
          </a:xfrm>
        </p:spPr>
        <p:txBody>
          <a:bodyPr/>
          <a:lstStyle/>
          <a:p>
            <a:pPr eaLnBrk="1" hangingPunct="1">
              <a:buFontTx/>
              <a:buNone/>
            </a:pPr>
            <a:endParaRPr lang="ar-SA" sz="36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مثال (2): اوجد التباين للأعداد 2، 4، 6، 3، 5.</a:t>
            </a:r>
            <a:endParaRPr lang="en-MY" sz="3600" dirty="0" smtClean="0"/>
          </a:p>
        </p:txBody>
      </p:sp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8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142654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التباين للبيانات الأولية</a:t>
            </a:r>
            <a:endParaRPr lang="en-MY" b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9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ar-SA" sz="3600" dirty="0" smtClean="0">
                    <a:ea typeface="Majalla UI"/>
                    <a:cs typeface="Majalla UI"/>
                  </a:rPr>
                  <a:t>حل المثال (2):</a:t>
                </a:r>
                <a:endParaRPr lang="ar-SA" sz="3600" dirty="0">
                  <a:ea typeface="Majalla UI"/>
                  <a:cs typeface="Majalla UI"/>
                </a:endParaRPr>
              </a:p>
              <a:p>
                <a:pPr eaLnBrk="1" hangingPunct="1">
                  <a:buFontTx/>
                  <a:buNone/>
                </a:pPr>
                <a:endParaRPr lang="ar-SA" sz="3600" dirty="0" smtClean="0"/>
              </a:p>
              <a:p>
                <a:pPr eaLnBrk="1" hangingPunct="1">
                  <a:buFontTx/>
                  <a:buNone/>
                </a:pPr>
                <a:endParaRPr lang="ar-SA" sz="3600" dirty="0"/>
              </a:p>
              <a:p>
                <a:pPr eaLnBrk="1" hangingPunct="1">
                  <a:buFontTx/>
                  <a:buNone/>
                </a:pPr>
                <a:endParaRPr lang="ar-SA" sz="3600" dirty="0" smtClean="0"/>
              </a:p>
              <a:p>
                <a:pPr algn="ctr" eaLnBrk="1" hangingPunct="1">
                  <a:buFontTx/>
                  <a:buNone/>
                </a:pPr>
                <a:r>
                  <a:rPr lang="en-US" sz="3600" dirty="0" smtClean="0"/>
                  <a:t>4</a:t>
                </a:r>
                <a:r>
                  <a:rPr lang="ar-SA" sz="3600" dirty="0" smtClean="0"/>
                  <a:t>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MY" sz="36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3600" b="0" i="1" smtClean="0">
                            <a:latin typeface="Cambria Math"/>
                          </a:rPr>
                          <m:t> </m:t>
                        </m:r>
                      </m:e>
                    </m:acc>
                  </m:oMath>
                </a14:m>
                <a:r>
                  <a:rPr lang="en-MY" sz="36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sz="3600" i="1" dirty="0" smtClean="0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MY" sz="3600" i="1" dirty="0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MY" sz="3600" i="1" dirty="0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b="0" i="1" dirty="0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3600" b="0" i="1" dirty="0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sz="3600" b="0" i="1" dirty="0" smtClean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3600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2</m:t>
                        </m:r>
                        <m:r>
                          <a:rPr lang="en-US" sz="3600" b="0" i="1" smtClean="0"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latin typeface="Cambria Math"/>
                          </a:rPr>
                          <m:t>4</m:t>
                        </m:r>
                        <m:r>
                          <a:rPr lang="en-US" sz="3600" b="0" i="1" smtClean="0"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latin typeface="Cambria Math"/>
                          </a:rPr>
                          <m:t>6</m:t>
                        </m:r>
                        <m:r>
                          <a:rPr lang="en-US" sz="3600" b="0" i="1" smtClean="0"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latin typeface="Cambria Math"/>
                          </a:rPr>
                          <m:t>3</m:t>
                        </m:r>
                        <m:r>
                          <a:rPr lang="en-US" sz="3600" b="0" i="1" smtClean="0"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MY" sz="3600" dirty="0" smtClean="0"/>
              </a:p>
            </p:txBody>
          </p:sp>
        </mc:Choice>
        <mc:Fallback xmlns="">
          <p:sp>
            <p:nvSpPr>
              <p:cNvPr id="102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  <a:blipFill rotWithShape="1">
                <a:blip r:embed="rId3"/>
                <a:stretch>
                  <a:fillRect t="-2101" r="-2285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9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02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3853073"/>
              </p:ext>
            </p:extLst>
          </p:nvPr>
        </p:nvGraphicFramePr>
        <p:xfrm>
          <a:off x="2843808" y="2420888"/>
          <a:ext cx="3240360" cy="1658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5" name="Equation" r:id="rId4" imgW="1193800" imgH="609600" progId="Equation.3">
                  <p:embed/>
                </p:oleObj>
              </mc:Choice>
              <mc:Fallback>
                <p:oleObj name="Equation" r:id="rId4" imgW="1193800" imgH="60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2420888"/>
                        <a:ext cx="3240360" cy="16580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142654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التباين للبيانات الأولية</a:t>
            </a:r>
            <a:endParaRPr lang="en-MY" b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9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ar-SA" sz="3600" dirty="0" smtClean="0">
                    <a:ea typeface="Majalla UI"/>
                    <a:cs typeface="Majalla UI"/>
                  </a:rPr>
                  <a:t>حل المثال (2):</a:t>
                </a:r>
              </a:p>
              <a:p>
                <a:pPr eaLnBrk="1" hangingPunct="1">
                  <a:buFontTx/>
                  <a:buNone/>
                </a:pPr>
                <a:endParaRPr lang="ar-SA" sz="3600" dirty="0" smtClean="0"/>
              </a:p>
              <a:p>
                <a:pPr eaLnBrk="1" hangingPunct="1">
                  <a:buFontTx/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100" b="1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SA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SA" sz="21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2100" b="1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2100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 smtClean="0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𝟒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𝟒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𝟒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𝟔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𝟒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𝟑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𝟒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𝟓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𝟒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100" b="1" dirty="0" smtClean="0"/>
                  <a:t> </a:t>
                </a:r>
                <a:endParaRPr lang="ar-SA" sz="2100" b="1" dirty="0"/>
              </a:p>
              <a:p>
                <a:pPr algn="l" eaLnBrk="1" hangingPunct="1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100" b="1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SA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SA" sz="21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2100" b="1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2100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𝟎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𝟏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𝟏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3600" b="1" dirty="0" smtClean="0"/>
                  <a:t> </a:t>
                </a:r>
                <a:endParaRPr lang="ar-SA" sz="3600" b="1" dirty="0"/>
              </a:p>
              <a:p>
                <a:pPr algn="l" eaLnBrk="1" hangingPunct="1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100" b="1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SA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SA" sz="21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2100" b="1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2100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=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𝟎</m:t>
                        </m:r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2100" b="1" i="1" smtClean="0">
                            <a:latin typeface="Cambria Math"/>
                          </a:rPr>
                          <m:t>+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2100" b="1" i="1" smtClean="0">
                            <a:latin typeface="Cambria Math"/>
                          </a:rPr>
                          <m:t>=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𝟏𝟎</m:t>
                        </m:r>
                      </m:e>
                    </m:nary>
                  </m:oMath>
                </a14:m>
                <a:r>
                  <a:rPr lang="en-US" sz="4800" b="1" dirty="0" smtClean="0"/>
                  <a:t> </a:t>
                </a:r>
                <a:endParaRPr lang="ar-SA" sz="4800" b="1" dirty="0"/>
              </a:p>
              <a:p>
                <a:pPr eaLnBrk="1" hangingPunct="1">
                  <a:buFontTx/>
                  <a:buNone/>
                </a:pPr>
                <a:endParaRPr lang="en-US" sz="3600" dirty="0" smtClean="0"/>
              </a:p>
            </p:txBody>
          </p:sp>
        </mc:Choice>
        <mc:Fallback xmlns="">
          <p:sp>
            <p:nvSpPr>
              <p:cNvPr id="102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  <a:blipFill rotWithShape="1">
                <a:blip r:embed="rId2"/>
                <a:stretch>
                  <a:fillRect l="-5255" t="-2101" r="-2285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10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7671254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التباين للبيانات الأولية</a:t>
            </a:r>
            <a:endParaRPr lang="en-MY" b="1" dirty="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2816"/>
            <a:ext cx="8002588" cy="435334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حل المثال (2):</a:t>
            </a:r>
            <a:endParaRPr lang="ar-SA" sz="3600" dirty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sz="3600" dirty="0" smtClean="0"/>
          </a:p>
          <a:p>
            <a:pPr eaLnBrk="1" hangingPunct="1">
              <a:buFontTx/>
              <a:buNone/>
            </a:pPr>
            <a:endParaRPr lang="ar-SA" sz="3600" dirty="0"/>
          </a:p>
          <a:p>
            <a:pPr eaLnBrk="1" hangingPunct="1">
              <a:buFontTx/>
              <a:buNone/>
            </a:pPr>
            <a:endParaRPr lang="ar-SA" sz="3600" dirty="0" smtClean="0"/>
          </a:p>
        </p:txBody>
      </p:sp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11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02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388821"/>
              </p:ext>
            </p:extLst>
          </p:nvPr>
        </p:nvGraphicFramePr>
        <p:xfrm>
          <a:off x="2843808" y="2132856"/>
          <a:ext cx="3240360" cy="1658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2" name="Equation" r:id="rId3" imgW="1193800" imgH="609600" progId="Equation.3">
                  <p:embed/>
                </p:oleObj>
              </mc:Choice>
              <mc:Fallback>
                <p:oleObj name="Equation" r:id="rId3" imgW="1193800" imgH="60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2132856"/>
                        <a:ext cx="3240360" cy="16580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04272"/>
              </p:ext>
            </p:extLst>
          </p:nvPr>
        </p:nvGraphicFramePr>
        <p:xfrm>
          <a:off x="2859088" y="4149080"/>
          <a:ext cx="3516312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3" name="Equation" r:id="rId5" imgW="1295280" imgH="393480" progId="Equation.3">
                  <p:embed/>
                </p:oleObj>
              </mc:Choice>
              <mc:Fallback>
                <p:oleObj name="Equation" r:id="rId5" imgW="1295280" imgH="393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9088" y="4149080"/>
                        <a:ext cx="3516312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0129827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50355"/>
            <a:ext cx="8229600" cy="706437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الانحراف المعياري للبيانات الأولية</a:t>
            </a:r>
            <a:endParaRPr lang="en-MY" b="1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ar-SA" sz="3200" dirty="0" smtClean="0">
                <a:ea typeface="Majalla UI"/>
                <a:cs typeface="Majalla UI"/>
              </a:rPr>
              <a:t>تعريف: الانحراف المعياري للبيانات الأولية هو الجذر التربيعي الموجب للتباين للبيانات الأولية</a:t>
            </a:r>
          </a:p>
          <a:p>
            <a:pPr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 </a:t>
            </a:r>
          </a:p>
          <a:p>
            <a:pPr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</p:txBody>
      </p:sp>
      <p:sp>
        <p:nvSpPr>
          <p:cNvPr id="10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DB7098-149B-4766-A9AE-D21F8FA9764B}" type="slidenum">
              <a:rPr lang="en-MY"/>
              <a:pPr>
                <a:defRPr/>
              </a:pPr>
              <a:t>12</a:t>
            </a:fld>
            <a:endParaRPr lang="en-MY"/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616704"/>
              </p:ext>
            </p:extLst>
          </p:nvPr>
        </p:nvGraphicFramePr>
        <p:xfrm>
          <a:off x="2555776" y="3558455"/>
          <a:ext cx="3529013" cy="138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Equation" r:id="rId3" imgW="1676400" imgH="660400" progId="Equation.3">
                  <p:embed/>
                </p:oleObj>
              </mc:Choice>
              <mc:Fallback>
                <p:oleObj name="Equation" r:id="rId3" imgW="1676400" imgH="660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3558455"/>
                        <a:ext cx="3529013" cy="1382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2330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2987675"/>
            <a:ext cx="2698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39195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sz="5400" b="1" dirty="0" smtClean="0">
                <a:cs typeface="Traditional Arabic" pitchFamily="18" charset="-78"/>
              </a:rPr>
              <a:t>الانحراف المعياري للبيانات الأولية</a:t>
            </a:r>
            <a:endParaRPr lang="en-MY" b="1" dirty="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2816"/>
            <a:ext cx="8002588" cy="4353347"/>
          </a:xfrm>
        </p:spPr>
        <p:txBody>
          <a:bodyPr/>
          <a:lstStyle/>
          <a:p>
            <a:pPr eaLnBrk="1" hangingPunct="1">
              <a:buFontTx/>
              <a:buNone/>
            </a:pPr>
            <a:endParaRPr lang="ar-SA" sz="36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مثال (3): اوجد الإنحراف المعياري للأعداد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3600" dirty="0">
                <a:ea typeface="Majalla UI"/>
                <a:cs typeface="Majalla UI"/>
              </a:rPr>
              <a:t> </a:t>
            </a:r>
            <a:r>
              <a:rPr lang="ar-SA" sz="3600" dirty="0" smtClean="0">
                <a:ea typeface="Majalla UI"/>
                <a:cs typeface="Majalla UI"/>
              </a:rPr>
              <a:t>           3، 9، 12، 8.</a:t>
            </a:r>
            <a:endParaRPr lang="en-MY" sz="3600" dirty="0" smtClean="0"/>
          </a:p>
        </p:txBody>
      </p:sp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13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434912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sz="5400" b="1" dirty="0" smtClean="0">
                <a:cs typeface="Traditional Arabic" pitchFamily="18" charset="-78"/>
              </a:rPr>
              <a:t>الانحراف المعياري للبيانات الأولية</a:t>
            </a:r>
            <a:endParaRPr lang="en-MY" b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9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ar-SA" sz="3600" dirty="0" smtClean="0">
                    <a:ea typeface="Majalla UI"/>
                    <a:cs typeface="Majalla UI"/>
                  </a:rPr>
                  <a:t>حل المثال (3):</a:t>
                </a:r>
                <a:endParaRPr lang="ar-SA" sz="3600" dirty="0">
                  <a:ea typeface="Majalla UI"/>
                  <a:cs typeface="Majalla UI"/>
                </a:endParaRPr>
              </a:p>
              <a:p>
                <a:pPr eaLnBrk="1" hangingPunct="1">
                  <a:buFontTx/>
                  <a:buNone/>
                </a:pPr>
                <a:endParaRPr lang="ar-SA" sz="3600" dirty="0" smtClean="0"/>
              </a:p>
              <a:p>
                <a:pPr eaLnBrk="1" hangingPunct="1">
                  <a:buFontTx/>
                  <a:buNone/>
                </a:pPr>
                <a:endParaRPr lang="ar-SA" sz="3600" dirty="0"/>
              </a:p>
              <a:p>
                <a:pPr eaLnBrk="1" hangingPunct="1">
                  <a:buFontTx/>
                  <a:buNone/>
                </a:pPr>
                <a:endParaRPr lang="ar-SA" sz="3600" dirty="0" smtClean="0"/>
              </a:p>
              <a:p>
                <a:pPr algn="ctr" eaLnBrk="1" hangingPunct="1">
                  <a:buFontTx/>
                  <a:buNone/>
                </a:pPr>
                <a:r>
                  <a:rPr lang="en-US" sz="3600" dirty="0" smtClean="0"/>
                  <a:t> 8 </a:t>
                </a:r>
                <a:r>
                  <a:rPr lang="ar-SA" sz="3600" dirty="0" smtClean="0"/>
                  <a:t>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MY" sz="36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3600" b="0" i="1" smtClean="0">
                            <a:latin typeface="Cambria Math"/>
                          </a:rPr>
                          <m:t> </m:t>
                        </m:r>
                      </m:e>
                    </m:acc>
                  </m:oMath>
                </a14:m>
                <a:r>
                  <a:rPr lang="en-MY" sz="36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sz="3600" i="1" dirty="0" smtClean="0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MY" sz="3600" i="1" dirty="0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MY" sz="3600" i="1" dirty="0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b="0" i="1" dirty="0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3600" b="0" i="1" dirty="0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sz="3600" b="0" i="1" dirty="0" smtClean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3600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3</m:t>
                        </m:r>
                        <m:r>
                          <a:rPr lang="en-US" sz="3600" b="0" i="1" smtClean="0"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latin typeface="Cambria Math"/>
                          </a:rPr>
                          <m:t>9</m:t>
                        </m:r>
                        <m:r>
                          <a:rPr lang="en-US" sz="3600" b="0" i="1" smtClean="0"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latin typeface="Cambria Math"/>
                          </a:rPr>
                          <m:t>12</m:t>
                        </m:r>
                        <m:r>
                          <a:rPr lang="en-US" sz="3600" b="0" i="1" smtClean="0"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MY" sz="3600" dirty="0" smtClean="0"/>
              </a:p>
            </p:txBody>
          </p:sp>
        </mc:Choice>
        <mc:Fallback xmlns="">
          <p:sp>
            <p:nvSpPr>
              <p:cNvPr id="102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  <a:blipFill rotWithShape="1">
                <a:blip r:embed="rId3"/>
                <a:stretch>
                  <a:fillRect t="-2101" r="-2285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14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0341796"/>
              </p:ext>
            </p:extLst>
          </p:nvPr>
        </p:nvGraphicFramePr>
        <p:xfrm>
          <a:off x="2555875" y="2708920"/>
          <a:ext cx="3529013" cy="138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2" name="Equation" r:id="rId4" imgW="1676400" imgH="660400" progId="Equation.3">
                  <p:embed/>
                </p:oleObj>
              </mc:Choice>
              <mc:Fallback>
                <p:oleObj name="Equation" r:id="rId4" imgW="1676400" imgH="660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708920"/>
                        <a:ext cx="3529013" cy="1382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9605994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sz="5400" b="1" dirty="0" smtClean="0">
                <a:cs typeface="Traditional Arabic" pitchFamily="18" charset="-78"/>
              </a:rPr>
              <a:t>الانحراف المعياري للبيانات الأولية</a:t>
            </a:r>
            <a:endParaRPr lang="en-MY" b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9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ar-SA" sz="3600" dirty="0" smtClean="0">
                    <a:ea typeface="Majalla UI"/>
                    <a:cs typeface="Majalla UI"/>
                  </a:rPr>
                  <a:t>حل المثال (3):</a:t>
                </a:r>
              </a:p>
              <a:p>
                <a:pPr eaLnBrk="1" hangingPunct="1">
                  <a:buFontTx/>
                  <a:buNone/>
                </a:pPr>
                <a:endParaRPr lang="ar-SA" sz="3600" dirty="0" smtClean="0"/>
              </a:p>
              <a:p>
                <a:pPr algn="l" eaLnBrk="1" hangingPunct="1">
                  <a:buFontTx/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100" b="1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SA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SA" sz="21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2100" b="1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2100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 smtClean="0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𝟑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𝟖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𝟗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𝟖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𝟏𝟐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𝟖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𝟖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𝟖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100" b="1" dirty="0" smtClean="0"/>
                  <a:t> </a:t>
                </a:r>
                <a:endParaRPr lang="ar-SA" sz="2100" b="1" dirty="0"/>
              </a:p>
              <a:p>
                <a:pPr algn="l" eaLnBrk="1" hangingPunct="1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100" b="1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SA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SA" sz="21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2100" b="1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2100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𝟏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𝟒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𝟎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3600" b="1" dirty="0" smtClean="0"/>
                  <a:t> </a:t>
                </a:r>
                <a:endParaRPr lang="ar-SA" sz="3600" b="1" dirty="0"/>
              </a:p>
              <a:p>
                <a:pPr algn="l" eaLnBrk="1" hangingPunct="1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100" b="1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1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SA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SA" sz="21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2100" b="1" i="1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2100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100" b="1" i="1" smtClean="0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sz="21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=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𝟐𝟓</m:t>
                        </m:r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𝟏𝟔</m:t>
                        </m:r>
                        <m:r>
                          <a:rPr lang="en-US" sz="2100" b="1" i="1" smtClean="0">
                            <a:latin typeface="Cambria Math"/>
                          </a:rPr>
                          <m:t>+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𝟎</m:t>
                        </m:r>
                        <m:r>
                          <a:rPr lang="en-US" sz="2100" b="1" i="1" smtClean="0">
                            <a:latin typeface="Cambria Math"/>
                          </a:rPr>
                          <m:t>=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𝟒𝟐</m:t>
                        </m:r>
                      </m:e>
                    </m:nary>
                  </m:oMath>
                </a14:m>
                <a:r>
                  <a:rPr lang="en-US" sz="4800" b="1" dirty="0" smtClean="0"/>
                  <a:t> </a:t>
                </a:r>
                <a:endParaRPr lang="ar-SA" sz="4800" b="1" dirty="0"/>
              </a:p>
              <a:p>
                <a:pPr eaLnBrk="1" hangingPunct="1">
                  <a:buFontTx/>
                  <a:buNone/>
                </a:pPr>
                <a:endParaRPr lang="en-US" sz="3600" dirty="0" smtClean="0"/>
              </a:p>
            </p:txBody>
          </p:sp>
        </mc:Choice>
        <mc:Fallback xmlns="">
          <p:sp>
            <p:nvSpPr>
              <p:cNvPr id="102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  <a:blipFill rotWithShape="1">
                <a:blip r:embed="rId2"/>
                <a:stretch>
                  <a:fillRect l="-4874" t="-2101" r="-2285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15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1987146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sz="5400" b="1" dirty="0" smtClean="0">
                <a:cs typeface="Traditional Arabic" pitchFamily="18" charset="-78"/>
              </a:rPr>
              <a:t>الانحراف المعياري للبيانات الأولية</a:t>
            </a:r>
            <a:endParaRPr lang="en-MY" b="1" dirty="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2816"/>
            <a:ext cx="8002588" cy="435334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حل المثال (3):</a:t>
            </a:r>
            <a:endParaRPr lang="ar-SA" sz="3600" dirty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sz="3600" dirty="0" smtClean="0"/>
          </a:p>
          <a:p>
            <a:pPr eaLnBrk="1" hangingPunct="1">
              <a:buFontTx/>
              <a:buNone/>
            </a:pPr>
            <a:endParaRPr lang="ar-SA" sz="3600" dirty="0"/>
          </a:p>
          <a:p>
            <a:pPr eaLnBrk="1" hangingPunct="1">
              <a:buFontTx/>
              <a:buNone/>
            </a:pPr>
            <a:endParaRPr lang="ar-SA" sz="3600" dirty="0" smtClean="0"/>
          </a:p>
        </p:txBody>
      </p:sp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16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6667758"/>
              </p:ext>
            </p:extLst>
          </p:nvPr>
        </p:nvGraphicFramePr>
        <p:xfrm>
          <a:off x="2262188" y="4298925"/>
          <a:ext cx="41179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" name="Equation" r:id="rId3" imgW="1955520" imgH="444240" progId="Equation.3">
                  <p:embed/>
                </p:oleObj>
              </mc:Choice>
              <mc:Fallback>
                <p:oleObj name="Equation" r:id="rId3" imgW="1955520" imgH="4442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2188" y="4298925"/>
                        <a:ext cx="4117975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0111893"/>
              </p:ext>
            </p:extLst>
          </p:nvPr>
        </p:nvGraphicFramePr>
        <p:xfrm>
          <a:off x="3062288" y="2622550"/>
          <a:ext cx="2513012" cy="138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7" name="Equation" r:id="rId5" imgW="1193760" imgH="660240" progId="Equation.3">
                  <p:embed/>
                </p:oleObj>
              </mc:Choice>
              <mc:Fallback>
                <p:oleObj name="Equation" r:id="rId5" imgW="1193760" imgH="6602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2288" y="2622550"/>
                        <a:ext cx="2513012" cy="1382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617389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نظرية(1)</a:t>
            </a:r>
            <a:endParaRPr lang="en-MY" b="1" dirty="0" smtClean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799147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التباين للبيانات الاولية هو:</a:t>
            </a:r>
          </a:p>
          <a:p>
            <a:pPr eaLnBrk="1" hangingPunct="1">
              <a:buFontTx/>
              <a:buNone/>
            </a:pPr>
            <a:endParaRPr lang="ar-SA" sz="36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sz="36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sz="36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en-MY" sz="3600" dirty="0" smtClean="0"/>
          </a:p>
        </p:txBody>
      </p:sp>
      <p:sp>
        <p:nvSpPr>
          <p:cNvPr id="10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CEF965-2DB5-49E4-8F73-6F15ACD7E1AD}" type="slidenum">
              <a:rPr lang="en-MY"/>
              <a:pPr>
                <a:defRPr/>
              </a:pPr>
              <a:t>17</a:t>
            </a:fld>
            <a:endParaRPr lang="en-MY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9219066"/>
              </p:ext>
            </p:extLst>
          </p:nvPr>
        </p:nvGraphicFramePr>
        <p:xfrm>
          <a:off x="2555875" y="2780407"/>
          <a:ext cx="374491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Equation" r:id="rId3" imgW="1562100" imgH="393700" progId="Equation.3">
                  <p:embed/>
                </p:oleObj>
              </mc:Choice>
              <mc:Fallback>
                <p:oleObj name="Equation" r:id="rId3" imgW="15621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780407"/>
                        <a:ext cx="3744913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Rectangle 6"/>
          <p:cNvSpPr>
            <a:spLocks noChangeArrowheads="1"/>
          </p:cNvSpPr>
          <p:nvPr/>
        </p:nvSpPr>
        <p:spPr bwMode="auto">
          <a:xfrm>
            <a:off x="0" y="30384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b="1" dirty="0">
                <a:cs typeface="Traditional Arabic" pitchFamily="18" charset="-78"/>
              </a:rPr>
              <a:t>نظرية(1)</a:t>
            </a:r>
            <a:endParaRPr lang="en-MY" b="1" dirty="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2816"/>
            <a:ext cx="8002588" cy="4353347"/>
          </a:xfrm>
        </p:spPr>
        <p:txBody>
          <a:bodyPr/>
          <a:lstStyle/>
          <a:p>
            <a:pPr eaLnBrk="1" hangingPunct="1">
              <a:buFontTx/>
              <a:buNone/>
            </a:pPr>
            <a:endParaRPr lang="ar-SA" sz="36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مثال (4): للأعداد 2، 4، 6، 3، </a:t>
            </a:r>
            <a:r>
              <a:rPr lang="ar-SA" sz="3600" dirty="0">
                <a:ea typeface="Majalla UI"/>
                <a:cs typeface="Majalla UI"/>
              </a:rPr>
              <a:t>5 اوجد </a:t>
            </a:r>
            <a:endParaRPr lang="ar-SA" sz="3600" dirty="0" smtClean="0">
              <a:ea typeface="Majalla UI"/>
              <a:cs typeface="Majalla UI"/>
            </a:endParaRPr>
          </a:p>
          <a:p>
            <a:pPr marL="742950" indent="-742950" eaLnBrk="1" hangingPunct="1">
              <a:buFont typeface="+mj-lt"/>
              <a:buAutoNum type="arabicPeriod"/>
            </a:pPr>
            <a:r>
              <a:rPr lang="ar-SA" sz="3600" dirty="0" smtClean="0">
                <a:ea typeface="Majalla UI"/>
                <a:cs typeface="Majalla UI"/>
              </a:rPr>
              <a:t>التباين.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ar-SA" sz="3600" dirty="0" smtClean="0"/>
              <a:t>الإنحراف المعياري.</a:t>
            </a:r>
          </a:p>
          <a:p>
            <a:pPr marL="0" indent="0" eaLnBrk="1" hangingPunct="1">
              <a:buNone/>
            </a:pPr>
            <a:r>
              <a:rPr lang="ar-SA" sz="3600" dirty="0" smtClean="0"/>
              <a:t>باستخدام النظرية (1).</a:t>
            </a:r>
            <a:endParaRPr lang="en-MY" sz="3600" dirty="0" smtClean="0"/>
          </a:p>
        </p:txBody>
      </p:sp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18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39800425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b="1" dirty="0">
                <a:cs typeface="Traditional Arabic" pitchFamily="18" charset="-78"/>
              </a:rPr>
              <a:t>نظرية(1)</a:t>
            </a:r>
            <a:endParaRPr lang="en-MY" b="1" dirty="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2816"/>
            <a:ext cx="8002588" cy="435334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حل المثال (4):</a:t>
            </a:r>
            <a:endParaRPr lang="ar-SA" sz="3600" dirty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sz="3600" dirty="0" smtClean="0"/>
          </a:p>
          <a:p>
            <a:pPr eaLnBrk="1" hangingPunct="1">
              <a:buFontTx/>
              <a:buNone/>
            </a:pPr>
            <a:endParaRPr lang="ar-SA" sz="3600" dirty="0"/>
          </a:p>
          <a:p>
            <a:pPr eaLnBrk="1" hangingPunct="1">
              <a:buFontTx/>
              <a:buNone/>
            </a:pPr>
            <a:endParaRPr lang="ar-SA" sz="3600" dirty="0" smtClean="0"/>
          </a:p>
        </p:txBody>
      </p:sp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19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7582086"/>
              </p:ext>
            </p:extLst>
          </p:nvPr>
        </p:nvGraphicFramePr>
        <p:xfrm>
          <a:off x="2555875" y="2708399"/>
          <a:ext cx="4320381" cy="1080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9" name="Equation" r:id="rId3" imgW="1562100" imgH="393700" progId="Equation.3">
                  <p:embed/>
                </p:oleObj>
              </mc:Choice>
              <mc:Fallback>
                <p:oleObj name="Equation" r:id="rId3" imgW="15621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708399"/>
                        <a:ext cx="4320381" cy="10805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883636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b="1" dirty="0">
                <a:cs typeface="Traditional Arabic" pitchFamily="18" charset="-78"/>
              </a:rPr>
              <a:t>نظرية(1)</a:t>
            </a:r>
            <a:endParaRPr lang="en-MY" b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9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ar-SA" sz="3600" dirty="0" smtClean="0">
                    <a:ea typeface="Majalla UI"/>
                    <a:cs typeface="Majalla UI"/>
                  </a:rPr>
                  <a:t>حل المثال (4):</a:t>
                </a:r>
              </a:p>
              <a:p>
                <a:pPr eaLnBrk="1" hangingPunct="1">
                  <a:buFontTx/>
                  <a:buNone/>
                </a:pPr>
                <a:endParaRPr lang="ar-SA" sz="3600" dirty="0" smtClean="0"/>
              </a:p>
              <a:p>
                <a:pPr algn="ctr" eaLnBrk="1" hangingPunct="1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100" b="1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ar-SA" sz="21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100" b="1" i="1">
                                    <a:latin typeface="Cambria Math"/>
                                  </a:rPr>
                                  <m:t>𝑿</m:t>
                                </m:r>
                              </m:e>
                              <m:sub>
                                <m:r>
                                  <a:rPr lang="en-US" sz="21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𝟒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𝟔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𝟑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1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</m:d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3600" b="1" dirty="0" smtClean="0"/>
                  <a:t> </a:t>
                </a:r>
                <a:endParaRPr lang="ar-SA" sz="3600" b="1" dirty="0"/>
              </a:p>
              <a:p>
                <a:pPr algn="ctr" eaLnBrk="1" hangingPunct="1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100" b="1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100" b="1" i="1">
                                <a:latin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ar-SA" sz="21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100" b="1" i="1">
                                    <a:latin typeface="Cambria Math"/>
                                  </a:rPr>
                                  <m:t>𝑿</m:t>
                                </m:r>
                              </m:e>
                              <m:sub>
                                <m:r>
                                  <a:rPr lang="en-US" sz="21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  <m:sup>
                            <m:r>
                              <a:rPr lang="en-US" sz="21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100" b="1" i="1">
                            <a:latin typeface="Cambria Math"/>
                          </a:rPr>
                          <m:t>=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𝟏𝟔</m:t>
                        </m:r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𝟑𝟔</m:t>
                        </m:r>
                        <m:r>
                          <a:rPr lang="en-US" sz="2100" b="1" i="1" smtClean="0">
                            <a:latin typeface="Cambria Math"/>
                          </a:rPr>
                          <m:t>+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𝟗</m:t>
                        </m:r>
                        <m:r>
                          <a:rPr lang="en-US" sz="2100" b="1" i="1">
                            <a:latin typeface="Cambria Math"/>
                          </a:rPr>
                          <m:t>+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𝟐𝟓</m:t>
                        </m:r>
                        <m:r>
                          <a:rPr lang="en-US" sz="2100" b="1" i="1" smtClean="0">
                            <a:latin typeface="Cambria Math"/>
                          </a:rPr>
                          <m:t>=</m:t>
                        </m:r>
                        <m:r>
                          <a:rPr lang="en-US" sz="2100" b="1" i="1" smtClean="0">
                            <a:latin typeface="Cambria Math"/>
                          </a:rPr>
                          <m:t>𝟗𝟎</m:t>
                        </m:r>
                      </m:e>
                    </m:nary>
                  </m:oMath>
                </a14:m>
                <a:r>
                  <a:rPr lang="en-US" sz="4800" b="1" dirty="0" smtClean="0"/>
                  <a:t> </a:t>
                </a:r>
                <a:endParaRPr lang="ar-SA" sz="4800" b="1" dirty="0"/>
              </a:p>
              <a:p>
                <a:pPr algn="ctr" eaLnBrk="1" hangingPunct="1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MY" sz="36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/>
                          </a:rPr>
                          <m:t>𝑋</m:t>
                        </m:r>
                        <m:r>
                          <a:rPr lang="en-US" sz="3600" i="1">
                            <a:latin typeface="Cambria Math"/>
                          </a:rPr>
                          <m:t> </m:t>
                        </m:r>
                      </m:e>
                    </m:acc>
                  </m:oMath>
                </a14:m>
                <a:r>
                  <a:rPr lang="en-MY" sz="36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sz="3600" i="1" dirty="0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MY" sz="3600" i="1" dirty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MY" sz="3600" i="1" dirty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i="1" dirty="0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3600" i="1" dirty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sz="3600" i="1" dirty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3600" dirty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2</m:t>
                        </m:r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4</m:t>
                        </m:r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6</m:t>
                        </m:r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3</m:t>
                        </m:r>
                        <m:r>
                          <a:rPr lang="en-US" sz="3600" i="1">
                            <a:latin typeface="Cambria Math"/>
                          </a:rPr>
                          <m:t>+</m:t>
                        </m:r>
                        <m:r>
                          <a:rPr lang="en-US" sz="3600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3600" i="1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3600" dirty="0" smtClean="0"/>
                  <a:t>=4                                 </a:t>
                </a:r>
                <a:endParaRPr lang="en-MY" sz="3600" dirty="0"/>
              </a:p>
              <a:p>
                <a:pPr eaLnBrk="1" hangingPunct="1">
                  <a:buFontTx/>
                  <a:buNone/>
                </a:pPr>
                <a:endParaRPr lang="en-US" sz="3600" dirty="0" smtClean="0"/>
              </a:p>
            </p:txBody>
          </p:sp>
        </mc:Choice>
        <mc:Fallback xmlns="">
          <p:sp>
            <p:nvSpPr>
              <p:cNvPr id="102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  <a:blipFill rotWithShape="1">
                <a:blip r:embed="rId2"/>
                <a:stretch>
                  <a:fillRect t="-2101" r="-2498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20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6876197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b="1" dirty="0">
                <a:cs typeface="Traditional Arabic" pitchFamily="18" charset="-78"/>
              </a:rPr>
              <a:t>نظرية(1)</a:t>
            </a:r>
            <a:endParaRPr lang="en-MY" b="1" dirty="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2816"/>
            <a:ext cx="8002588" cy="435334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حل المثال (4):</a:t>
            </a:r>
            <a:endParaRPr lang="ar-SA" sz="3600" dirty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sz="3600" dirty="0" smtClean="0"/>
          </a:p>
          <a:p>
            <a:pPr eaLnBrk="1" hangingPunct="1">
              <a:buFontTx/>
              <a:buNone/>
            </a:pPr>
            <a:endParaRPr lang="ar-SA" sz="3600" dirty="0"/>
          </a:p>
          <a:p>
            <a:pPr eaLnBrk="1" hangingPunct="1">
              <a:buFontTx/>
              <a:buNone/>
            </a:pPr>
            <a:endParaRPr lang="ar-SA" sz="3600" dirty="0" smtClean="0"/>
          </a:p>
        </p:txBody>
      </p:sp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21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3444754"/>
              </p:ext>
            </p:extLst>
          </p:nvPr>
        </p:nvGraphicFramePr>
        <p:xfrm>
          <a:off x="2267744" y="2420888"/>
          <a:ext cx="4319588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4" name="Equation" r:id="rId3" imgW="1562100" imgH="393700" progId="Equation.3">
                  <p:embed/>
                </p:oleObj>
              </mc:Choice>
              <mc:Fallback>
                <p:oleObj name="Equation" r:id="rId3" imgW="1562100" imgH="393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420888"/>
                        <a:ext cx="4319588" cy="108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0498512"/>
              </p:ext>
            </p:extLst>
          </p:nvPr>
        </p:nvGraphicFramePr>
        <p:xfrm>
          <a:off x="2158826" y="3861048"/>
          <a:ext cx="5797550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5" name="Equation" r:id="rId5" imgW="2095200" imgH="393480" progId="Equation.3">
                  <p:embed/>
                </p:oleObj>
              </mc:Choice>
              <mc:Fallback>
                <p:oleObj name="Equation" r:id="rId5" imgW="2095200" imgH="3934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8826" y="3861048"/>
                        <a:ext cx="5797550" cy="1081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07162"/>
              </p:ext>
            </p:extLst>
          </p:nvPr>
        </p:nvGraphicFramePr>
        <p:xfrm>
          <a:off x="2268538" y="5170488"/>
          <a:ext cx="4097337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6" name="Equation" r:id="rId7" imgW="1396800" imgH="266400" progId="Equation.3">
                  <p:embed/>
                </p:oleObj>
              </mc:Choice>
              <mc:Fallback>
                <p:oleObj name="Equation" r:id="rId7" imgW="1396800" imgH="266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5170488"/>
                        <a:ext cx="4097337" cy="779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984311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77900"/>
            <a:ext cx="8229600" cy="8509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الانحراف المتوسط للبيانات الأولية</a:t>
            </a:r>
            <a:endParaRPr lang="en-MY" b="1" dirty="0" smtClean="0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44824"/>
            <a:ext cx="8147050" cy="4281339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3200" b="1" dirty="0" smtClean="0">
                <a:ea typeface="Majalla UI"/>
                <a:cs typeface="Majalla UI"/>
              </a:rPr>
              <a:t>تعريف:</a:t>
            </a:r>
            <a:r>
              <a:rPr lang="ar-SA" sz="3200" dirty="0" smtClean="0">
                <a:ea typeface="Majalla UI"/>
                <a:cs typeface="Majalla UI"/>
              </a:rPr>
              <a:t> اذا كانت                          تمثل عينة عشوائية، فأن الانحراف المتوسط يكون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sz="32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sz="3200" dirty="0" smtClean="0">
              <a:ea typeface="Majalla UI"/>
              <a:cs typeface="Majalla UI"/>
            </a:endParaRPr>
          </a:p>
        </p:txBody>
      </p:sp>
      <p:graphicFrame>
        <p:nvGraphicFramePr>
          <p:cNvPr id="4098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871230435"/>
              </p:ext>
            </p:extLst>
          </p:nvPr>
        </p:nvGraphicFramePr>
        <p:xfrm>
          <a:off x="3563888" y="1988840"/>
          <a:ext cx="2592288" cy="512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name="Equation" r:id="rId3" imgW="1155700" imgH="228600" progId="Equation.3">
                  <p:embed/>
                </p:oleObj>
              </mc:Choice>
              <mc:Fallback>
                <p:oleObj name="Equation" r:id="rId3" imgW="11557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1988840"/>
                        <a:ext cx="2592288" cy="5129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7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997028242"/>
              </p:ext>
            </p:extLst>
          </p:nvPr>
        </p:nvGraphicFramePr>
        <p:xfrm>
          <a:off x="3298824" y="3584748"/>
          <a:ext cx="2857351" cy="1443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معادلة" r:id="rId5" imgW="1206360" imgH="609480" progId="Equation.3">
                  <p:embed/>
                </p:oleObj>
              </mc:Choice>
              <mc:Fallback>
                <p:oleObj name="معادلة" r:id="rId5" imgW="1206360" imgH="609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8824" y="3584748"/>
                        <a:ext cx="2857351" cy="14436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ED0D01-7C66-42C2-BF11-326757E5CC81}" type="slidenum">
              <a:rPr lang="en-MY"/>
              <a:pPr>
                <a:defRPr/>
              </a:pPr>
              <a:t>22</a:t>
            </a:fld>
            <a:endParaRPr lang="en-MY"/>
          </a:p>
        </p:txBody>
      </p:sp>
      <p:sp>
        <p:nvSpPr>
          <p:cNvPr id="4104" name="Rectangle 5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77900"/>
            <a:ext cx="8229600" cy="8509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الانحراف المتوسط للبيانات الأولية</a:t>
            </a:r>
            <a:endParaRPr lang="en-MY" b="1" dirty="0" smtClean="0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44824"/>
            <a:ext cx="8147050" cy="4281339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3200" dirty="0">
                <a:ea typeface="Majalla UI"/>
                <a:cs typeface="Majalla UI"/>
              </a:rPr>
              <a:t>مثال </a:t>
            </a:r>
            <a:r>
              <a:rPr lang="ar-SA" sz="3200" dirty="0" smtClean="0">
                <a:ea typeface="Majalla UI"/>
                <a:cs typeface="Majalla UI"/>
              </a:rPr>
              <a:t>(5): </a:t>
            </a:r>
            <a:r>
              <a:rPr lang="ar-SA" sz="3200" dirty="0">
                <a:ea typeface="Majalla UI"/>
                <a:cs typeface="Majalla UI"/>
              </a:rPr>
              <a:t>اوجد الإنحراف </a:t>
            </a:r>
            <a:r>
              <a:rPr lang="ar-SA" sz="3200" dirty="0" smtClean="0">
                <a:ea typeface="Majalla UI"/>
                <a:cs typeface="Majalla UI"/>
              </a:rPr>
              <a:t>المتوسط </a:t>
            </a:r>
            <a:r>
              <a:rPr lang="ar-SA" sz="3200" dirty="0">
                <a:ea typeface="Majalla UI"/>
                <a:cs typeface="Majalla UI"/>
              </a:rPr>
              <a:t>للأعداد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3200" dirty="0">
                <a:ea typeface="Majalla UI"/>
                <a:cs typeface="Majalla UI"/>
              </a:rPr>
              <a:t>            3، 9، 12، 8.</a:t>
            </a:r>
            <a:endParaRPr lang="en-MY" sz="3200" dirty="0"/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sz="32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ar-SA" sz="3200" dirty="0" smtClean="0">
              <a:ea typeface="Majalla UI"/>
              <a:cs typeface="Majalla UI"/>
            </a:endParaRPr>
          </a:p>
        </p:txBody>
      </p:sp>
      <p:sp>
        <p:nvSpPr>
          <p:cNvPr id="8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ED0D01-7C66-42C2-BF11-326757E5CC81}" type="slidenum">
              <a:rPr lang="en-MY"/>
              <a:pPr>
                <a:defRPr/>
              </a:pPr>
              <a:t>23</a:t>
            </a:fld>
            <a:endParaRPr lang="en-MY"/>
          </a:p>
        </p:txBody>
      </p:sp>
      <p:sp>
        <p:nvSpPr>
          <p:cNvPr id="4104" name="Rectangle 5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01920819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77900"/>
            <a:ext cx="8229600" cy="850900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الانحراف المتوسط للبيانات الأولية</a:t>
            </a:r>
            <a:endParaRPr lang="en-MY" b="1" dirty="0" smtClean="0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44824"/>
            <a:ext cx="8147050" cy="4281339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3200" dirty="0" smtClean="0">
                <a:ea typeface="Majalla UI"/>
                <a:cs typeface="Majalla UI"/>
              </a:rPr>
              <a:t>حل المثال (5):</a:t>
            </a:r>
          </a:p>
        </p:txBody>
      </p:sp>
      <p:graphicFrame>
        <p:nvGraphicFramePr>
          <p:cNvPr id="4099" name="Object 7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606449744"/>
              </p:ext>
            </p:extLst>
          </p:nvPr>
        </p:nvGraphicFramePr>
        <p:xfrm>
          <a:off x="3298824" y="2996952"/>
          <a:ext cx="2857351" cy="1443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4" name="معادلة" r:id="rId3" imgW="1206360" imgH="609480" progId="Equation.3">
                  <p:embed/>
                </p:oleObj>
              </mc:Choice>
              <mc:Fallback>
                <p:oleObj name="معادلة" r:id="rId3" imgW="120636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8824" y="2996952"/>
                        <a:ext cx="2857351" cy="14436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ED0D01-7C66-42C2-BF11-326757E5CC81}" type="slidenum">
              <a:rPr lang="en-MY"/>
              <a:pPr>
                <a:defRPr/>
              </a:pPr>
              <a:t>24</a:t>
            </a:fld>
            <a:endParaRPr lang="en-MY"/>
          </a:p>
        </p:txBody>
      </p:sp>
      <p:sp>
        <p:nvSpPr>
          <p:cNvPr id="4104" name="Rectangle 5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363418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sz="5400" b="1" dirty="0" smtClean="0">
                <a:cs typeface="Traditional Arabic" pitchFamily="18" charset="-78"/>
              </a:rPr>
              <a:t>الانحراف المتوسط للبيانات الأولية</a:t>
            </a:r>
            <a:endParaRPr lang="en-MY" b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9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ar-SA" sz="3600" dirty="0" smtClean="0">
                    <a:ea typeface="Majalla UI"/>
                    <a:cs typeface="Majalla UI"/>
                  </a:rPr>
                  <a:t>حل المثال (5):</a:t>
                </a:r>
                <a:endParaRPr lang="ar-SA" sz="3600" dirty="0">
                  <a:ea typeface="Majalla UI"/>
                  <a:cs typeface="Majalla UI"/>
                </a:endParaRPr>
              </a:p>
              <a:p>
                <a:pPr eaLnBrk="1" hangingPunct="1">
                  <a:buFontTx/>
                  <a:buNone/>
                </a:pPr>
                <a:endParaRPr lang="ar-SA" sz="3600" dirty="0" smtClean="0"/>
              </a:p>
              <a:p>
                <a:pPr eaLnBrk="1" hangingPunct="1">
                  <a:buFontTx/>
                  <a:buNone/>
                </a:pPr>
                <a:endParaRPr lang="ar-SA" sz="3600" dirty="0" smtClean="0"/>
              </a:p>
              <a:p>
                <a:pPr algn="ctr" eaLnBrk="1" hangingPunct="1">
                  <a:buFontTx/>
                  <a:buNone/>
                </a:pPr>
                <a:r>
                  <a:rPr lang="en-US" sz="3600" dirty="0" smtClean="0"/>
                  <a:t> 8 </a:t>
                </a:r>
                <a:r>
                  <a:rPr lang="ar-SA" sz="3600" dirty="0" smtClean="0"/>
                  <a:t>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MY" sz="36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3600" b="0" i="1" smtClean="0">
                            <a:latin typeface="Cambria Math"/>
                          </a:rPr>
                          <m:t> </m:t>
                        </m:r>
                      </m:e>
                    </m:acc>
                  </m:oMath>
                </a14:m>
                <a:r>
                  <a:rPr lang="en-MY" sz="36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sz="3600" i="1" dirty="0" smtClean="0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MY" sz="3600" i="1" dirty="0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MY" sz="3600" i="1" dirty="0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600" b="0" i="1" dirty="0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3600" b="0" i="1" dirty="0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sz="3600" b="0" i="1" dirty="0" smtClean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3600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3</m:t>
                        </m:r>
                        <m:r>
                          <a:rPr lang="en-US" sz="3600" b="0" i="1" smtClean="0"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latin typeface="Cambria Math"/>
                          </a:rPr>
                          <m:t>9</m:t>
                        </m:r>
                        <m:r>
                          <a:rPr lang="en-US" sz="3600" b="0" i="1" smtClean="0"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latin typeface="Cambria Math"/>
                          </a:rPr>
                          <m:t>12</m:t>
                        </m:r>
                        <m:r>
                          <a:rPr lang="en-US" sz="3600" b="0" i="1" smtClean="0"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MY" sz="3600" dirty="0" smtClean="0"/>
              </a:p>
            </p:txBody>
          </p:sp>
        </mc:Choice>
        <mc:Fallback xmlns="">
          <p:sp>
            <p:nvSpPr>
              <p:cNvPr id="102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  <a:blipFill rotWithShape="1">
                <a:blip r:embed="rId2"/>
                <a:stretch>
                  <a:fillRect t="-2101" r="-2285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25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69062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sz="5400" b="1" dirty="0" smtClean="0">
                <a:cs typeface="Traditional Arabic" pitchFamily="18" charset="-78"/>
              </a:rPr>
              <a:t>الانحراف المتوسط للبيانات الأولية</a:t>
            </a:r>
            <a:endParaRPr lang="en-MY" b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9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ar-SA" sz="3600" dirty="0" smtClean="0">
                    <a:ea typeface="Majalla UI"/>
                    <a:cs typeface="Majalla UI"/>
                  </a:rPr>
                  <a:t>حل المثال (5):</a:t>
                </a:r>
              </a:p>
              <a:p>
                <a:pPr algn="l" eaLnBrk="1" hangingPunct="1">
                  <a:buNone/>
                </a:pPr>
                <a:endParaRPr lang="ar-SA" sz="2100" b="1" i="1" dirty="0">
                  <a:latin typeface="Cambria Math"/>
                </a:endParaRPr>
              </a:p>
              <a:p>
                <a:pPr algn="l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ar-SA" sz="2100" b="1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100" b="1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SA" sz="21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b="1" i="1"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US" sz="21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ar-SA" sz="2100" b="1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ar-SA" sz="2100" b="1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100" b="1" i="1"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ar-SA" sz="2100" b="1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1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100" b="1" i="1">
                              <a:latin typeface="Cambria Math"/>
                            </a:rPr>
                            <m:t>𝟑</m:t>
                          </m:r>
                          <m:r>
                            <a:rPr lang="en-US" sz="2100" b="1" i="1">
                              <a:latin typeface="Cambria Math"/>
                            </a:rPr>
                            <m:t>−</m:t>
                          </m:r>
                          <m:r>
                            <a:rPr lang="en-US" sz="2100" b="1" i="1">
                              <a:latin typeface="Cambria Math"/>
                            </a:rPr>
                            <m:t>𝟖</m:t>
                          </m:r>
                        </m:e>
                      </m:d>
                      <m:r>
                        <a:rPr lang="en-US" sz="2100" b="1" i="1">
                          <a:latin typeface="Cambria Math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1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100" b="1" i="1">
                              <a:latin typeface="Cambria Math"/>
                            </a:rPr>
                            <m:t>𝟗</m:t>
                          </m:r>
                          <m:r>
                            <a:rPr lang="en-US" sz="2100" b="1" i="1">
                              <a:latin typeface="Cambria Math"/>
                            </a:rPr>
                            <m:t>−</m:t>
                          </m:r>
                          <m:r>
                            <a:rPr lang="en-US" sz="2100" b="1" i="1">
                              <a:latin typeface="Cambria Math"/>
                            </a:rPr>
                            <m:t>𝟖</m:t>
                          </m:r>
                        </m:e>
                      </m:d>
                      <m:r>
                        <a:rPr lang="en-US" sz="2100" b="1" i="1">
                          <a:latin typeface="Cambria Math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1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100" b="1" i="1">
                              <a:latin typeface="Cambria Math"/>
                            </a:rPr>
                            <m:t>𝟏𝟐</m:t>
                          </m:r>
                          <m:r>
                            <a:rPr lang="en-US" sz="2100" b="1" i="1">
                              <a:latin typeface="Cambria Math"/>
                            </a:rPr>
                            <m:t>−</m:t>
                          </m:r>
                          <m:r>
                            <a:rPr lang="en-US" sz="2100" b="1" i="1">
                              <a:latin typeface="Cambria Math"/>
                            </a:rPr>
                            <m:t>𝟖</m:t>
                          </m:r>
                        </m:e>
                      </m:d>
                      <m:r>
                        <a:rPr lang="en-US" sz="2100" b="1" i="1">
                          <a:latin typeface="Cambria Math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1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100" b="1" i="1">
                              <a:latin typeface="Cambria Math"/>
                            </a:rPr>
                            <m:t>𝟖</m:t>
                          </m:r>
                          <m:r>
                            <a:rPr lang="en-US" sz="2100" b="1" i="1">
                              <a:latin typeface="Cambria Math"/>
                            </a:rPr>
                            <m:t>−</m:t>
                          </m:r>
                          <m:r>
                            <a:rPr lang="en-US" sz="2100" b="1" i="1">
                              <a:latin typeface="Cambria Math"/>
                            </a:rPr>
                            <m:t>𝟖</m:t>
                          </m:r>
                        </m:e>
                      </m:d>
                    </m:oMath>
                  </m:oMathPara>
                </a14:m>
                <a:endParaRPr lang="ar-SA" sz="2100" b="1" i="1" dirty="0">
                  <a:latin typeface="Cambria Math"/>
                </a:endParaRPr>
              </a:p>
              <a:p>
                <a:pPr algn="l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100" b="1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100" b="1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SA" sz="21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b="1" i="1"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US" sz="21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ar-SA" sz="2100" b="1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ar-SA" sz="2100" b="1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100" b="1" i="1"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</m:acc>
                            </m:e>
                          </m:d>
                          <m:r>
                            <a:rPr lang="en-US" sz="2100" b="1" i="1">
                              <a:latin typeface="Cambria Math"/>
                            </a:rPr>
                            <m:t>=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1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1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100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  <m:r>
                            <a:rPr lang="en-US" sz="2100" b="1" i="1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1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100" b="1" i="1"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  <m:r>
                            <a:rPr lang="en-US" sz="2100" b="1" i="1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1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100" b="1" i="1">
                                  <a:latin typeface="Cambria Math"/>
                                </a:rPr>
                                <m:t>𝟒</m:t>
                              </m:r>
                            </m:e>
                          </m:d>
                          <m:r>
                            <a:rPr lang="en-US" sz="2100" b="1" i="1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1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100" b="1" i="1">
                                  <a:latin typeface="Cambria Math"/>
                                </a:rPr>
                                <m:t>𝟎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ar-SA" sz="2100" b="1" i="1" dirty="0" smtClean="0">
                  <a:latin typeface="Cambria Math"/>
                </a:endParaRPr>
              </a:p>
              <a:p>
                <a:pPr algn="l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ar-SA" sz="2100" b="1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100" b="1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SA" sz="21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b="1" i="1"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US" sz="21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ar-SA" sz="2100" b="1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ar-SA" sz="2100" b="1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100" b="1" i="1"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ar-SA" sz="2100" b="1" i="1" smtClean="0">
                          <a:latin typeface="Cambria Math"/>
                        </a:rPr>
                        <m:t>=</m:t>
                      </m:r>
                      <m:r>
                        <a:rPr lang="ar-SA" sz="2100" b="1" i="1" smtClean="0">
                          <a:latin typeface="Cambria Math"/>
                        </a:rPr>
                        <m:t>𝟓</m:t>
                      </m:r>
                      <m:r>
                        <a:rPr lang="ar-SA" sz="2100" b="1" i="1" smtClean="0">
                          <a:latin typeface="Cambria Math"/>
                        </a:rPr>
                        <m:t>+</m:t>
                      </m:r>
                      <m:r>
                        <a:rPr lang="ar-SA" sz="2100" b="1" i="1" smtClean="0">
                          <a:latin typeface="Cambria Math"/>
                        </a:rPr>
                        <m:t>𝟏</m:t>
                      </m:r>
                      <m:r>
                        <a:rPr lang="ar-SA" sz="2100" b="1" i="1" smtClean="0">
                          <a:latin typeface="Cambria Math"/>
                        </a:rPr>
                        <m:t>+</m:t>
                      </m:r>
                      <m:r>
                        <a:rPr lang="ar-SA" sz="2100" b="1" i="1" smtClean="0">
                          <a:latin typeface="Cambria Math"/>
                        </a:rPr>
                        <m:t>𝟒</m:t>
                      </m:r>
                      <m:r>
                        <a:rPr lang="ar-SA" sz="2100" b="1" i="1" smtClean="0">
                          <a:latin typeface="Cambria Math"/>
                        </a:rPr>
                        <m:t>+</m:t>
                      </m:r>
                      <m:r>
                        <a:rPr lang="ar-SA" sz="2100" b="1" i="1" smtClean="0">
                          <a:latin typeface="Cambria Math"/>
                        </a:rPr>
                        <m:t>𝟎</m:t>
                      </m:r>
                      <m:r>
                        <a:rPr lang="ar-SA" sz="2100" b="1" i="1" smtClean="0">
                          <a:latin typeface="Cambria Math"/>
                        </a:rPr>
                        <m:t>=</m:t>
                      </m:r>
                      <m:r>
                        <a:rPr lang="ar-SA" sz="2100" b="1" i="1" smtClean="0">
                          <a:latin typeface="Cambria Math"/>
                        </a:rPr>
                        <m:t>𝟏𝟎</m:t>
                      </m:r>
                    </m:oMath>
                  </m:oMathPara>
                </a14:m>
                <a:endParaRPr lang="ar-SA" sz="2100" b="1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102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772816"/>
                <a:ext cx="8002588" cy="4353347"/>
              </a:xfrm>
              <a:blipFill rotWithShape="1">
                <a:blip r:embed="rId2"/>
                <a:stretch>
                  <a:fillRect t="-2101" r="-2285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26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52768739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ctr" eaLnBrk="1" hangingPunct="1"/>
            <a:r>
              <a:rPr lang="ar-SA" sz="5400" b="1" dirty="0" smtClean="0">
                <a:cs typeface="Traditional Arabic" pitchFamily="18" charset="-78"/>
              </a:rPr>
              <a:t>الانحراف المتوسط للبيانات الأولية</a:t>
            </a:r>
            <a:endParaRPr lang="en-MY" b="1" dirty="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2816"/>
            <a:ext cx="8002588" cy="435334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3600" dirty="0" smtClean="0">
                <a:ea typeface="Majalla UI"/>
                <a:cs typeface="Majalla UI"/>
              </a:rPr>
              <a:t>حل المثال (5):</a:t>
            </a:r>
            <a:endParaRPr lang="ar-SA" sz="3600" dirty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sz="3600" dirty="0" smtClean="0"/>
          </a:p>
          <a:p>
            <a:pPr eaLnBrk="1" hangingPunct="1">
              <a:buFontTx/>
              <a:buNone/>
            </a:pPr>
            <a:endParaRPr lang="ar-SA" sz="3600" dirty="0"/>
          </a:p>
          <a:p>
            <a:pPr eaLnBrk="1" hangingPunct="1">
              <a:buFontTx/>
              <a:buNone/>
            </a:pPr>
            <a:endParaRPr lang="ar-SA" sz="3600" dirty="0" smtClean="0"/>
          </a:p>
        </p:txBody>
      </p:sp>
      <p:sp>
        <p:nvSpPr>
          <p:cNvPr id="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C5F27-53A4-4ABA-BC91-FA83153C27D8}" type="slidenum">
              <a:rPr lang="en-MY"/>
              <a:pPr>
                <a:defRPr/>
              </a:pPr>
              <a:t>27</a:t>
            </a:fld>
            <a:endParaRPr lang="en-MY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7110603"/>
              </p:ext>
            </p:extLst>
          </p:nvPr>
        </p:nvGraphicFramePr>
        <p:xfrm>
          <a:off x="3298825" y="2492896"/>
          <a:ext cx="2857500" cy="144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0" name="معادلة" r:id="rId3" imgW="1206500" imgH="609600" progId="Equation.3">
                  <p:embed/>
                </p:oleObj>
              </mc:Choice>
              <mc:Fallback>
                <p:oleObj name="معادلة" r:id="rId3" imgW="1206500" imgH="609600" progId="Equation.3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8825" y="2492896"/>
                        <a:ext cx="2857500" cy="1443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285928293"/>
              </p:ext>
            </p:extLst>
          </p:nvPr>
        </p:nvGraphicFramePr>
        <p:xfrm>
          <a:off x="3662363" y="4405313"/>
          <a:ext cx="2435225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1" name="Equation" r:id="rId5" imgW="1028520" imgH="393480" progId="Equation.3">
                  <p:embed/>
                </p:oleObj>
              </mc:Choice>
              <mc:Fallback>
                <p:oleObj name="Equation" r:id="rId5" imgW="1028520" imgH="393480" progId="Equation.3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2363" y="4405313"/>
                        <a:ext cx="2435225" cy="931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037594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686"/>
            <a:ext cx="8229600" cy="795114"/>
          </a:xfrm>
        </p:spPr>
        <p:txBody>
          <a:bodyPr/>
          <a:lstStyle/>
          <a:p>
            <a:pPr algn="ctr"/>
            <a:r>
              <a:rPr lang="ar-SA" sz="4400" dirty="0" smtClean="0">
                <a:solidFill>
                  <a:schemeClr val="bg2">
                    <a:lumMod val="50000"/>
                  </a:schemeClr>
                </a:solidFill>
              </a:rPr>
              <a:t>تطبيقات على مقاييس </a:t>
            </a:r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>التشتت للبيانات الأولية</a:t>
            </a:r>
            <a:endParaRPr lang="ar-EG" sz="4400" dirty="0">
              <a:solidFill>
                <a:schemeClr val="bg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2"/>
                <a:ext cx="8229600" cy="4767809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endParaRPr lang="ar-SA" sz="2800" b="1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ar-SA" sz="2800" b="1" dirty="0" smtClean="0"/>
                  <a:t>اذا كان</a:t>
                </a:r>
              </a:p>
              <a:p>
                <a:pPr marL="0" indent="0" algn="l">
                  <a:buNone/>
                </a:pPr>
                <a:r>
                  <a:rPr lang="ar-SA" sz="2800" b="1" dirty="0" smtClean="0"/>
                  <a:t>                  </a:t>
                </a:r>
                <a:r>
                  <a:rPr lang="en-US" sz="2800" b="1" dirty="0" smtClean="0"/>
                  <a:t>                 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/>
                      </a:rPr>
                      <m:t>𝒏</m:t>
                    </m:r>
                    <m:r>
                      <a:rPr lang="en-US" sz="2800" b="1" i="1" smtClean="0">
                        <a:latin typeface="Cambria Math"/>
                      </a:rPr>
                      <m:t>=</m:t>
                    </m:r>
                    <m:r>
                      <a:rPr lang="en-US" sz="2800" b="1" i="1" smtClean="0">
                        <a:latin typeface="Cambria Math"/>
                      </a:rPr>
                      <m:t>𝟏𝟎</m:t>
                    </m:r>
                  </m:oMath>
                </a14:m>
                <a:r>
                  <a:rPr lang="ar-SA" sz="2800" b="1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SA" sz="2800" b="1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ar-SA" sz="28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SA" sz="28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SA" sz="2800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b="1" i="1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ar-SA" sz="2800" b="1" i="1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ar-SA" sz="2800" b="1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1" i="1"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ar-SA" sz="28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ar-SA" sz="2800" b="1" i="1" smtClean="0">
                            <a:latin typeface="Cambria Math"/>
                          </a:rPr>
                          <m:t>=</m:t>
                        </m:r>
                        <m:r>
                          <a:rPr lang="ar-SA" sz="2800" b="1" i="1" smtClean="0">
                            <a:latin typeface="Cambria Math"/>
                          </a:rPr>
                          <m:t>𝟏𝟒𝟒</m:t>
                        </m:r>
                        <m:r>
                          <a:rPr lang="ar-SA" sz="2800" b="1" i="1" smtClean="0">
                            <a:latin typeface="Cambria Math"/>
                          </a:rPr>
                          <m:t> </m:t>
                        </m:r>
                      </m:e>
                    </m:nary>
                  </m:oMath>
                </a14:m>
                <a:r>
                  <a:rPr lang="ar-SA" sz="2800" b="1" dirty="0" smtClean="0"/>
                  <a:t>  </a:t>
                </a:r>
              </a:p>
              <a:p>
                <a:pPr marL="0" indent="0">
                  <a:buNone/>
                </a:pPr>
                <a:r>
                  <a:rPr lang="ar-SA" sz="2800" b="1" dirty="0" smtClean="0"/>
                  <a:t>احسب</a:t>
                </a:r>
              </a:p>
              <a:p>
                <a:pPr marL="514350" indent="-514350">
                  <a:buFont typeface="+mj-cs"/>
                  <a:buAutoNum type="arabic1Minus"/>
                </a:pPr>
                <a:r>
                  <a:rPr lang="ar-SA" sz="2800" b="1" dirty="0" smtClean="0"/>
                  <a:t>التباين.</a:t>
                </a:r>
              </a:p>
              <a:p>
                <a:pPr marL="514350" indent="-514350">
                  <a:buFont typeface="+mj-cs"/>
                  <a:buAutoNum type="arabic1Minus"/>
                </a:pPr>
                <a:r>
                  <a:rPr lang="ar-SA" sz="2800" b="1" dirty="0" smtClean="0"/>
                  <a:t>الانحراف المعياري.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2"/>
                <a:ext cx="8229600" cy="4767809"/>
              </a:xfrm>
              <a:blipFill rotWithShape="1">
                <a:blip r:embed="rId2"/>
                <a:stretch>
                  <a:fillRect l="-3852" r="-148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33B5C-35CD-49E9-AECF-123A8BBE6C49}" type="slidenum">
              <a:rPr lang="en-MY" smtClean="0"/>
              <a:pPr>
                <a:defRPr/>
              </a:pPr>
              <a:t>28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00887749"/>
      </p:ext>
    </p:extLst>
  </p:cSld>
  <p:clrMapOvr>
    <a:masterClrMapping/>
  </p:clrMapOvr>
  <p:transition>
    <p:cover dir="l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686"/>
            <a:ext cx="8229600" cy="795114"/>
          </a:xfrm>
        </p:spPr>
        <p:txBody>
          <a:bodyPr/>
          <a:lstStyle/>
          <a:p>
            <a:pPr algn="ctr"/>
            <a:r>
              <a:rPr lang="ar-SA" sz="4400" dirty="0" smtClean="0">
                <a:solidFill>
                  <a:schemeClr val="bg2">
                    <a:lumMod val="50000"/>
                  </a:schemeClr>
                </a:solidFill>
              </a:rPr>
              <a:t>تطبيقات على مقاييس </a:t>
            </a:r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>التشتت للبيانات الأولية</a:t>
            </a:r>
            <a:endParaRPr lang="ar-EG" sz="4400" dirty="0">
              <a:solidFill>
                <a:schemeClr val="bg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2"/>
                <a:ext cx="8229600" cy="4767809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ar-SA" sz="2800" b="1" dirty="0" smtClean="0"/>
              </a:p>
              <a:p>
                <a:pPr marL="514350" indent="-514350">
                  <a:buAutoNum type="arabicPeriod" startAt="2"/>
                </a:pPr>
                <a:r>
                  <a:rPr lang="ar-SA" sz="2800" b="1" dirty="0" smtClean="0"/>
                  <a:t>معطى المعلومات التالية:  </a:t>
                </a:r>
                <a:endParaRPr lang="en-US" sz="2800" b="1" dirty="0" smtClean="0"/>
              </a:p>
              <a:p>
                <a:pPr marL="0" indent="0" algn="l">
                  <a:buNone/>
                </a:pPr>
                <a:r>
                  <a:rPr lang="en-US" sz="2800" b="1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EG" sz="2800" b="1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Sup>
                          <m:sSubSupPr>
                            <m:ctrlPr>
                              <a:rPr lang="ar-EG" sz="2800" b="1" i="1" smtClean="0">
                                <a:latin typeface="Cambria Math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sz="2800" b="1" i="1" smtClean="0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800" b="1" i="1" smtClean="0">
                                    <a:latin typeface="Cambria Math"/>
                                  </a:rPr>
                                  <m:t>𝑿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latin typeface="Cambria Math"/>
                                  </a:rPr>
                                  <m:t>𝒊</m:t>
                                </m:r>
                              </m:sub>
                              <m:sup/>
                            </m:sSubSup>
                          </m:e>
                          <m:sub/>
                          <m:sup>
                            <m:r>
                              <a:rPr lang="ar-EG" sz="28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bSup>
                      </m:e>
                    </m:nary>
                    <m:r>
                      <a:rPr lang="ar-EG" sz="2800" b="1" i="1" smtClean="0">
                        <a:latin typeface="Cambria Math"/>
                      </a:rPr>
                      <m:t>=</m:t>
                    </m:r>
                    <m:r>
                      <a:rPr lang="ar-EG" sz="2800" b="1" i="1" smtClean="0">
                        <a:latin typeface="Cambria Math"/>
                      </a:rPr>
                      <m:t>𝟐𝟒𝟕</m:t>
                    </m:r>
                    <m:r>
                      <a:rPr lang="ar-EG" sz="2800" b="1" i="1" smtClean="0">
                        <a:latin typeface="Cambria Math"/>
                      </a:rPr>
                      <m:t>                      </m:t>
                    </m:r>
                    <m:acc>
                      <m:accPr>
                        <m:chr m:val="̅"/>
                        <m:ctrlPr>
                          <a:rPr lang="en-US" sz="2800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b="1" i="1" smtClean="0">
                            <a:latin typeface="Cambria Math"/>
                          </a:rPr>
                          <m:t>𝑿</m:t>
                        </m:r>
                      </m:e>
                    </m:acc>
                    <m:r>
                      <a:rPr lang="ar-EG" sz="2800" b="1" i="1" smtClean="0">
                        <a:latin typeface="Cambria Math"/>
                      </a:rPr>
                      <m:t>=</m:t>
                    </m:r>
                    <m:r>
                      <a:rPr lang="ar-EG" sz="2800" b="1" i="1" smtClean="0">
                        <a:latin typeface="Cambria Math"/>
                      </a:rPr>
                      <m:t>𝟑</m:t>
                    </m:r>
                    <m:r>
                      <a:rPr lang="ar-EG" sz="2800" b="1" i="1" smtClean="0">
                        <a:latin typeface="Cambria Math"/>
                      </a:rPr>
                      <m:t>                     </m:t>
                    </m:r>
                    <m:r>
                      <a:rPr lang="en-US" sz="2800" b="1" i="1" smtClean="0">
                        <a:latin typeface="Cambria Math"/>
                      </a:rPr>
                      <m:t>𝒏</m:t>
                    </m:r>
                    <m:r>
                      <a:rPr lang="en-US" sz="2800" b="1" i="1" smtClean="0">
                        <a:latin typeface="Cambria Math"/>
                      </a:rPr>
                      <m:t>=</m:t>
                    </m:r>
                    <m:r>
                      <a:rPr lang="en-US" sz="2800" b="1" i="1" smtClean="0">
                        <a:latin typeface="Cambria Math"/>
                      </a:rPr>
                      <m:t>𝟖</m:t>
                    </m:r>
                  </m:oMath>
                </a14:m>
                <a:endParaRPr lang="en-US" sz="2800" b="1" dirty="0" smtClean="0"/>
              </a:p>
              <a:p>
                <a:pPr marL="0" indent="0">
                  <a:buNone/>
                </a:pPr>
                <a:r>
                  <a:rPr lang="ar-SA" sz="2800" b="1" dirty="0" smtClean="0"/>
                  <a:t>اوجد</a:t>
                </a:r>
                <a:endParaRPr lang="ar-SA" sz="2800" b="1" dirty="0"/>
              </a:p>
              <a:p>
                <a:pPr marL="514350" indent="-514350">
                  <a:buFont typeface="+mj-cs"/>
                  <a:buAutoNum type="arabic1Minus"/>
                </a:pPr>
                <a:r>
                  <a:rPr lang="ar-SA" sz="2800" b="1" dirty="0"/>
                  <a:t>التباين.</a:t>
                </a:r>
              </a:p>
              <a:p>
                <a:pPr marL="514350" indent="-514350">
                  <a:buFont typeface="+mj-cs"/>
                  <a:buAutoNum type="arabic1Minus"/>
                </a:pPr>
                <a:r>
                  <a:rPr lang="ar-SA" sz="2800" b="1" dirty="0"/>
                  <a:t>الانحراف المعياري. </a:t>
                </a:r>
              </a:p>
              <a:p>
                <a:pPr marL="0" indent="0">
                  <a:buNone/>
                </a:pPr>
                <a:endParaRPr lang="ar-EG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2"/>
                <a:ext cx="8229600" cy="4767809"/>
              </a:xfrm>
              <a:blipFill rotWithShape="1">
                <a:blip r:embed="rId2"/>
                <a:stretch>
                  <a:fillRect r="-1481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33B5C-35CD-49E9-AECF-123A8BBE6C49}" type="slidenum">
              <a:rPr lang="en-MY" smtClean="0"/>
              <a:pPr>
                <a:defRPr/>
              </a:pPr>
              <a:t>29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58070510"/>
      </p:ext>
    </p:extLst>
  </p:cSld>
  <p:clrMapOvr>
    <a:masterClrMapping/>
  </p:clrMapOvr>
  <p:transition>
    <p:cover dir="l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686"/>
            <a:ext cx="8229600" cy="795114"/>
          </a:xfrm>
        </p:spPr>
        <p:txBody>
          <a:bodyPr/>
          <a:lstStyle/>
          <a:p>
            <a:pPr algn="ctr"/>
            <a:r>
              <a:rPr lang="ar-SA" sz="4400" dirty="0" smtClean="0">
                <a:solidFill>
                  <a:schemeClr val="bg2">
                    <a:lumMod val="50000"/>
                  </a:schemeClr>
                </a:solidFill>
              </a:rPr>
              <a:t>تطبيقات على مقاييس </a:t>
            </a:r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>التشتت للبيانات الأولية</a:t>
            </a:r>
            <a:endParaRPr lang="ar-EG" sz="4400" dirty="0">
              <a:solidFill>
                <a:schemeClr val="bg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2"/>
                <a:ext cx="8229600" cy="4767809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ar-SA" dirty="0" smtClean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ar-EG" sz="2800" b="1" dirty="0" smtClean="0">
                    <a:solidFill>
                      <a:schemeClr val="bg2">
                        <a:lumMod val="50000"/>
                      </a:schemeClr>
                    </a:solidFill>
                  </a:rPr>
                  <a:t>3.</a:t>
                </a:r>
                <a:r>
                  <a:rPr lang="ar-EG" sz="2800" b="1" dirty="0" smtClean="0"/>
                  <a:t> احسب  الانحراف المتوسط اذا كان </a:t>
                </a:r>
              </a:p>
              <a:p>
                <a:pPr marL="0" indent="0" algn="l">
                  <a:buNone/>
                </a:pPr>
                <a:r>
                  <a:rPr lang="ar-EG" sz="2800" dirty="0"/>
                  <a:t> </a:t>
                </a:r>
                <a:r>
                  <a:rPr lang="ar-EG" sz="2800" dirty="0" smtClean="0"/>
                  <a:t>        </a:t>
                </a:r>
                <a:r>
                  <a:rPr lang="en-US" sz="28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/>
                      </a:rPr>
                      <m:t>𝒏</m:t>
                    </m:r>
                    <m:r>
                      <a:rPr lang="en-US" sz="2800" b="1" i="1">
                        <a:latin typeface="Cambria Math"/>
                      </a:rPr>
                      <m:t>=</m:t>
                    </m:r>
                    <m:r>
                      <a:rPr lang="en-US" sz="2800" b="1" i="1" smtClean="0">
                        <a:latin typeface="Cambria Math"/>
                      </a:rPr>
                      <m:t>𝟓</m:t>
                    </m:r>
                  </m:oMath>
                </a14:m>
                <a:r>
                  <a:rPr lang="ar-SA" sz="2800" b="1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SA" sz="2800" b="1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begChr m:val="|"/>
                            <m:endChr m:val="|"/>
                            <m:ctrlPr>
                              <a:rPr lang="ar-SA" sz="2800" b="1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ar-SA" sz="28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>
                                    <a:latin typeface="Cambria Math"/>
                                  </a:rPr>
                                  <m:t>𝑿</m:t>
                                </m:r>
                              </m:e>
                              <m:sub>
                                <m:r>
                                  <a:rPr lang="en-US" sz="28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lang="ar-SA" sz="2800" b="1" i="1">
                                <a:latin typeface="Cambria Math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ar-SA" sz="2800" b="1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800" b="1" i="1">
                                    <a:latin typeface="Cambria Math"/>
                                  </a:rPr>
                                  <m:t>𝑿</m:t>
                                </m:r>
                              </m:e>
                            </m:acc>
                          </m:e>
                        </m:d>
                        <m:r>
                          <a:rPr lang="ar-SA" sz="2800" b="1" i="1">
                            <a:latin typeface="Cambria Math"/>
                          </a:rPr>
                          <m:t>=</m:t>
                        </m:r>
                        <m:r>
                          <a:rPr lang="ar-SA" sz="2800" b="1" i="1" smtClean="0">
                            <a:latin typeface="Cambria Math"/>
                          </a:rPr>
                          <m:t>𝟔𝟓</m:t>
                        </m:r>
                        <m:r>
                          <a:rPr lang="ar-SA" sz="2800" b="1" i="1" smtClean="0">
                            <a:latin typeface="Cambria Math"/>
                          </a:rPr>
                          <m:t>                       </m:t>
                        </m:r>
                      </m:e>
                    </m:nary>
                  </m:oMath>
                </a14:m>
                <a:endParaRPr lang="ar-EG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2"/>
                <a:ext cx="8229600" cy="4767809"/>
              </a:xfrm>
              <a:blipFill rotWithShape="1">
                <a:blip r:embed="rId2"/>
                <a:stretch>
                  <a:fillRect r="-1556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33B5C-35CD-49E9-AECF-123A8BBE6C49}" type="slidenum">
              <a:rPr lang="en-MY" smtClean="0"/>
              <a:pPr>
                <a:defRPr/>
              </a:pPr>
              <a:t>30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58070510"/>
      </p:ext>
    </p:extLst>
  </p:cSld>
  <p:clrMapOvr>
    <a:masterClrMapping/>
  </p:clrMapOvr>
  <p:transition>
    <p:cover dir="l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686"/>
            <a:ext cx="8229600" cy="795114"/>
          </a:xfrm>
        </p:spPr>
        <p:txBody>
          <a:bodyPr/>
          <a:lstStyle/>
          <a:p>
            <a:pPr algn="ctr"/>
            <a:r>
              <a:rPr lang="ar-SA" sz="4400" dirty="0" smtClean="0">
                <a:solidFill>
                  <a:schemeClr val="bg2">
                    <a:lumMod val="50000"/>
                  </a:schemeClr>
                </a:solidFill>
              </a:rPr>
              <a:t>تطبيقات على مقاييس </a:t>
            </a:r>
            <a:r>
              <a:rPr lang="ar-SA" sz="4400" dirty="0">
                <a:solidFill>
                  <a:schemeClr val="bg2">
                    <a:lumMod val="50000"/>
                  </a:schemeClr>
                </a:solidFill>
              </a:rPr>
              <a:t>التشتت للبيانات الأولية</a:t>
            </a:r>
            <a:endParaRPr lang="ar-EG" sz="4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ar-SA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ar-SA" sz="2800" b="1" dirty="0" smtClean="0"/>
              <a:t>معطى البيانات التالية </a:t>
            </a:r>
          </a:p>
          <a:p>
            <a:pPr marL="0" indent="0">
              <a:buNone/>
            </a:pPr>
            <a:r>
              <a:rPr lang="ar-SA" sz="2800" b="1" dirty="0" smtClean="0"/>
              <a:t>                           9 ،  3 ،  17،  11 ،  7 ،  13 </a:t>
            </a:r>
          </a:p>
          <a:p>
            <a:pPr marL="0" indent="0">
              <a:buNone/>
            </a:pPr>
            <a:r>
              <a:rPr lang="ar-SA" sz="2800" b="1" dirty="0" smtClean="0"/>
              <a:t>احسب</a:t>
            </a:r>
          </a:p>
          <a:p>
            <a:pPr marL="514350" indent="-514350">
              <a:buFont typeface="+mj-cs"/>
              <a:buAutoNum type="arabic1Minus"/>
            </a:pPr>
            <a:endParaRPr lang="ar-SA" sz="2800" b="1" dirty="0" smtClean="0"/>
          </a:p>
          <a:p>
            <a:pPr marL="514350" indent="-514350">
              <a:buFont typeface="+mj-cs"/>
              <a:buAutoNum type="arabic1Minus"/>
            </a:pPr>
            <a:r>
              <a:rPr lang="ar-SA" sz="2800" b="1" dirty="0" smtClean="0"/>
              <a:t>التباين.</a:t>
            </a:r>
          </a:p>
          <a:p>
            <a:pPr marL="514350" indent="-514350">
              <a:buFont typeface="+mj-cs"/>
              <a:buAutoNum type="arabic1Minus"/>
            </a:pPr>
            <a:r>
              <a:rPr lang="ar-SA" sz="2800" b="1" dirty="0" smtClean="0"/>
              <a:t>الانحراف المعياري. </a:t>
            </a:r>
          </a:p>
          <a:p>
            <a:pPr marL="514350" indent="-514350">
              <a:buFont typeface="+mj-cs"/>
              <a:buAutoNum type="arabic1Minus"/>
            </a:pPr>
            <a:r>
              <a:rPr lang="ar-SA" sz="2800" b="1" dirty="0" smtClean="0"/>
              <a:t>الانحراف المتوسط.</a:t>
            </a:r>
            <a:endParaRPr lang="ar-E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33B5C-35CD-49E9-AECF-123A8BBE6C49}" type="slidenum">
              <a:rPr lang="en-MY" smtClean="0"/>
              <a:pPr>
                <a:defRPr/>
              </a:pPr>
              <a:t>31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58070510"/>
      </p:ext>
    </p:extLst>
  </p:cSld>
  <p:clrMapOvr>
    <a:masterClrMapping/>
  </p:clrMapOvr>
  <p:transition>
    <p:cover dir="l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624</TotalTime>
  <Words>1216</Words>
  <Application>Microsoft Office PowerPoint</Application>
  <PresentationFormat>On-screen Show (4:3)</PresentationFormat>
  <Paragraphs>207</Paragraphs>
  <Slides>31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تدفق</vt:lpstr>
      <vt:lpstr>Equation</vt:lpstr>
      <vt:lpstr>معادلة</vt:lpstr>
      <vt:lpstr>مقاييس التشتت للبيانات الأولية</vt:lpstr>
      <vt:lpstr>اهداف المحاضرة</vt:lpstr>
      <vt:lpstr> المدى للبيانات الأولية</vt:lpstr>
      <vt:lpstr> المدى للبيانات الأولية</vt:lpstr>
      <vt:lpstr>  المدى للبيانات الأولية</vt:lpstr>
      <vt:lpstr> المدى للبيانات الأولية</vt:lpstr>
      <vt:lpstr>التباين للبيانات الأولية</vt:lpstr>
      <vt:lpstr>التباين للبيانات الأولية</vt:lpstr>
      <vt:lpstr>التباين للبيانات الأولية</vt:lpstr>
      <vt:lpstr>التباين للبيانات الأولية</vt:lpstr>
      <vt:lpstr>التباين للبيانات الأولية</vt:lpstr>
      <vt:lpstr>الانحراف المعياري للبيانات الأولية</vt:lpstr>
      <vt:lpstr>الانحراف المعياري للبيانات الأولية</vt:lpstr>
      <vt:lpstr>الانحراف المعياري للبيانات الأولية</vt:lpstr>
      <vt:lpstr>الانحراف المعياري للبيانات الأولية</vt:lpstr>
      <vt:lpstr>الانحراف المعياري للبيانات الأولية</vt:lpstr>
      <vt:lpstr>نظرية(1)</vt:lpstr>
      <vt:lpstr>نظرية(1)</vt:lpstr>
      <vt:lpstr>نظرية(1)</vt:lpstr>
      <vt:lpstr>نظرية(1)</vt:lpstr>
      <vt:lpstr>نظرية(1)</vt:lpstr>
      <vt:lpstr>الانحراف المتوسط للبيانات الأولية</vt:lpstr>
      <vt:lpstr>الانحراف المتوسط للبيانات الأولية</vt:lpstr>
      <vt:lpstr>الانحراف المتوسط للبيانات الأولية</vt:lpstr>
      <vt:lpstr>الانحراف المتوسط للبيانات الأولية</vt:lpstr>
      <vt:lpstr>الانحراف المتوسط للبيانات الأولية</vt:lpstr>
      <vt:lpstr>الانحراف المتوسط للبيانات الأولية</vt:lpstr>
      <vt:lpstr>تطبيقات على مقاييس التشتت للبيانات الأولية</vt:lpstr>
      <vt:lpstr>تطبيقات على مقاييس التشتت للبيانات الأولية</vt:lpstr>
      <vt:lpstr>تطبيقات على مقاييس التشتت للبيانات الأولية</vt:lpstr>
      <vt:lpstr>تطبيقات على مقاييس التشتت للبيانات الأولية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مقاييس التشتت</dc:title>
  <dc:creator>HP</dc:creator>
  <cp:lastModifiedBy>user</cp:lastModifiedBy>
  <cp:revision>59</cp:revision>
  <dcterms:created xsi:type="dcterms:W3CDTF">2010-04-01T05:01:52Z</dcterms:created>
  <dcterms:modified xsi:type="dcterms:W3CDTF">2012-11-07T04:13:31Z</dcterms:modified>
</cp:coreProperties>
</file>