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26"/>
  </p:notesMasterIdLst>
  <p:sldIdLst>
    <p:sldId id="256" r:id="rId2"/>
    <p:sldId id="274" r:id="rId3"/>
    <p:sldId id="257" r:id="rId4"/>
    <p:sldId id="259" r:id="rId5"/>
    <p:sldId id="265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2" r:id="rId14"/>
    <p:sldId id="271" r:id="rId15"/>
    <p:sldId id="273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FE0FD39-59CF-455F-B227-AB2A13DCCAB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18642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17741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9D361C-B115-4B21-9CF7-950D14BACBF5}" type="slidenum">
              <a:rPr lang="en-MY" smtClean="0"/>
              <a:pPr eaLnBrk="1" hangingPunct="1"/>
              <a:t>2</a:t>
            </a:fld>
            <a:endParaRPr lang="en-MY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08721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8960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88585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46142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41555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41912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2453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899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9852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5570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4872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19390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89595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7068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88585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24539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89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9852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55701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48721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23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193906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24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8959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4A69B-69F2-467B-BCDA-11E117CEE7A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34559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2D607-4C08-4D57-9E4D-5E14C2FEBD1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72518544"/>
      </p:ext>
    </p:extLst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F21-6BCB-476D-858F-1C6721CA574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65312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4A658-87B7-47EB-87F7-5209318A228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95013940"/>
      </p:ext>
    </p:extLst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A994B-1A54-44D0-878B-AF7C9B531FC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8906956"/>
      </p:ext>
    </p:extLst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47A52-CA72-42B6-A36B-FEC8368F2810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0570040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E2A5-62B9-4971-8061-1EA895BEBA2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40135615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9485-77DF-4236-8A13-6EB7094C965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36372420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مثلث قائم الزاوية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شكل حر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265BF-0FE8-4885-9080-446ECAC7FD8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4918713"/>
      </p:ext>
    </p:extLst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30F16-1E03-4607-ADB3-B462ED9A740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28059385"/>
      </p:ext>
    </p:extLst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0A40A-D96B-40C0-8B00-94334E230F3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3509600"/>
      </p:ext>
    </p:extLst>
  </p:cSld>
  <p:clrMapOvr>
    <a:masterClrMapping/>
  </p:clrMapOvr>
  <p:transition>
    <p:cover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B7DA8-E131-4E3D-A785-8DE9A1E175F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86982891"/>
      </p:ext>
    </p:extLst>
  </p:cSld>
  <p:clrMapOvr>
    <a:masterClrMapping/>
  </p:clrMapOvr>
  <p:transition>
    <p:cover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عنوان، ونص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2F91C-F08D-415F-92A6-93194B9CF70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9205068"/>
      </p:ext>
    </p:extLst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2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2053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4C1418B-00DE-45FE-B0C9-574947F12232}" type="slidenum">
              <a:rPr lang="en-MY"/>
              <a:pPr>
                <a:defRPr/>
              </a:pPr>
              <a:t>‹#›</a:t>
            </a:fld>
            <a:endParaRPr lang="en-MY"/>
          </a:p>
        </p:txBody>
      </p:sp>
      <p:grpSp>
        <p:nvGrpSpPr>
          <p:cNvPr id="2057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45" r:id="rId2"/>
    <p:sldLayoutId id="2147483854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5" r:id="rId9"/>
    <p:sldLayoutId id="2147483851" r:id="rId10"/>
    <p:sldLayoutId id="2147483852" r:id="rId11"/>
    <p:sldLayoutId id="2147483856" r:id="rId12"/>
    <p:sldLayoutId id="2147483857" r:id="rId13"/>
  </p:sldLayoutIdLst>
  <p:transition>
    <p:cover dir="ld"/>
  </p:transition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4864"/>
            <a:ext cx="7772400" cy="1368227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800" dirty="0" smtClean="0"/>
              <a:t>مقاييس التشتت للتوزيعات التكرارية</a:t>
            </a:r>
            <a:endParaRPr lang="en-MY" sz="4800" dirty="0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E527B9-28F3-4B30-8855-41ED351507C6}" type="slidenum">
              <a:rPr lang="en-MY"/>
              <a:pPr>
                <a:defRPr/>
              </a:pPr>
              <a:t>1</a:t>
            </a:fld>
            <a:endParaRPr lang="en-MY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38200" y="3356917"/>
            <a:ext cx="7772400" cy="1368227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800" dirty="0" smtClean="0"/>
              <a:t>المدى - التباين</a:t>
            </a:r>
            <a:endParaRPr lang="en-MY" sz="4800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mtClean="0"/>
              <a:t>اهداف المحاضرة</a:t>
            </a:r>
            <a:endParaRPr lang="ar-EG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 smtClean="0"/>
              <a:t>بنهاية المحاضرة يكون الطالب قادر على: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 smtClean="0"/>
              <a:t>تعريف المدى للتوزيع التكراري.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 smtClean="0"/>
              <a:t>حساب المدى للتوزيع التكراري.</a:t>
            </a:r>
            <a:r>
              <a:rPr lang="ar-SA" sz="3200" dirty="0"/>
              <a:t> </a:t>
            </a:r>
            <a:endParaRPr lang="ar-SA" sz="32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/>
              <a:t>تعريف التباين للتوزيع التكراري.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/>
              <a:t>حساب التباين للتوزيع التكراري.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endParaRPr lang="ar-SA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E1278-0F47-4B2E-9B41-DF46B0222997}" type="slidenum">
              <a:rPr lang="en-MY" smtClean="0"/>
              <a:pPr>
                <a:defRPr/>
              </a:pPr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01906163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6339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sz="4000" b="1" dirty="0" smtClean="0">
                <a:cs typeface="Traditional Arabic" pitchFamily="2" charset="-78"/>
              </a:rPr>
              <a:t> المدى للتوزيع التكراري</a:t>
            </a:r>
            <a:endParaRPr lang="en-MY" sz="4000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35334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600" b="1" dirty="0" smtClean="0">
                <a:ea typeface="Majalla UI"/>
                <a:cs typeface="Majalla UI"/>
              </a:rPr>
              <a:t>تعريف: 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المدى للتوزيع التكراري هو الفرق بين الحد الاعلى للفئة العليا والحد الادنى للفئة الدنيا.</a:t>
            </a:r>
          </a:p>
          <a:p>
            <a:pPr eaLnBrk="1" hangingPunct="1">
              <a:buFontTx/>
              <a:buNone/>
            </a:pPr>
            <a:endParaRPr lang="en-MY" sz="3600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1F3C5-D86E-41FC-AA15-4CB0D8A0CAD4}" type="slidenum">
              <a:rPr lang="en-MY"/>
              <a:pPr>
                <a:defRPr/>
              </a:pPr>
              <a:t>3</a:t>
            </a:fld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429125" y="1556792"/>
            <a:ext cx="4333875" cy="4448721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ar-SA" sz="4000" dirty="0" smtClean="0">
                <a:ea typeface="Majalla UI"/>
                <a:cs typeface="Majalla UI"/>
              </a:rPr>
              <a:t>مثال (1): </a:t>
            </a:r>
          </a:p>
          <a:p>
            <a:pPr algn="just" eaLnBrk="1" hangingPunct="1">
              <a:buFontTx/>
              <a:buNone/>
            </a:pPr>
            <a:r>
              <a:rPr lang="ar-SA" sz="4000" dirty="0" smtClean="0">
                <a:ea typeface="Majalla UI"/>
                <a:cs typeface="Majalla UI"/>
              </a:rPr>
              <a:t> احسب المدى للتوزيع التكراري الاتي؟</a:t>
            </a:r>
            <a:endParaRPr lang="en-MY" sz="4000" dirty="0" smtClean="0"/>
          </a:p>
        </p:txBody>
      </p:sp>
      <p:sp>
        <p:nvSpPr>
          <p:cNvPr id="3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1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E3A6A-A95D-457E-8C87-EFD613B2901F}" type="slidenum">
              <a:rPr lang="en-MY"/>
              <a:pPr>
                <a:defRPr/>
              </a:pPr>
              <a:t>4</a:t>
            </a:fld>
            <a:endParaRPr lang="en-MY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6339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sz="4000" b="1" dirty="0" smtClean="0">
                <a:cs typeface="Traditional Arabic" pitchFamily="2" charset="-78"/>
              </a:rPr>
              <a:t> المدى للتوزيع التكراري</a:t>
            </a:r>
            <a:endParaRPr lang="en-MY" sz="4000" b="1" dirty="0" smtClean="0"/>
          </a:p>
        </p:txBody>
      </p:sp>
      <p:graphicFrame>
        <p:nvGraphicFramePr>
          <p:cNvPr id="8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895119"/>
              </p:ext>
            </p:extLst>
          </p:nvPr>
        </p:nvGraphicFramePr>
        <p:xfrm>
          <a:off x="467544" y="2420888"/>
          <a:ext cx="3816424" cy="3501072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077367"/>
                <a:gridCol w="1739057"/>
              </a:tblGrid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الفئات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التكرار</a:t>
                      </a:r>
                      <a:r>
                        <a:rPr lang="ar-EG" sz="1800" baseline="0" dirty="0" smtClean="0"/>
                        <a:t> (</a:t>
                      </a:r>
                      <a:r>
                        <a:rPr lang="en-US" sz="1800" baseline="0" dirty="0" smtClean="0"/>
                        <a:t>f</a:t>
                      </a:r>
                      <a:r>
                        <a:rPr lang="ar-EG" sz="1800" baseline="0" dirty="0" smtClean="0"/>
                        <a:t>)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 – 15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5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15 – 25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9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25 – 35 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35 – 45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15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45 – 55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17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مجموع</a:t>
                      </a:r>
                      <a:r>
                        <a:rPr lang="ar-SA" sz="2400" baseline="0" dirty="0" smtClean="0"/>
                        <a:t> التكرارات  (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ar-SA" sz="2400" baseline="0" dirty="0" smtClean="0"/>
                        <a:t>)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27585" y="1556792"/>
            <a:ext cx="7935416" cy="4448721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4000" dirty="0" smtClean="0">
                <a:ea typeface="Majalla UI"/>
                <a:cs typeface="Majalla UI"/>
              </a:rPr>
              <a:t>حل المثال (1): 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ar-SA" sz="4000" dirty="0" smtClean="0">
                <a:ea typeface="Majalla UI"/>
                <a:cs typeface="Majalla UI"/>
              </a:rPr>
              <a:t> </a:t>
            </a:r>
            <a:r>
              <a:rPr lang="ar-SA" sz="3200" dirty="0" smtClean="0">
                <a:ea typeface="Majalla UI"/>
                <a:cs typeface="Majalla UI"/>
              </a:rPr>
              <a:t>المدى = الحد الاعلى للفئة العليا – الحد الادنى للفئة الدنيا 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/>
              <a:t>المدى = 55 – 5 = 50 </a:t>
            </a:r>
            <a:endParaRPr lang="en-MY" sz="3200" dirty="0" smtClean="0"/>
          </a:p>
        </p:txBody>
      </p:sp>
      <p:sp>
        <p:nvSpPr>
          <p:cNvPr id="3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1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E3A6A-A95D-457E-8C87-EFD613B2901F}" type="slidenum">
              <a:rPr lang="en-MY"/>
              <a:pPr>
                <a:defRPr/>
              </a:pPr>
              <a:t>5</a:t>
            </a:fld>
            <a:endParaRPr lang="en-MY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6339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sz="4000" b="1" dirty="0" smtClean="0">
                <a:cs typeface="Traditional Arabic" pitchFamily="2" charset="-78"/>
              </a:rPr>
              <a:t> المدى للتوزيع التكراري</a:t>
            </a:r>
            <a:endParaRPr lang="en-MY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72514430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687834"/>
            <a:ext cx="8229600" cy="79695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ar-SA" dirty="0" smtClean="0">
              <a:cs typeface="Traditional Arabic" pitchFamily="2" charset="-78"/>
            </a:endParaRP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2800" b="1" dirty="0" smtClean="0">
                <a:ea typeface="Majalla UI"/>
                <a:cs typeface="Majalla UI"/>
              </a:rPr>
              <a:t>تعريف:</a:t>
            </a:r>
          </a:p>
          <a:p>
            <a:pPr algn="just"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اذا كانت مراكز فئات توزيع تكراري هي: </a:t>
            </a:r>
          </a:p>
          <a:p>
            <a:pPr algn="just"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وكانت التـكــرارات المــقابــلة لــــها </a:t>
            </a: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فالتـبايــن هو  </a:t>
            </a:r>
          </a:p>
          <a:p>
            <a:pPr eaLnBrk="1" hangingPunct="1"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حيث ان</a:t>
            </a: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   الوسط الحسابي للتوزيع التكراري.</a:t>
            </a: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   مجموع التكرارات.</a:t>
            </a:r>
            <a:endParaRPr lang="en-MY" sz="2800" dirty="0" smtClean="0"/>
          </a:p>
        </p:txBody>
      </p:sp>
      <p:graphicFrame>
        <p:nvGraphicFramePr>
          <p:cNvPr id="1026" name="Object 1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343108647"/>
              </p:ext>
            </p:extLst>
          </p:nvPr>
        </p:nvGraphicFramePr>
        <p:xfrm>
          <a:off x="1278384" y="1988840"/>
          <a:ext cx="2573536" cy="661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معادلة" r:id="rId4" imgW="888840" imgH="228600" progId="Equation.3">
                  <p:embed/>
                </p:oleObj>
              </mc:Choice>
              <mc:Fallback>
                <p:oleObj name="معادلة" r:id="rId4" imgW="88884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8384" y="1988840"/>
                        <a:ext cx="2573536" cy="6617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3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571665922"/>
              </p:ext>
            </p:extLst>
          </p:nvPr>
        </p:nvGraphicFramePr>
        <p:xfrm>
          <a:off x="1331640" y="2492896"/>
          <a:ext cx="288032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Equation" r:id="rId6" imgW="711000" imgH="228600" progId="Equation.3">
                  <p:embed/>
                </p:oleObj>
              </mc:Choice>
              <mc:Fallback>
                <p:oleObj name="Equation" r:id="rId6" imgW="71100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492896"/>
                        <a:ext cx="2880320" cy="648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2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2FAFC-03EA-4B5F-8638-EAB268A694CE}" type="slidenum">
              <a:rPr lang="en-MY"/>
              <a:pPr>
                <a:defRPr/>
              </a:pPr>
              <a:t>6</a:t>
            </a:fld>
            <a:endParaRPr lang="en-MY"/>
          </a:p>
        </p:txBody>
      </p:sp>
      <p:graphicFrame>
        <p:nvGraphicFramePr>
          <p:cNvPr id="10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200251"/>
              </p:ext>
            </p:extLst>
          </p:nvPr>
        </p:nvGraphicFramePr>
        <p:xfrm>
          <a:off x="3195638" y="3354388"/>
          <a:ext cx="2536825" cy="122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name="Equation" r:id="rId8" imgW="1257120" imgH="609480" progId="Equation.3">
                  <p:embed/>
                </p:oleObj>
              </mc:Choice>
              <mc:Fallback>
                <p:oleObj name="Equation" r:id="rId8" imgW="1257120" imgH="609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5638" y="3354388"/>
                        <a:ext cx="2536825" cy="1227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184728"/>
              </p:ext>
            </p:extLst>
          </p:nvPr>
        </p:nvGraphicFramePr>
        <p:xfrm>
          <a:off x="7884368" y="4661892"/>
          <a:ext cx="7588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" name="Equation" r:id="rId10" imgW="291960" imgH="190440" progId="Equation.3">
                  <p:embed/>
                </p:oleObj>
              </mc:Choice>
              <mc:Fallback>
                <p:oleObj name="Equation" r:id="rId10" imgW="291960" imgH="1904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368" y="4661892"/>
                        <a:ext cx="75882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593471"/>
              </p:ext>
            </p:extLst>
          </p:nvPr>
        </p:nvGraphicFramePr>
        <p:xfrm>
          <a:off x="7884368" y="5229200"/>
          <a:ext cx="752475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" name="Equation" r:id="rId12" imgW="241200" imgH="139680" progId="Equation.3">
                  <p:embed/>
                </p:oleObj>
              </mc:Choice>
              <mc:Fallback>
                <p:oleObj name="Equation" r:id="rId12" imgW="24120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368" y="5229200"/>
                        <a:ext cx="752475" cy="439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Rectangle 8"/>
          <p:cNvSpPr>
            <a:spLocks noChangeArrowheads="1"/>
          </p:cNvSpPr>
          <p:nvPr/>
        </p:nvSpPr>
        <p:spPr bwMode="auto">
          <a:xfrm>
            <a:off x="0" y="3292475"/>
            <a:ext cx="269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824"/>
            <a:ext cx="4038600" cy="428133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مثال (2): اوجد التباين للتوزيع التكراري؟ </a:t>
            </a:r>
          </a:p>
          <a:p>
            <a:pPr eaLnBrk="1" hangingPunct="1">
              <a:buFontTx/>
              <a:buNone/>
            </a:pPr>
            <a:endParaRPr lang="en-MY" sz="2800" dirty="0" smtClean="0"/>
          </a:p>
        </p:txBody>
      </p:sp>
      <p:sp>
        <p:nvSpPr>
          <p:cNvPr id="27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28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B176E-F1D8-4B6A-B7C0-A364E74E1506}" type="slidenum">
              <a:rPr lang="en-MY"/>
              <a:pPr>
                <a:defRPr/>
              </a:pPr>
              <a:t>7</a:t>
            </a:fld>
            <a:endParaRPr lang="en-MY"/>
          </a:p>
        </p:txBody>
      </p:sp>
      <p:graphicFrame>
        <p:nvGraphicFramePr>
          <p:cNvPr id="8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117141"/>
              </p:ext>
            </p:extLst>
          </p:nvPr>
        </p:nvGraphicFramePr>
        <p:xfrm>
          <a:off x="4788024" y="1916832"/>
          <a:ext cx="3816424" cy="3501072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077367"/>
                <a:gridCol w="1739057"/>
              </a:tblGrid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الفئات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التكرار</a:t>
                      </a:r>
                      <a:r>
                        <a:rPr lang="ar-EG" sz="1800" baseline="0" dirty="0" smtClean="0"/>
                        <a:t> (</a:t>
                      </a:r>
                      <a:r>
                        <a:rPr lang="en-US" sz="1800" baseline="0" dirty="0" smtClean="0"/>
                        <a:t>f</a:t>
                      </a:r>
                      <a:r>
                        <a:rPr lang="ar-EG" sz="1800" baseline="0" dirty="0" smtClean="0"/>
                        <a:t>)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 – 15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5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15 – 25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9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25 – 35 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35 – 45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15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45 – 55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17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مجموع</a:t>
                      </a:r>
                      <a:r>
                        <a:rPr lang="ar-SA" sz="2400" baseline="0" dirty="0" smtClean="0"/>
                        <a:t> التكرارات  (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ar-SA" sz="2400" baseline="0" dirty="0" smtClean="0"/>
                        <a:t>)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831850"/>
            <a:ext cx="8229600" cy="79695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ar-SA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824"/>
            <a:ext cx="4038600" cy="4281339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حل المثال (2): 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لإيجاد التباين للتوزيع التكراري اولا يتم حساب الوسط الحسابي ولحساب الوسط الحسابي نحسب مركز الفئة.</a:t>
            </a:r>
          </a:p>
          <a:p>
            <a:pPr eaLnBrk="1" hangingPunct="1">
              <a:buFontTx/>
              <a:buNone/>
            </a:pPr>
            <a:endParaRPr lang="en-MY" sz="2800" dirty="0" smtClean="0"/>
          </a:p>
        </p:txBody>
      </p:sp>
      <p:sp>
        <p:nvSpPr>
          <p:cNvPr id="27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28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B176E-F1D8-4B6A-B7C0-A364E74E1506}" type="slidenum">
              <a:rPr lang="en-MY"/>
              <a:pPr>
                <a:defRPr/>
              </a:pPr>
              <a:t>8</a:t>
            </a:fld>
            <a:endParaRPr lang="en-MY"/>
          </a:p>
        </p:txBody>
      </p:sp>
      <p:graphicFrame>
        <p:nvGraphicFramePr>
          <p:cNvPr id="8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575846"/>
              </p:ext>
            </p:extLst>
          </p:nvPr>
        </p:nvGraphicFramePr>
        <p:xfrm>
          <a:off x="4788024" y="1916832"/>
          <a:ext cx="3816424" cy="3501072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077367"/>
                <a:gridCol w="1739057"/>
              </a:tblGrid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الفئات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التكرار</a:t>
                      </a:r>
                      <a:r>
                        <a:rPr lang="ar-EG" sz="1800" baseline="0" dirty="0" smtClean="0"/>
                        <a:t> (</a:t>
                      </a:r>
                      <a:r>
                        <a:rPr lang="en-US" sz="1800" baseline="0" dirty="0" smtClean="0"/>
                        <a:t>f</a:t>
                      </a:r>
                      <a:r>
                        <a:rPr lang="ar-EG" sz="1800" baseline="0" dirty="0" smtClean="0"/>
                        <a:t>)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 – 15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5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15 – 25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9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25 – 35 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35 – 45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15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45 – 55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17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Constanti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مجموع</a:t>
                      </a:r>
                      <a:r>
                        <a:rPr lang="ar-SA" sz="2400" baseline="0" dirty="0" smtClean="0"/>
                        <a:t> التكرارات  (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ar-SA" sz="2400" baseline="0" dirty="0" smtClean="0"/>
                        <a:t>)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  <a:endParaRPr lang="ar-EG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831850"/>
            <a:ext cx="8229600" cy="79695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ar-SA" dirty="0" smtClean="0">
              <a:cs typeface="Traditional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074925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نحسب مراكز الفئات للتوزيع التكراري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SA" sz="2400" dirty="0" smtClean="0">
                    <a:ea typeface="Majalla UI"/>
                    <a:cs typeface="Majalla UI"/>
                  </a:rPr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4747033"/>
                  </p:ext>
                </p:extLst>
              </p:nvPr>
            </p:nvGraphicFramePr>
            <p:xfrm>
              <a:off x="646385" y="2592224"/>
              <a:ext cx="6229871" cy="313531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2565719"/>
                    <a:gridCol w="1713115"/>
                    <a:gridCol w="195103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الفئات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800" dirty="0" smtClean="0"/>
                            <a:t>التكرار</a:t>
                          </a:r>
                          <a:r>
                            <a:rPr lang="ar-EG" sz="1800" baseline="0" dirty="0" smtClean="0"/>
                            <a:t> (</a:t>
                          </a:r>
                          <a:r>
                            <a:rPr lang="en-US" sz="1800" baseline="0" dirty="0" smtClean="0"/>
                            <a:t>f</a:t>
                          </a:r>
                          <a:r>
                            <a:rPr lang="ar-EG" sz="1800" baseline="0" dirty="0" smtClean="0"/>
                            <a:t>)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8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5 – 15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15 – 25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35 – 45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45 – 55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مجموع</a:t>
                          </a:r>
                          <a:r>
                            <a:rPr lang="ar-SA" sz="2400" baseline="0" dirty="0" smtClean="0"/>
                            <a:t> التكرارات  (</a:t>
                          </a:r>
                          <a:r>
                            <a:rPr lang="en-US" sz="2400" baseline="0" dirty="0" smtClean="0"/>
                            <a:t>n</a:t>
                          </a:r>
                          <a:r>
                            <a:rPr lang="ar-SA" sz="2400" baseline="0" dirty="0" smtClean="0"/>
                            <a:t>)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4747033"/>
                  </p:ext>
                </p:extLst>
              </p:nvPr>
            </p:nvGraphicFramePr>
            <p:xfrm>
              <a:off x="646385" y="2592224"/>
              <a:ext cx="6229871" cy="313531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2565719"/>
                    <a:gridCol w="1713115"/>
                    <a:gridCol w="195103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الفئات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800" dirty="0" smtClean="0"/>
                            <a:t>التكرار</a:t>
                          </a:r>
                          <a:r>
                            <a:rPr lang="ar-EG" sz="1800" baseline="0" dirty="0" smtClean="0"/>
                            <a:t> (</a:t>
                          </a:r>
                          <a:r>
                            <a:rPr lang="en-US" sz="1800" baseline="0" dirty="0" smtClean="0"/>
                            <a:t>f</a:t>
                          </a:r>
                          <a:r>
                            <a:rPr lang="ar-EG" sz="1800" baseline="0" dirty="0" smtClean="0"/>
                            <a:t>)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19375" t="-4688" b="-740625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5 – 15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15 – 25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25 – 35 </a:t>
                          </a:r>
                          <a:endParaRPr lang="ar-SA" sz="2400" dirty="0" smtClean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35 – 45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45 – 55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مجموع</a:t>
                          </a:r>
                          <a:r>
                            <a:rPr lang="ar-SA" sz="2400" baseline="0" dirty="0" smtClean="0"/>
                            <a:t> التكرارات  (</a:t>
                          </a:r>
                          <a:r>
                            <a:rPr lang="en-US" sz="2400" baseline="0" dirty="0" smtClean="0"/>
                            <a:t>n</a:t>
                          </a:r>
                          <a:r>
                            <a:rPr lang="ar-SA" sz="2400" baseline="0" dirty="0" smtClean="0"/>
                            <a:t>)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5261660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لحساب الوسط الحسابي نحسب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  </m:t>
                        </m:r>
                      </m:e>
                    </m:nary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3454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10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7916021"/>
                  </p:ext>
                </p:extLst>
              </p:nvPr>
            </p:nvGraphicFramePr>
            <p:xfrm>
              <a:off x="646385" y="2592224"/>
              <a:ext cx="6229871" cy="2744784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953829"/>
                    <a:gridCol w="1304560"/>
                    <a:gridCol w="1485741"/>
                    <a:gridCol w="1485741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10×5=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20×9= 180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30×14 = 420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40×15 = 600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50×17=  850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2100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7916021"/>
                  </p:ext>
                </p:extLst>
              </p:nvPr>
            </p:nvGraphicFramePr>
            <p:xfrm>
              <a:off x="646385" y="2592224"/>
              <a:ext cx="6229871" cy="2744784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953829"/>
                    <a:gridCol w="1304560"/>
                    <a:gridCol w="1485741"/>
                    <a:gridCol w="1485741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20165" r="-100412" b="-6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18852" b="-618750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10×5=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20×9= 180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  <a:endParaRPr lang="ar-SA" sz="1600" b="1" dirty="0" smtClean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30×14 = 420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40×15 = 600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50×17=  850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2100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8106429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ea typeface="Majalla UI"/>
                <a:cs typeface="Majalla UI"/>
              </a:rPr>
              <a:t>حل المثال (2):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  <p:graphicFrame>
        <p:nvGraphicFramePr>
          <p:cNvPr id="7" name="كائن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93413507"/>
              </p:ext>
            </p:extLst>
          </p:nvPr>
        </p:nvGraphicFramePr>
        <p:xfrm>
          <a:off x="3016250" y="2366963"/>
          <a:ext cx="2855913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8" name="معادلة" r:id="rId4" imgW="965160" imgH="1015920" progId="Equation.3">
                  <p:embed/>
                </p:oleObj>
              </mc:Choice>
              <mc:Fallback>
                <p:oleObj name="معادلة" r:id="rId4" imgW="965160" imgH="1015920" progId="Equation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0" y="2366963"/>
                        <a:ext cx="2855913" cy="300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87586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نحسب انحرافات مراكز الفئات عن الوسط الحسابي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SA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ar-SA" sz="2400" b="0" i="1" smtClean="0"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ar-SA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</m:d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97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20646"/>
                  </p:ext>
                </p:extLst>
              </p:nvPr>
            </p:nvGraphicFramePr>
            <p:xfrm>
              <a:off x="1276041" y="2657448"/>
              <a:ext cx="6392303" cy="293179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577594"/>
                    <a:gridCol w="1053350"/>
                    <a:gridCol w="1362075"/>
                    <a:gridCol w="1199642"/>
                    <a:gridCol w="119964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16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10×5=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- 35= - 25 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20×9= 180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20-35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30×14 = 420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30-35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- 5 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40×15 = 600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50×17=  850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50-35= 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2100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20646"/>
                  </p:ext>
                </p:extLst>
              </p:nvPr>
            </p:nvGraphicFramePr>
            <p:xfrm>
              <a:off x="1276041" y="2657448"/>
              <a:ext cx="6392303" cy="293179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577594"/>
                    <a:gridCol w="1053350"/>
                    <a:gridCol w="1362075"/>
                    <a:gridCol w="1199642"/>
                    <a:gridCol w="119964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93722" t="-1563" r="-176682" b="-67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32487" t="-1563" r="-100000" b="-67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32487" t="-1563" b="-671875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10×5=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- 35= - 25 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20×9= 180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20-35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30×14 = 420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30-35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- 5 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40×15 = 600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50×17=  850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50-35= 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2100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7652214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نحسب </a:t>
                </a:r>
                <a:r>
                  <a:rPr lang="en-US" sz="2400" dirty="0" smtClean="0">
                    <a:ea typeface="Majalla UI"/>
                    <a:cs typeface="Majalla UI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SA" sz="24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ar-SA" sz="2400" b="0" i="1" smtClean="0"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ar-SA" sz="24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48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2154866"/>
                  </p:ext>
                </p:extLst>
              </p:nvPr>
            </p:nvGraphicFramePr>
            <p:xfrm>
              <a:off x="938521" y="2592224"/>
              <a:ext cx="6873839" cy="332900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322860"/>
                    <a:gridCol w="883266"/>
                    <a:gridCol w="1362075"/>
                    <a:gridCol w="1228725"/>
                    <a:gridCol w="1005936"/>
                    <a:gridCol w="107097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16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6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10×5=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- 35= - 25 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20×9= 180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20-35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30×14 = 420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30-35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- 5 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40×15 = 600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50×17=  850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50-35= 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2100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2154866"/>
                  </p:ext>
                </p:extLst>
              </p:nvPr>
            </p:nvGraphicFramePr>
            <p:xfrm>
              <a:off x="938521" y="2592224"/>
              <a:ext cx="6873839" cy="332900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322860"/>
                    <a:gridCol w="883266"/>
                    <a:gridCol w="1362075"/>
                    <a:gridCol w="1228725"/>
                    <a:gridCol w="1005936"/>
                    <a:gridCol w="1070977"/>
                  </a:tblGrid>
                  <a:tr h="57913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62054" t="-4211" r="-241964" b="-4884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92040" t="-4211" r="-169652" b="-4884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77576" t="-4211" r="-106667" b="-4884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41477" t="-4211" b="-488421"/>
                          </a:stretch>
                        </a:blipFill>
                      </a:tcPr>
                    </a:tc>
                  </a:tr>
                  <a:tr h="49720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10×5=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- 35= - 25 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9720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20×9= 180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20-35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  <a:endParaRPr lang="ar-SA" sz="1600" b="1" dirty="0" smtClean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30×14 = 420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30-35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- 5 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40×15 = 600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40-35=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50×17=  850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50-35= 15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2100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3763191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نحسب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4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24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4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ar-SA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3454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8734508"/>
                  </p:ext>
                </p:extLst>
              </p:nvPr>
            </p:nvGraphicFramePr>
            <p:xfrm>
              <a:off x="627285" y="2592224"/>
              <a:ext cx="7977163" cy="299689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  <a:gridCol w="1246188"/>
                    <a:gridCol w="1070977"/>
                    <a:gridCol w="116046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الفئات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400" b="1" dirty="0" smtClean="0"/>
                            <a:t>التكرار</a:t>
                          </a:r>
                          <a:r>
                            <a:rPr lang="ar-EG" sz="1400" b="1" baseline="0" dirty="0" smtClean="0"/>
                            <a:t> (</a:t>
                          </a:r>
                          <a:r>
                            <a:rPr lang="en-US" sz="1400" b="1" baseline="0" dirty="0" smtClean="0"/>
                            <a:t>f</a:t>
                          </a:r>
                          <a:r>
                            <a:rPr lang="ar-EG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14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4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4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4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4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ar-SA" sz="14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5 – 15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10×5=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- 35= - 25 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625×5=3125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15 – 25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20×9= 180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20-35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- 15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225×9=2025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30×14 = 420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30-35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- 5 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25×14=350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35 – 45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40×15 = 600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40-35=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25×15=375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45 – 55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50×17=  850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50-35= 15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225×17=3825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مجموع</a:t>
                          </a:r>
                          <a:r>
                            <a:rPr lang="ar-SA" sz="1400" b="1" baseline="0" dirty="0" smtClean="0"/>
                            <a:t> التكرارات  (</a:t>
                          </a:r>
                          <a:r>
                            <a:rPr lang="en-US" sz="1400" b="1" baseline="0" dirty="0" smtClean="0"/>
                            <a:t>n</a:t>
                          </a:r>
                          <a:r>
                            <a:rPr lang="ar-SA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2100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9700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8734508"/>
                  </p:ext>
                </p:extLst>
              </p:nvPr>
            </p:nvGraphicFramePr>
            <p:xfrm>
              <a:off x="627285" y="2592224"/>
              <a:ext cx="7977163" cy="299689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  <a:gridCol w="1246188"/>
                    <a:gridCol w="1070977"/>
                    <a:gridCol w="1160462"/>
                  </a:tblGrid>
                  <a:tr h="51817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الفئات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400" b="1" dirty="0" smtClean="0"/>
                            <a:t>التكرار</a:t>
                          </a:r>
                          <a:r>
                            <a:rPr lang="ar-EG" sz="1400" b="1" baseline="0" dirty="0" smtClean="0"/>
                            <a:t> (</a:t>
                          </a:r>
                          <a:r>
                            <a:rPr lang="en-US" sz="1400" b="1" baseline="0" dirty="0" smtClean="0"/>
                            <a:t>f</a:t>
                          </a:r>
                          <a:r>
                            <a:rPr lang="ar-EG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40807" t="-1176" r="-346637" b="-49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65842" t="-1176" r="-282673" b="-49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62255" t="-1176" r="-179902" b="-49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35795" t="-1176" r="-108523" b="-49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88947" t="-1176" r="-526" b="-491765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5 – 15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10×5=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- 35= - 25 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625×5=3125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15 – 25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9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20×9= 180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20-35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- 15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225×9=2025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30×14 = 420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30-35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= - 5 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25×14=350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35 – 45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40×15 = 600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40-35=</a:t>
                          </a:r>
                          <a:r>
                            <a:rPr lang="ar-SA" sz="14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25×15=375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45 – 55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17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50×17=  850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50-35= 15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225×17=3825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مجموع</a:t>
                          </a:r>
                          <a:r>
                            <a:rPr lang="ar-SA" sz="1400" b="1" baseline="0" dirty="0" smtClean="0"/>
                            <a:t> التكرارات  (</a:t>
                          </a:r>
                          <a:r>
                            <a:rPr lang="en-US" sz="1400" b="1" baseline="0" dirty="0" smtClean="0"/>
                            <a:t>n</a:t>
                          </a:r>
                          <a:r>
                            <a:rPr lang="ar-SA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2100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9700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4068329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Traditional Arabic" pitchFamily="2" charset="-78"/>
              </a:rPr>
              <a:t>التباين للتوزيع التكراري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ea typeface="Majalla UI"/>
                <a:cs typeface="Majalla UI"/>
              </a:rPr>
              <a:t>حل المثال (2):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15</a:t>
            </a:fld>
            <a:endParaRPr lang="en-MY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715152"/>
              </p:ext>
            </p:extLst>
          </p:nvPr>
        </p:nvGraphicFramePr>
        <p:xfrm>
          <a:off x="2483768" y="2446114"/>
          <a:ext cx="4486275" cy="335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Equation" r:id="rId4" imgW="1676160" imgH="1257120" progId="Equation.3">
                  <p:embed/>
                </p:oleObj>
              </mc:Choice>
              <mc:Fallback>
                <p:oleObj name="Equation" r:id="rId4" imgW="1676160" imgH="12571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446114"/>
                        <a:ext cx="4486275" cy="335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844225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pPr algn="ctr"/>
            <a:r>
              <a:rPr lang="ar-SA" sz="5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ar-SA" sz="5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ar-SA" sz="54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ar-SA" sz="5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chemeClr val="bg2">
                    <a:lumMod val="25000"/>
                  </a:schemeClr>
                </a:solidFill>
              </a:rPr>
              <a:t>تطبيقات </a:t>
            </a:r>
            <a:r>
              <a:rPr lang="ar-SA" sz="4800" dirty="0">
                <a:solidFill>
                  <a:schemeClr val="bg2">
                    <a:lumMod val="25000"/>
                  </a:schemeClr>
                </a:solidFill>
              </a:rPr>
              <a:t>على المدى </a:t>
            </a:r>
            <a:r>
              <a:rPr lang="ar-SA" sz="4800" dirty="0" smtClean="0">
                <a:solidFill>
                  <a:schemeClr val="bg2">
                    <a:lumMod val="25000"/>
                  </a:schemeClr>
                </a:solidFill>
              </a:rPr>
              <a:t>و</a:t>
            </a:r>
            <a:r>
              <a:rPr lang="ar-SA" sz="4800" b="1" dirty="0" smtClean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</a:t>
            </a:r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للتوزيع التكراري</a:t>
            </a:r>
            <a:endParaRPr lang="ar-EG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marL="0" indent="0">
              <a:buNone/>
            </a:pPr>
            <a:r>
              <a:rPr lang="ar-SA" dirty="0" smtClean="0">
                <a:ea typeface="Majalla UI"/>
                <a:cs typeface="Majalla UI"/>
              </a:rPr>
              <a:t>مثال </a:t>
            </a:r>
            <a:r>
              <a:rPr lang="ar-SA" dirty="0">
                <a:ea typeface="Majalla UI"/>
                <a:cs typeface="Majalla UI"/>
              </a:rPr>
              <a:t>(3): للتوزيع التكراري التالي </a:t>
            </a:r>
            <a:r>
              <a:rPr lang="ar-SA" dirty="0" smtClean="0">
                <a:ea typeface="Majalla UI"/>
                <a:cs typeface="Majalla UI"/>
              </a:rPr>
              <a:t>احسب: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 المدى.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 التباين.</a:t>
            </a: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ar-E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44A658-87B7-47EB-87F7-5209318A2283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614445"/>
              </p:ext>
            </p:extLst>
          </p:nvPr>
        </p:nvGraphicFramePr>
        <p:xfrm>
          <a:off x="5076056" y="2420888"/>
          <a:ext cx="3456384" cy="3566160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728192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الفئات</a:t>
                      </a:r>
                      <a:endParaRPr lang="ar-E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التكرار </a:t>
                      </a:r>
                      <a:r>
                        <a:rPr lang="en-US" sz="2400" dirty="0" smtClean="0"/>
                        <a:t>f</a:t>
                      </a:r>
                      <a:r>
                        <a:rPr lang="en-US" sz="2400" baseline="0" dirty="0" smtClean="0"/>
                        <a:t> </a:t>
                      </a:r>
                      <a:endParaRPr lang="ar-E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sz="2400" dirty="0" smtClean="0"/>
                        <a:t>3 – 9</a:t>
                      </a:r>
                      <a:endParaRPr lang="ar-E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sz="2400" dirty="0" smtClean="0"/>
                        <a:t>9 –  15</a:t>
                      </a:r>
                      <a:endParaRPr lang="ar-E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sz="2400" dirty="0" smtClean="0"/>
                        <a:t>15</a:t>
                      </a:r>
                      <a:r>
                        <a:rPr lang="ar-EG" sz="2400" baseline="0" dirty="0" smtClean="0"/>
                        <a:t> – 21</a:t>
                      </a:r>
                      <a:endParaRPr lang="ar-E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sz="2400" dirty="0" smtClean="0"/>
                        <a:t>21 – 27 </a:t>
                      </a:r>
                      <a:endParaRPr lang="ar-E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sz="2400" dirty="0" smtClean="0"/>
                        <a:t>27</a:t>
                      </a:r>
                      <a:r>
                        <a:rPr lang="ar-EG" sz="2400" baseline="0" dirty="0" smtClean="0"/>
                        <a:t> – 33 </a:t>
                      </a:r>
                      <a:endParaRPr lang="ar-E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مجموع</a:t>
                      </a:r>
                      <a:r>
                        <a:rPr lang="ar-SA" sz="2400" baseline="0" dirty="0" smtClean="0"/>
                        <a:t> التكرارات  (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ar-SA" sz="2400" baseline="0" dirty="0" smtClean="0"/>
                        <a:t>)</a:t>
                      </a:r>
                      <a:endParaRPr lang="ar-EG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800666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27585" y="1556792"/>
            <a:ext cx="7935416" cy="4448721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4000" dirty="0" smtClean="0">
                <a:ea typeface="Majalla UI"/>
                <a:cs typeface="Majalla UI"/>
              </a:rPr>
              <a:t>حل المثال (3): 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ar-SA" sz="4000" dirty="0" smtClean="0">
                <a:ea typeface="Majalla UI"/>
                <a:cs typeface="Majalla UI"/>
              </a:rPr>
              <a:t> </a:t>
            </a:r>
            <a:r>
              <a:rPr lang="ar-SA" sz="3200" dirty="0" smtClean="0">
                <a:ea typeface="Majalla UI"/>
                <a:cs typeface="Majalla UI"/>
              </a:rPr>
              <a:t>المدى = الحد الاعلى للفئة العليا – الحد الادنى للفئة الدنيا 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/>
              <a:t>المدى = 33 – 3 = 30 </a:t>
            </a:r>
            <a:endParaRPr lang="en-MY" sz="3200" dirty="0" smtClean="0"/>
          </a:p>
        </p:txBody>
      </p:sp>
      <p:sp>
        <p:nvSpPr>
          <p:cNvPr id="3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1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E3A6A-A95D-457E-8C87-EFD613B2901F}" type="slidenum">
              <a:rPr lang="en-MY"/>
              <a:pPr>
                <a:defRPr/>
              </a:pPr>
              <a:t>17</a:t>
            </a:fld>
            <a:endParaRPr lang="en-MY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6339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ar-SA" sz="4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ar-SA" sz="4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ar-SA" sz="4000" dirty="0">
                <a:solidFill>
                  <a:schemeClr val="bg2">
                    <a:lumMod val="25000"/>
                  </a:schemeClr>
                </a:solidFill>
              </a:rPr>
              <a:t>تطبيقات على المدى و</a:t>
            </a:r>
            <a:r>
              <a:rPr lang="ar-SA" sz="40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للتوزيع التكراري</a:t>
            </a:r>
            <a:endParaRPr lang="en-MY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23129870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>
                <a:solidFill>
                  <a:schemeClr val="bg2">
                    <a:lumMod val="25000"/>
                  </a:schemeClr>
                </a:solidFill>
              </a:rPr>
              <a:t>تطبيقات على المدى و</a:t>
            </a:r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للتوزيع التكراري</a:t>
            </a:r>
            <a:endParaRPr lang="en-US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</a:t>
                </a:r>
                <a:r>
                  <a:rPr lang="ar-SA" sz="2400" dirty="0" smtClean="0">
                    <a:ea typeface="Majalla UI"/>
                    <a:cs typeface="Majalla UI"/>
                  </a:rPr>
                  <a:t>(3): </a:t>
                </a:r>
                <a:r>
                  <a:rPr lang="ar-SA" sz="2400" dirty="0" smtClean="0">
                    <a:ea typeface="Majalla UI"/>
                    <a:cs typeface="Majalla UI"/>
                  </a:rPr>
                  <a:t>نحسب مراكز الفئات للتوزيع التكراري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SA" sz="2400" dirty="0" smtClean="0">
                    <a:ea typeface="Majalla UI"/>
                    <a:cs typeface="Majalla UI"/>
                  </a:rPr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7900455"/>
                  </p:ext>
                </p:extLst>
              </p:nvPr>
            </p:nvGraphicFramePr>
            <p:xfrm>
              <a:off x="1366465" y="2592224"/>
              <a:ext cx="6229871" cy="313531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2565719"/>
                    <a:gridCol w="1713115"/>
                    <a:gridCol w="195103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الفئات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800" dirty="0" smtClean="0"/>
                            <a:t>التكرار</a:t>
                          </a:r>
                          <a:r>
                            <a:rPr lang="ar-EG" sz="1800" baseline="0" dirty="0" smtClean="0"/>
                            <a:t> (</a:t>
                          </a:r>
                          <a:r>
                            <a:rPr lang="en-US" sz="1800" baseline="0" dirty="0" smtClean="0"/>
                            <a:t>f</a:t>
                          </a:r>
                          <a:r>
                            <a:rPr lang="ar-EG" sz="1800" baseline="0" dirty="0" smtClean="0"/>
                            <a:t>)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8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3 – 9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24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9 –  15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15</a:t>
                          </a:r>
                          <a:r>
                            <a:rPr lang="ar-EG" sz="2400" baseline="0" dirty="0" smtClean="0"/>
                            <a:t> – 21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24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21 – 27 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27</a:t>
                          </a:r>
                          <a:r>
                            <a:rPr lang="ar-EG" sz="2400" baseline="0" dirty="0" smtClean="0"/>
                            <a:t> – 33 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2400" dirty="0" smtClean="0"/>
                            <a:t>مجموع</a:t>
                          </a:r>
                          <a:r>
                            <a:rPr lang="ar-SA" sz="2400" baseline="0" dirty="0" smtClean="0"/>
                            <a:t> التكرارات  (</a:t>
                          </a:r>
                          <a:r>
                            <a:rPr lang="en-US" sz="2400" baseline="0" dirty="0" smtClean="0"/>
                            <a:t>n</a:t>
                          </a:r>
                          <a:r>
                            <a:rPr lang="ar-SA" sz="2400" baseline="0" dirty="0" smtClean="0"/>
                            <a:t>)</a:t>
                          </a:r>
                          <a:endParaRPr lang="ar-EG" sz="2400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7900455"/>
                  </p:ext>
                </p:extLst>
              </p:nvPr>
            </p:nvGraphicFramePr>
            <p:xfrm>
              <a:off x="1366465" y="2592224"/>
              <a:ext cx="6229871" cy="313531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2565719"/>
                    <a:gridCol w="1713115"/>
                    <a:gridCol w="195103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الفئات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800" dirty="0" smtClean="0"/>
                            <a:t>التكرار</a:t>
                          </a:r>
                          <a:r>
                            <a:rPr lang="ar-EG" sz="1800" baseline="0" dirty="0" smtClean="0"/>
                            <a:t> (</a:t>
                          </a:r>
                          <a:r>
                            <a:rPr lang="en-US" sz="1800" baseline="0" dirty="0" smtClean="0"/>
                            <a:t>f</a:t>
                          </a:r>
                          <a:r>
                            <a:rPr lang="ar-EG" sz="1800" baseline="0" dirty="0" smtClean="0"/>
                            <a:t>)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19375" t="-6250" r="-312" b="-740625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3 – 9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24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9 –  15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15</a:t>
                          </a:r>
                          <a:r>
                            <a:rPr lang="ar-EG" sz="2400" baseline="0" dirty="0" smtClean="0"/>
                            <a:t> – 21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24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21 – 27 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2400" dirty="0" smtClean="0"/>
                            <a:t>27</a:t>
                          </a:r>
                          <a:r>
                            <a:rPr lang="ar-EG" sz="2400" baseline="0" dirty="0" smtClean="0"/>
                            <a:t> – 33 </a:t>
                          </a:r>
                          <a:endParaRPr lang="ar-EG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2400" dirty="0" smtClean="0"/>
                            <a:t>مجموع</a:t>
                          </a:r>
                          <a:r>
                            <a:rPr lang="ar-SA" sz="2400" baseline="0" dirty="0" smtClean="0"/>
                            <a:t> التكرارات  (</a:t>
                          </a:r>
                          <a:r>
                            <a:rPr lang="en-US" sz="2400" baseline="0" dirty="0" smtClean="0"/>
                            <a:t>n</a:t>
                          </a:r>
                          <a:r>
                            <a:rPr lang="ar-SA" sz="2400" baseline="0" dirty="0" smtClean="0"/>
                            <a:t>)</a:t>
                          </a:r>
                          <a:endParaRPr lang="ar-EG" sz="2400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0492228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>
                <a:solidFill>
                  <a:schemeClr val="bg2">
                    <a:lumMod val="25000"/>
                  </a:schemeClr>
                </a:solidFill>
              </a:rPr>
              <a:t>تطبيقات على المدى و</a:t>
            </a:r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للتوزيع التكراري</a:t>
            </a:r>
            <a:endParaRPr lang="en-US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</a:t>
                </a:r>
                <a:r>
                  <a:rPr lang="ar-SA" sz="2400" dirty="0" smtClean="0">
                    <a:ea typeface="Majalla UI"/>
                    <a:cs typeface="Majalla UI"/>
                  </a:rPr>
                  <a:t>(3): </a:t>
                </a:r>
                <a:r>
                  <a:rPr lang="ar-SA" sz="2400" dirty="0" smtClean="0">
                    <a:ea typeface="Majalla UI"/>
                    <a:cs typeface="Majalla UI"/>
                  </a:rPr>
                  <a:t>لحساب الوسط الحسابي نحسب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  </m:t>
                        </m:r>
                      </m:e>
                    </m:nary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3454"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19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7311627"/>
                  </p:ext>
                </p:extLst>
              </p:nvPr>
            </p:nvGraphicFramePr>
            <p:xfrm>
              <a:off x="1726505" y="2592224"/>
              <a:ext cx="6229871" cy="2744784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953829"/>
                    <a:gridCol w="1304560"/>
                    <a:gridCol w="1485741"/>
                    <a:gridCol w="1485741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3 – 9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11×6=66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9 –  15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12×12=144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15</a:t>
                          </a:r>
                          <a:r>
                            <a:rPr lang="ar-EG" sz="1600" b="1" baseline="0" dirty="0" smtClean="0"/>
                            <a:t> – 21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18×20=360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21 – 27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24×10=240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27</a:t>
                          </a:r>
                          <a:r>
                            <a:rPr lang="ar-EG" sz="1600" b="1" baseline="0" dirty="0" smtClean="0"/>
                            <a:t> – 33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30×7=210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1020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7311627"/>
                  </p:ext>
                </p:extLst>
              </p:nvPr>
            </p:nvGraphicFramePr>
            <p:xfrm>
              <a:off x="1726505" y="2592224"/>
              <a:ext cx="6229871" cy="2744784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953829"/>
                    <a:gridCol w="1304560"/>
                    <a:gridCol w="1485741"/>
                    <a:gridCol w="1485741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20165" r="-100823" b="-6171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18852" r="-410" b="-617188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3 – 9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11×6=66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9 –  15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12×12=144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15</a:t>
                          </a:r>
                          <a:r>
                            <a:rPr lang="ar-EG" sz="1600" b="1" baseline="0" dirty="0" smtClean="0"/>
                            <a:t> – 21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18×20=360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21 – 27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24×10=240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27</a:t>
                          </a:r>
                          <a:r>
                            <a:rPr lang="ar-EG" sz="1600" b="1" baseline="0" dirty="0" smtClean="0"/>
                            <a:t> – 33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30×7=210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1020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3223630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>
                <a:solidFill>
                  <a:schemeClr val="bg2">
                    <a:lumMod val="25000"/>
                  </a:schemeClr>
                </a:solidFill>
              </a:rPr>
              <a:t>تطبيقات على المدى و</a:t>
            </a:r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للتوزيع التكراري</a:t>
            </a:r>
            <a:endParaRPr lang="en-US" sz="4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ea typeface="Majalla UI"/>
                <a:cs typeface="Majalla UI"/>
              </a:rPr>
              <a:t>حل المثال </a:t>
            </a:r>
            <a:r>
              <a:rPr lang="ar-SA" sz="2400" dirty="0" smtClean="0">
                <a:ea typeface="Majalla UI"/>
                <a:cs typeface="Majalla UI"/>
              </a:rPr>
              <a:t>(3):</a:t>
            </a:r>
            <a:endParaRPr lang="ar-SA" sz="2400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20</a:t>
            </a:fld>
            <a:endParaRPr lang="en-MY"/>
          </a:p>
        </p:txBody>
      </p:sp>
      <p:graphicFrame>
        <p:nvGraphicFramePr>
          <p:cNvPr id="7" name="كائن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67212567"/>
              </p:ext>
            </p:extLst>
          </p:nvPr>
        </p:nvGraphicFramePr>
        <p:xfrm>
          <a:off x="3052763" y="2366963"/>
          <a:ext cx="2781300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5" name="Equation" r:id="rId4" imgW="939600" imgH="1015920" progId="Equation.3">
                  <p:embed/>
                </p:oleObj>
              </mc:Choice>
              <mc:Fallback>
                <p:oleObj name="Equation" r:id="rId4" imgW="939600" imgH="101592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2366963"/>
                        <a:ext cx="2781300" cy="300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278728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>
                <a:solidFill>
                  <a:schemeClr val="bg2">
                    <a:lumMod val="25000"/>
                  </a:schemeClr>
                </a:solidFill>
              </a:rPr>
              <a:t>تطبيقات على المدى و</a:t>
            </a:r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للتوزيع التكراري</a:t>
            </a:r>
            <a:endParaRPr lang="en-US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</a:t>
                </a:r>
                <a:r>
                  <a:rPr lang="ar-SA" sz="2400" dirty="0" smtClean="0">
                    <a:ea typeface="Majalla UI"/>
                    <a:cs typeface="Majalla UI"/>
                  </a:rPr>
                  <a:t>(3): </a:t>
                </a:r>
                <a:r>
                  <a:rPr lang="ar-SA" sz="2400" dirty="0" smtClean="0">
                    <a:ea typeface="Majalla UI"/>
                    <a:cs typeface="Majalla UI"/>
                  </a:rPr>
                  <a:t>نحسب انحرافات مراكز الفئات عن الوسط الحسابي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SA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ar-SA" sz="2400" b="0" i="1" smtClean="0"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ar-SA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</m:d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971"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771889"/>
                  </p:ext>
                </p:extLst>
              </p:nvPr>
            </p:nvGraphicFramePr>
            <p:xfrm>
              <a:off x="1276041" y="2657448"/>
              <a:ext cx="6392303" cy="293179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577594"/>
                    <a:gridCol w="1053350"/>
                    <a:gridCol w="1362075"/>
                    <a:gridCol w="1199642"/>
                    <a:gridCol w="119964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16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3 – 9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11×6=66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-11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9 –  15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12×12=144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15</a:t>
                          </a:r>
                          <a:r>
                            <a:rPr lang="ar-EG" sz="1600" b="1" baseline="0" dirty="0" smtClean="0"/>
                            <a:t> – 21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18×20=360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18-17= 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21 – 27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24×10=240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24-17= 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27</a:t>
                          </a:r>
                          <a:r>
                            <a:rPr lang="ar-EG" sz="1600" b="1" baseline="0" dirty="0" smtClean="0"/>
                            <a:t> – 33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30×7=210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30-17= 13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1020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771889"/>
                  </p:ext>
                </p:extLst>
              </p:nvPr>
            </p:nvGraphicFramePr>
            <p:xfrm>
              <a:off x="1276041" y="2657448"/>
              <a:ext cx="6392303" cy="293179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577594"/>
                    <a:gridCol w="1053350"/>
                    <a:gridCol w="1362075"/>
                    <a:gridCol w="1199642"/>
                    <a:gridCol w="119964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93722" t="-1563" r="-176682" b="-67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32487" t="-1563" r="-100000" b="-67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32487" t="-1563" b="-671875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3 – 9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11×6=66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-11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9 –  15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12×12=144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15</a:t>
                          </a:r>
                          <a:r>
                            <a:rPr lang="ar-EG" sz="1600" b="1" baseline="0" dirty="0" smtClean="0"/>
                            <a:t> – 21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18×20=360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18-17= 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21 – 27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24×10=240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24-17= 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27</a:t>
                          </a:r>
                          <a:r>
                            <a:rPr lang="ar-EG" sz="1600" b="1" baseline="0" dirty="0" smtClean="0"/>
                            <a:t> – 33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30×7=210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30-17= 13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1020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70622823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>
                <a:solidFill>
                  <a:schemeClr val="bg2">
                    <a:lumMod val="25000"/>
                  </a:schemeClr>
                </a:solidFill>
              </a:rPr>
              <a:t>تطبيقات على المدى و</a:t>
            </a:r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للتوزيع التكراري</a:t>
            </a:r>
            <a:endParaRPr lang="en-US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</a:t>
                </a:r>
                <a:r>
                  <a:rPr lang="ar-SA" sz="2400" dirty="0" smtClean="0">
                    <a:ea typeface="Majalla UI"/>
                    <a:cs typeface="Majalla UI"/>
                  </a:rPr>
                  <a:t>(3): </a:t>
                </a:r>
                <a:r>
                  <a:rPr lang="ar-SA" sz="2400" dirty="0" smtClean="0">
                    <a:ea typeface="Majalla UI"/>
                    <a:cs typeface="Majalla UI"/>
                  </a:rPr>
                  <a:t>نحسب </a:t>
                </a:r>
                <a:r>
                  <a:rPr lang="en-US" sz="2400" dirty="0" smtClean="0">
                    <a:ea typeface="Majalla UI"/>
                    <a:cs typeface="Majalla UI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SA" sz="24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ar-SA" sz="2400" b="0" i="1" smtClean="0"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ar-SA" sz="24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48"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3849099"/>
                  </p:ext>
                </p:extLst>
              </p:nvPr>
            </p:nvGraphicFramePr>
            <p:xfrm>
              <a:off x="938521" y="2592224"/>
              <a:ext cx="6873839" cy="311881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322860"/>
                    <a:gridCol w="883266"/>
                    <a:gridCol w="1362075"/>
                    <a:gridCol w="1228725"/>
                    <a:gridCol w="1005936"/>
                    <a:gridCol w="107097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16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6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3 – 9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11×6=66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-11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9 –  15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12×12=144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15</a:t>
                          </a:r>
                          <a:r>
                            <a:rPr lang="ar-EG" sz="1600" b="1" baseline="0" dirty="0" smtClean="0"/>
                            <a:t> – 21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18×20=360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18-17= 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21 – 27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24×10=240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24-17= 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27</a:t>
                          </a:r>
                          <a:r>
                            <a:rPr lang="ar-EG" sz="1600" b="1" baseline="0" dirty="0" smtClean="0"/>
                            <a:t> – 33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30×7=210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30-17= 13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169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1020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3849099"/>
                  </p:ext>
                </p:extLst>
              </p:nvPr>
            </p:nvGraphicFramePr>
            <p:xfrm>
              <a:off x="938521" y="2592224"/>
              <a:ext cx="6873839" cy="311881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322860"/>
                    <a:gridCol w="883266"/>
                    <a:gridCol w="1362075"/>
                    <a:gridCol w="1228725"/>
                    <a:gridCol w="1005936"/>
                    <a:gridCol w="1070977"/>
                  </a:tblGrid>
                  <a:tr h="57913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62054" t="-3158" r="-241964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92040" t="-3158" r="-169652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77576" t="-3158" r="-106667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41477" t="-3158" b="-452632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3 – 9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11×6=66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-11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9 –  15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12×12=144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15</a:t>
                          </a:r>
                          <a:r>
                            <a:rPr lang="ar-EG" sz="1600" b="1" baseline="0" dirty="0" smtClean="0"/>
                            <a:t> – 21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18×20=360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18-17= 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21 – 27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24×10=240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24-17= 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27</a:t>
                          </a:r>
                          <a:r>
                            <a:rPr lang="ar-EG" sz="1600" b="1" baseline="0" dirty="0" smtClean="0"/>
                            <a:t> – 33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30×7=210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30-17= 13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169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1020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3162063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>
                <a:solidFill>
                  <a:schemeClr val="bg2">
                    <a:lumMod val="25000"/>
                  </a:schemeClr>
                </a:solidFill>
              </a:rPr>
              <a:t>تطبيقات على المدى و</a:t>
            </a:r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للتوزيع التكراري</a:t>
            </a:r>
            <a:endParaRPr lang="en-US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</a:t>
                </a:r>
                <a:r>
                  <a:rPr lang="ar-SA" sz="2400" dirty="0" smtClean="0">
                    <a:ea typeface="Majalla UI"/>
                    <a:cs typeface="Majalla UI"/>
                  </a:rPr>
                  <a:t>(3): </a:t>
                </a:r>
                <a:r>
                  <a:rPr lang="ar-SA" sz="2400" dirty="0" smtClean="0">
                    <a:ea typeface="Majalla UI"/>
                    <a:cs typeface="Majalla UI"/>
                  </a:rPr>
                  <a:t>نحسب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4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24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4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ar-SA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3454"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23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1068785"/>
                  </p:ext>
                </p:extLst>
              </p:nvPr>
            </p:nvGraphicFramePr>
            <p:xfrm>
              <a:off x="470122" y="2592224"/>
              <a:ext cx="8134326" cy="317563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  <a:gridCol w="1246188"/>
                    <a:gridCol w="1070977"/>
                    <a:gridCol w="1317625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200" b="1" dirty="0" smtClean="0"/>
                            <a:t>الفئات</a:t>
                          </a:r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200" b="1" dirty="0" smtClean="0"/>
                            <a:t>التكرار</a:t>
                          </a:r>
                          <a:r>
                            <a:rPr lang="ar-EG" sz="1200" b="1" baseline="0" dirty="0" smtClean="0"/>
                            <a:t> (</a:t>
                          </a:r>
                          <a:r>
                            <a:rPr lang="en-US" sz="1200" b="1" baseline="0" dirty="0" smtClean="0"/>
                            <a:t>f</a:t>
                          </a:r>
                          <a:r>
                            <a:rPr lang="ar-EG" sz="1200" b="1" baseline="0" dirty="0" smtClean="0"/>
                            <a:t>)</a:t>
                          </a:r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2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2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2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2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12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2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2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2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2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2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2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2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2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2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SA" sz="12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2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2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2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2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2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2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2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ar-SA" sz="12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sz="12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2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3 – 9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11×6=66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-11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121×11=1331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9 –  15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12×12=144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25×12=300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15</a:t>
                          </a:r>
                          <a:r>
                            <a:rPr lang="ar-EG" sz="1600" b="1" baseline="0" dirty="0" smtClean="0"/>
                            <a:t> – 21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18×20=360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18-17= 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1×20=20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21 – 27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24×10=240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24-17= 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49×10=490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27</a:t>
                          </a:r>
                          <a:r>
                            <a:rPr lang="ar-EG" sz="1600" b="1" baseline="0" dirty="0" smtClean="0"/>
                            <a:t> – 33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30×7=210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30-17= 13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169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169×7=1183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1020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3324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1068785"/>
                  </p:ext>
                </p:extLst>
              </p:nvPr>
            </p:nvGraphicFramePr>
            <p:xfrm>
              <a:off x="470122" y="2592224"/>
              <a:ext cx="8134326" cy="317563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  <a:gridCol w="1246188"/>
                    <a:gridCol w="1070977"/>
                    <a:gridCol w="1317625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200" b="1" dirty="0" smtClean="0"/>
                            <a:t>الفئات</a:t>
                          </a:r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200" b="1" dirty="0" smtClean="0"/>
                            <a:t>التكرار</a:t>
                          </a:r>
                          <a:r>
                            <a:rPr lang="ar-EG" sz="1200" b="1" baseline="0" dirty="0" smtClean="0"/>
                            <a:t> (</a:t>
                          </a:r>
                          <a:r>
                            <a:rPr lang="en-US" sz="1200" b="1" baseline="0" dirty="0" smtClean="0"/>
                            <a:t>f</a:t>
                          </a:r>
                          <a:r>
                            <a:rPr lang="ar-EG" sz="1200" b="1" baseline="0" dirty="0" smtClean="0"/>
                            <a:t>)</a:t>
                          </a:r>
                          <a:endParaRPr lang="ar-EG" sz="12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40359" r="-358296" b="-7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65347" r="-295545" b="-7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61765" r="-192647" b="-7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35227" r="-123295" b="-7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17593" r="-463" b="-734375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3 – 9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11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(3+9)÷2=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11×6=66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-11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121×11=1331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9 –  15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(9+15)÷2= 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12×12=144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12-17=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 -5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25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25×12=300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15</a:t>
                          </a:r>
                          <a:r>
                            <a:rPr lang="ar-EG" sz="1600" b="1" baseline="0" dirty="0" smtClean="0"/>
                            <a:t> – 21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(15+21)÷2=</a:t>
                          </a:r>
                          <a:r>
                            <a:rPr lang="ar-SA" sz="1600" b="1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18×20=360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18-17= 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1×20=20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21 – 27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(21+27)÷2=24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24×10=240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24-17= 7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49×10=490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27</a:t>
                          </a:r>
                          <a:r>
                            <a:rPr lang="ar-EG" sz="1600" b="1" baseline="0" dirty="0" smtClean="0"/>
                            <a:t> – 33 </a:t>
                          </a:r>
                          <a:endParaRPr lang="ar-EG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(27+33)÷2=30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30×7=210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30-17= 13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169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169×7=1183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t"/>
                          <a:r>
                            <a:rPr lang="ar-EG" sz="1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60</a:t>
                          </a:r>
                        </a:p>
                      </a:txBody>
                      <a:tcPr marL="9525" marR="9525" marT="9525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 1020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3324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8912137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>
                <a:solidFill>
                  <a:schemeClr val="bg2">
                    <a:lumMod val="25000"/>
                  </a:schemeClr>
                </a:solidFill>
              </a:rPr>
              <a:t>تطبيقات على المدى و</a:t>
            </a:r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cs typeface="Traditional Arabic" pitchFamily="2" charset="-78"/>
              </a:rPr>
              <a:t>التباين للتوزيع التكراري</a:t>
            </a:r>
            <a:endParaRPr lang="en-US" sz="4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ea typeface="Majalla UI"/>
                <a:cs typeface="Majalla UI"/>
              </a:rPr>
              <a:t>حل المثال </a:t>
            </a:r>
            <a:r>
              <a:rPr lang="ar-SA" sz="2400" dirty="0" smtClean="0">
                <a:ea typeface="Majalla UI"/>
                <a:cs typeface="Majalla UI"/>
              </a:rPr>
              <a:t>(3):</a:t>
            </a:r>
            <a:endParaRPr lang="ar-SA" sz="2400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24</a:t>
            </a:fld>
            <a:endParaRPr lang="en-MY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4934754"/>
              </p:ext>
            </p:extLst>
          </p:nvPr>
        </p:nvGraphicFramePr>
        <p:xfrm>
          <a:off x="2468563" y="2446338"/>
          <a:ext cx="4519612" cy="335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Equation" r:id="rId4" imgW="1688760" imgH="1257120" progId="Equation.3">
                  <p:embed/>
                </p:oleObj>
              </mc:Choice>
              <mc:Fallback>
                <p:oleObj name="Equation" r:id="rId4" imgW="1688760" imgH="1257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8563" y="2446338"/>
                        <a:ext cx="4519612" cy="335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539178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759</TotalTime>
  <Words>1907</Words>
  <Application>Microsoft Office PowerPoint</Application>
  <PresentationFormat>On-screen Show (4:3)</PresentationFormat>
  <Paragraphs>528</Paragraphs>
  <Slides>24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تدفق</vt:lpstr>
      <vt:lpstr>معادلة</vt:lpstr>
      <vt:lpstr>Equation</vt:lpstr>
      <vt:lpstr>مقاييس التشتت للتوزيعات التكرارية</vt:lpstr>
      <vt:lpstr>اهداف المحاضرة</vt:lpstr>
      <vt:lpstr> المدى للتوزيع التكراري</vt:lpstr>
      <vt:lpstr> المدى للتوزيع التكراري</vt:lpstr>
      <vt:lpstr> المدى للتوزيع التكراري</vt:lpstr>
      <vt:lpstr>التباين للتوزيع التكراري</vt:lpstr>
      <vt:lpstr>التباين للتوزيع التكراري</vt:lpstr>
      <vt:lpstr>التباين للتوزيع التكراري</vt:lpstr>
      <vt:lpstr>التباين للتوزيع التكراري</vt:lpstr>
      <vt:lpstr>التباين للتوزيع التكراري</vt:lpstr>
      <vt:lpstr>التباين للتوزيع التكراري</vt:lpstr>
      <vt:lpstr>التباين للتوزيع التكراري</vt:lpstr>
      <vt:lpstr>التباين للتوزيع التكراري</vt:lpstr>
      <vt:lpstr>التباين للتوزيع التكراري</vt:lpstr>
      <vt:lpstr>التباين للتوزيع التكراري</vt:lpstr>
      <vt:lpstr>  تطبيقات على المدى والتباين للتوزيع التكراري</vt:lpstr>
      <vt:lpstr>  تطبيقات على المدى والتباين للتوزيع التكراري</vt:lpstr>
      <vt:lpstr>تطبيقات على المدى والتباين للتوزيع التكراري</vt:lpstr>
      <vt:lpstr>تطبيقات على المدى والتباين للتوزيع التكراري</vt:lpstr>
      <vt:lpstr>تطبيقات على المدى والتباين للتوزيع التكراري</vt:lpstr>
      <vt:lpstr>تطبيقات على المدى والتباين للتوزيع التكراري</vt:lpstr>
      <vt:lpstr>تطبيقات على المدى والتباين للتوزيع التكراري</vt:lpstr>
      <vt:lpstr>تطبيقات على المدى والتباين للتوزيع التكراري</vt:lpstr>
      <vt:lpstr>تطبيقات على المدى والتباين للتوزيع التكراري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مقاييس التشتت</dc:title>
  <dc:creator>HP</dc:creator>
  <cp:lastModifiedBy>user</cp:lastModifiedBy>
  <cp:revision>66</cp:revision>
  <dcterms:created xsi:type="dcterms:W3CDTF">2010-04-01T05:01:52Z</dcterms:created>
  <dcterms:modified xsi:type="dcterms:W3CDTF">2012-11-14T03:09:06Z</dcterms:modified>
</cp:coreProperties>
</file>