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4"/>
  </p:notesMasterIdLst>
  <p:sldIdLst>
    <p:sldId id="256" r:id="rId2"/>
    <p:sldId id="269" r:id="rId3"/>
    <p:sldId id="265" r:id="rId4"/>
    <p:sldId id="279" r:id="rId5"/>
    <p:sldId id="280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  <p:sldId id="268" r:id="rId16"/>
    <p:sldId id="281" r:id="rId17"/>
    <p:sldId id="282" r:id="rId18"/>
    <p:sldId id="283" r:id="rId19"/>
    <p:sldId id="284" r:id="rId20"/>
    <p:sldId id="285" r:id="rId21"/>
    <p:sldId id="286" r:id="rId22"/>
    <p:sldId id="287" r:id="rId23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4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0F079B-6191-42C5-98A2-F85E7851B92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08148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5076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D361C-B115-4B21-9CF7-950D14BACBF5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73354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614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25316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1555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2453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9852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5570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4872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19390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9595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2215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15475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2453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9852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899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0FD39-59CF-455F-B227-AB2A13DCCABC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9852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0F079B-6191-42C5-98A2-F85E7851B92F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703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FB5F8-5E86-4D1B-A3EE-3BB811AA085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7481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0BEB5-8ADF-412E-B4AE-94FBDC75705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4393074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5340E-3867-41B1-81F1-548BA910B43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5555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51496-E7DB-446E-8A08-C84C46EB86A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1365898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040AE-9AE6-4CF1-8BC7-AF531614B2B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050420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F1466-DC69-446B-A6AC-7190D692801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1797041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B4709-0645-43C4-ACD6-3F46C71978B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89250990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1AAE9-C7B6-40B4-B2BE-A27199BA358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53076167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6942B-DF9F-4482-8F79-3CCD4167C36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88165428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CF410-4E12-4364-A64E-33F6334ECB9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3140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CCCB-8A27-4C87-BD6F-F5649AD7601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3630076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B9EB2-4912-419A-A690-A9A00B4C0FA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6481609"/>
      </p:ext>
    </p:extLst>
  </p:cSld>
  <p:clrMapOvr>
    <a:masterClrMapping/>
  </p:clrMapOvr>
  <p:transition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عنوان، ونص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1B477-5E50-4BFF-B499-67B5735F588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54829237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76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077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E023827-346C-46F0-9FF6-93490404957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3081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45" r:id="rId2"/>
    <p:sldLayoutId id="2147483854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5" r:id="rId9"/>
    <p:sldLayoutId id="2147483851" r:id="rId10"/>
    <p:sldLayoutId id="2147483852" r:id="rId11"/>
    <p:sldLayoutId id="2147483856" r:id="rId12"/>
    <p:sldLayoutId id="2147483857" r:id="rId13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2090738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800" dirty="0"/>
              <a:t>مقاييس </a:t>
            </a:r>
            <a:r>
              <a:rPr lang="ar-SA" sz="4800" dirty="0" smtClean="0"/>
              <a:t>التشتت للتوزيعات التكرارية</a:t>
            </a:r>
            <a:br>
              <a:rPr lang="ar-SA" sz="4800" dirty="0" smtClean="0"/>
            </a:br>
            <a:r>
              <a:rPr lang="ar-SA" sz="4800" dirty="0" smtClean="0"/>
              <a:t>الانحرف المعياري</a:t>
            </a:r>
            <a:endParaRPr lang="en-MY" sz="4800" dirty="0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6CA82-999E-4FB2-906C-2A6C7A275003}" type="slidenum">
              <a:rPr lang="en-MY"/>
              <a:pPr>
                <a:defRPr/>
              </a:pPr>
              <a:t>1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dirty="0" smtClean="0"/>
              <a:t>تعريف الانحراف المعياري للتوزيع 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dirty="0"/>
              <a:t>حساب الانحراف المعياري </a:t>
            </a:r>
            <a:r>
              <a:rPr lang="ar-SA" sz="2800" dirty="0" smtClean="0"/>
              <a:t>للتوزيع التكراري.</a:t>
            </a:r>
            <a:r>
              <a:rPr lang="ar-SA" sz="2800" dirty="0"/>
              <a:t> </a:t>
            </a:r>
            <a:endParaRPr lang="ar-SA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dirty="0"/>
              <a:t>تعريف </a:t>
            </a:r>
            <a:r>
              <a:rPr lang="ar-SA" sz="2800" dirty="0" smtClean="0"/>
              <a:t>النظرية (1) للتوزيع </a:t>
            </a:r>
            <a:r>
              <a:rPr lang="ar-SA" sz="2800" dirty="0"/>
              <a:t>التكراري.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dirty="0" smtClean="0"/>
              <a:t>استخدام النظرية (1) لحساب التباين والانحراف المعياري </a:t>
            </a:r>
            <a:r>
              <a:rPr lang="ar-SA" sz="2800" dirty="0"/>
              <a:t>للتوزيع التكراري.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1278-0F47-4B2E-9B41-DF46B0222997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442672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339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sz="4800" b="1" dirty="0" smtClean="0">
                <a:cs typeface="Traditional Arabic" pitchFamily="18" charset="-78"/>
              </a:rPr>
              <a:t>الانحراف المعياري للتوزيع التكراري</a:t>
            </a:r>
            <a:endParaRPr lang="en-MY" sz="4800" b="1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تعريف: 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اذا كانت مراكز فئات توزيع تكراري هي                            وكانت التكرارات المــقابــلة لــــها                               فأن الانحراف المعياري هو الجذر التربيعي الموجب للتباين 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24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24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حيث ان</a:t>
            </a:r>
          </a:p>
          <a:p>
            <a:pPr eaLnBrk="1" hangingPunct="1"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          الوسط الحسابي للتوزيع التكراري.</a:t>
            </a:r>
          </a:p>
          <a:p>
            <a:pPr eaLnBrk="1" hangingPunct="1"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          مجموع التكرارات.</a:t>
            </a:r>
            <a:endParaRPr lang="en-MY" sz="2400" dirty="0" smtClean="0"/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</p:txBody>
      </p:sp>
      <p:sp>
        <p:nvSpPr>
          <p:cNvPr id="10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155F3-72B2-404B-B3B6-7B799F6A2561}" type="slidenum">
              <a:rPr lang="en-MY"/>
              <a:pPr>
                <a:defRPr/>
              </a:pPr>
              <a:t>3</a:t>
            </a:fld>
            <a:endParaRPr lang="en-MY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243608"/>
              </p:ext>
            </p:extLst>
          </p:nvPr>
        </p:nvGraphicFramePr>
        <p:xfrm>
          <a:off x="2471738" y="3706813"/>
          <a:ext cx="326390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معادلة" r:id="rId4" imgW="1739880" imgH="660240" progId="Equation.3">
                  <p:embed/>
                </p:oleObj>
              </mc:Choice>
              <mc:Fallback>
                <p:oleObj name="معادلة" r:id="rId4" imgW="1739880" imgH="660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8" y="3706813"/>
                        <a:ext cx="3263900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330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29876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3919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412890"/>
              </p:ext>
            </p:extLst>
          </p:nvPr>
        </p:nvGraphicFramePr>
        <p:xfrm>
          <a:off x="7885113" y="5309964"/>
          <a:ext cx="7588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Equation" r:id="rId6" imgW="291960" imgH="190440" progId="Equation.3">
                  <p:embed/>
                </p:oleObj>
              </mc:Choice>
              <mc:Fallback>
                <p:oleObj name="Equation" r:id="rId6" imgW="291960" imgH="190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5309964"/>
                        <a:ext cx="7588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07461"/>
              </p:ext>
            </p:extLst>
          </p:nvPr>
        </p:nvGraphicFramePr>
        <p:xfrm>
          <a:off x="7885113" y="5805264"/>
          <a:ext cx="75247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Equation" r:id="rId8" imgW="241195" imgH="139639" progId="Equation.3">
                  <p:embed/>
                </p:oleObj>
              </mc:Choice>
              <mc:Fallback>
                <p:oleObj name="Equation" r:id="rId8" imgW="241195" imgH="13963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5805264"/>
                        <a:ext cx="752475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66216126"/>
              </p:ext>
            </p:extLst>
          </p:nvPr>
        </p:nvGraphicFramePr>
        <p:xfrm>
          <a:off x="2214687" y="2083981"/>
          <a:ext cx="2429321" cy="624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معادلة" r:id="rId10" imgW="888840" imgH="228600" progId="Equation.3">
                  <p:embed/>
                </p:oleObj>
              </mc:Choice>
              <mc:Fallback>
                <p:oleObj name="معادلة" r:id="rId10" imgW="888840" imgH="228600" progId="Equation.3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687" y="2083981"/>
                        <a:ext cx="2429321" cy="624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53069660"/>
              </p:ext>
            </p:extLst>
          </p:nvPr>
        </p:nvGraphicFramePr>
        <p:xfrm>
          <a:off x="4068539" y="2612395"/>
          <a:ext cx="2663701" cy="600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12" imgW="711000" imgH="228600" progId="Equation.3">
                  <p:embed/>
                </p:oleObj>
              </mc:Choice>
              <mc:Fallback>
                <p:oleObj name="Equation" r:id="rId12" imgW="711000" imgH="228600" progId="Equation.3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539" y="2612395"/>
                        <a:ext cx="2663701" cy="6005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ar-E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ar-SA" sz="2800" dirty="0" smtClean="0"/>
                  <a:t>مثال (1):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ar-SA" sz="2800" dirty="0" smtClean="0"/>
                  <a:t>اذا كان   </a:t>
                </a:r>
                <a14:m>
                  <m:oMath xmlns:m="http://schemas.openxmlformats.org/officeDocument/2006/math">
                    <m:r>
                      <a:rPr lang="ar-SA" sz="2800" b="0" i="0" smtClean="0">
                        <a:latin typeface="Cambria Math"/>
                      </a:rPr>
                      <m:t>  </m:t>
                    </m:r>
                    <m:r>
                      <a:rPr lang="en-US" sz="2800" b="0" i="1" smtClean="0">
                        <a:latin typeface="Cambria Math"/>
                      </a:rPr>
                      <m:t>𝑛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70</m:t>
                    </m:r>
                    <m:r>
                      <a:rPr lang="en-US" sz="2800" b="0" i="1" smtClean="0">
                        <a:latin typeface="Cambria Math"/>
                      </a:rPr>
                      <m:t>                    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ar-SA" sz="28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2800" i="1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8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ar-SA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ar-SA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800" b="0" i="1" smtClean="0">
                            <a:latin typeface="Cambria Math"/>
                          </a:rPr>
                          <m:t>=</m:t>
                        </m:r>
                        <m:r>
                          <a:rPr lang="ar-SA" sz="2800" b="0" i="1" smtClean="0">
                            <a:latin typeface="Cambria Math"/>
                          </a:rPr>
                          <m:t>1725</m:t>
                        </m:r>
                      </m:e>
                    </m:nary>
                  </m:oMath>
                </a14:m>
                <a:endParaRPr lang="ar-SA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ar-SA" sz="2800" dirty="0" smtClean="0"/>
                  <a:t>احسب الانحراف المعياري؟</a:t>
                </a:r>
              </a:p>
              <a:p>
                <a:pPr marL="0" indent="0">
                  <a:buNone/>
                </a:pPr>
                <a:endParaRPr lang="ar-EG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0BEB5-8ADF-412E-B4AE-94FBDC75705B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1152343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ar-SA" sz="2800" dirty="0" smtClean="0"/>
              <a:t>حل المثال (1):</a:t>
            </a: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0BEB5-8ADF-412E-B4AE-94FBDC75705B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600158"/>
              </p:ext>
            </p:extLst>
          </p:nvPr>
        </p:nvGraphicFramePr>
        <p:xfrm>
          <a:off x="2001838" y="2709863"/>
          <a:ext cx="5216525" cy="295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معادلة" r:id="rId4" imgW="1968480" imgH="1117440" progId="Equation.3">
                  <p:embed/>
                </p:oleObj>
              </mc:Choice>
              <mc:Fallback>
                <p:oleObj name="معادلة" r:id="rId4" imgW="1968480" imgH="11174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838" y="2709863"/>
                        <a:ext cx="5216525" cy="295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719750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مثال (2): اوجد الانحراف المعياري للتوزيع التكراري؟ </a:t>
            </a:r>
          </a:p>
          <a:p>
            <a:pPr eaLnBrk="1" hangingPunct="1">
              <a:buFontTx/>
              <a:buNone/>
            </a:pPr>
            <a:endParaRPr lang="en-MY" sz="2800" dirty="0" smtClean="0"/>
          </a:p>
        </p:txBody>
      </p:sp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B176E-F1D8-4B6A-B7C0-A364E74E1506}" type="slidenum">
              <a:rPr lang="en-MY"/>
              <a:pPr>
                <a:defRPr/>
              </a:pPr>
              <a:t>6</a:t>
            </a:fld>
            <a:endParaRPr lang="en-MY"/>
          </a:p>
        </p:txBody>
      </p:sp>
      <p:graphicFrame>
        <p:nvGraphicFramePr>
          <p:cNvPr id="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914275"/>
              </p:ext>
            </p:extLst>
          </p:nvPr>
        </p:nvGraphicFramePr>
        <p:xfrm>
          <a:off x="4788024" y="1916832"/>
          <a:ext cx="3816424" cy="350107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077367"/>
                <a:gridCol w="173905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 – 15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 – 25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25 – 35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35 – 45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45 – 55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831850"/>
            <a:ext cx="8229600" cy="796950"/>
          </a:xfrm>
        </p:spPr>
        <p:txBody>
          <a:bodyPr/>
          <a:lstStyle/>
          <a:p>
            <a:pPr algn="ctr" eaLnBrk="1" hangingPunct="1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ar-SA" dirty="0" smtClean="0"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451074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مراكز الفئات للتوزيع التكراري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SA" sz="2400" dirty="0" smtClean="0">
                    <a:ea typeface="Majalla UI"/>
                    <a:cs typeface="Majalla UI"/>
                  </a:rPr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7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8563066"/>
                  </p:ext>
                </p:extLst>
              </p:nvPr>
            </p:nvGraphicFramePr>
            <p:xfrm>
              <a:off x="1582489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8563066"/>
                  </p:ext>
                </p:extLst>
              </p:nvPr>
            </p:nvGraphicFramePr>
            <p:xfrm>
              <a:off x="1582489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19688" t="-6250" b="-740625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6206228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لحساب الوسط الحسابي نحسب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8751835"/>
                  </p:ext>
                </p:extLst>
              </p:nvPr>
            </p:nvGraphicFramePr>
            <p:xfrm>
              <a:off x="1510481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8751835"/>
                  </p:ext>
                </p:extLst>
              </p:nvPr>
            </p:nvGraphicFramePr>
            <p:xfrm>
              <a:off x="1510481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20576" r="-100412" b="-6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9262" b="-6343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907082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(2):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  <p:graphicFrame>
        <p:nvGraphicFramePr>
          <p:cNvPr id="7" name="كائن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54658011"/>
              </p:ext>
            </p:extLst>
          </p:nvPr>
        </p:nvGraphicFramePr>
        <p:xfrm>
          <a:off x="3035300" y="2366963"/>
          <a:ext cx="281781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4" imgW="952200" imgH="1015920" progId="Equation.3">
                  <p:embed/>
                </p:oleObj>
              </mc:Choice>
              <mc:Fallback>
                <p:oleObj name="Equation" r:id="rId4" imgW="952200" imgH="10159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2366963"/>
                        <a:ext cx="2817813" cy="300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614437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انحرافات مراكز الفئات عن الوسط الحسابي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SA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ar-SA" sz="2400" b="0" i="1" smtClean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ar-SA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</m:d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9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255197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255197"/>
                  </p:ext>
                </p:extLst>
              </p:nvPr>
            </p:nvGraphicFramePr>
            <p:xfrm>
              <a:off x="1276041" y="2657448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3722" t="-1563" r="-176682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32487" t="-1563" r="-100000" b="-67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32487" t="-1563" b="-6718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818691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</a:t>
                </a:r>
                <a:r>
                  <a:rPr lang="en-US" sz="2400" dirty="0" smtClean="0">
                    <a:ea typeface="Majalla UI"/>
                    <a:cs typeface="Majalla UI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ar-SA" sz="2400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ar-SA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4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4969737"/>
                  </p:ext>
                </p:extLst>
              </p:nvPr>
            </p:nvGraphicFramePr>
            <p:xfrm>
              <a:off x="869719" y="2592224"/>
              <a:ext cx="6942641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74738"/>
                    <a:gridCol w="107097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16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6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4969737"/>
                  </p:ext>
                </p:extLst>
              </p:nvPr>
            </p:nvGraphicFramePr>
            <p:xfrm>
              <a:off x="869719" y="2592224"/>
              <a:ext cx="6942641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2860"/>
                    <a:gridCol w="883266"/>
                    <a:gridCol w="1362075"/>
                    <a:gridCol w="1228725"/>
                    <a:gridCol w="1074738"/>
                    <a:gridCol w="1070977"/>
                  </a:tblGrid>
                  <a:tr h="5791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62780" t="-3158" r="-248430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90099" t="-3158" r="-174257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47727" t="-3158" r="-100000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47727" t="-3158" b="-452632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773544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(2): نحسب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4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SA" sz="2400" b="0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4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ar-SA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823403"/>
                  </p:ext>
                </p:extLst>
              </p:nvPr>
            </p:nvGraphicFramePr>
            <p:xfrm>
              <a:off x="627285" y="2592224"/>
              <a:ext cx="7977163" cy="299689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14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400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  <m:r>
                                          <a:rPr lang="ar-SA" sz="14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400" b="1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1" i="1" smtClean="0">
                                                <a:latin typeface="Cambria Math"/>
                                              </a:rPr>
                                              <m:t>𝑿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ar-SA" sz="14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5 – 15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484×5=2420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15 – 25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144×7=1008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4×9=36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35 – 45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64×13=832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45 – 55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324×6=1944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مجموع</a:t>
                          </a:r>
                          <a:r>
                            <a:rPr lang="ar-SA" sz="1400" b="1" baseline="0" dirty="0" smtClean="0"/>
                            <a:t> التكرارات  (</a:t>
                          </a:r>
                          <a:r>
                            <a:rPr lang="en-US" sz="1400" b="1" baseline="0" dirty="0" smtClean="0"/>
                            <a:t>n</a:t>
                          </a:r>
                          <a:r>
                            <a:rPr lang="ar-SA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6240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823403"/>
                  </p:ext>
                </p:extLst>
              </p:nvPr>
            </p:nvGraphicFramePr>
            <p:xfrm>
              <a:off x="627285" y="2592224"/>
              <a:ext cx="7977163" cy="299689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144536"/>
                    <a:gridCol w="764200"/>
                    <a:gridCol w="1362075"/>
                    <a:gridCol w="1228725"/>
                    <a:gridCol w="1246188"/>
                    <a:gridCol w="1070977"/>
                    <a:gridCol w="1160462"/>
                  </a:tblGrid>
                  <a:tr h="51817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الفئات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400" b="1" dirty="0" smtClean="0"/>
                            <a:t>التكرار</a:t>
                          </a:r>
                          <a:r>
                            <a:rPr lang="ar-EG" sz="1400" b="1" baseline="0" dirty="0" smtClean="0"/>
                            <a:t> (</a:t>
                          </a:r>
                          <a:r>
                            <a:rPr lang="en-US" sz="1400" b="1" baseline="0" dirty="0" smtClean="0"/>
                            <a:t>f</a:t>
                          </a:r>
                          <a:r>
                            <a:rPr lang="ar-EG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40807" t="-1176" r="-346637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65842" t="-1176" r="-282673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62255" t="-1176" r="-179902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35795" t="-1176" r="-108523" b="-49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588947" t="-1176" r="-526" b="-49176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5 – 15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10-32= -22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484×5=2420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15 – 25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20-32= -12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144×7=1008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30-32= -2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4×9=36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35 – 45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40-32= 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64×13=832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45 – 55 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50-32= 18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324×6=1944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مجموع</a:t>
                          </a:r>
                          <a:r>
                            <a:rPr lang="ar-SA" sz="1400" b="1" baseline="0" dirty="0" smtClean="0"/>
                            <a:t> التكرارات  (</a:t>
                          </a:r>
                          <a:r>
                            <a:rPr lang="en-US" sz="1400" b="1" baseline="0" dirty="0" smtClean="0"/>
                            <a:t>n</a:t>
                          </a:r>
                          <a:r>
                            <a:rPr lang="ar-SA" sz="1400" b="1" baseline="0" dirty="0" smtClean="0"/>
                            <a:t>)</a:t>
                          </a:r>
                          <a:endParaRPr lang="ar-EG" sz="14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6240</a:t>
                          </a:r>
                          <a:endParaRPr lang="ar-EG" sz="14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2663467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الانحراف المعياري للتوزيع التكراري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(2):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485140"/>
              </p:ext>
            </p:extLst>
          </p:nvPr>
        </p:nvGraphicFramePr>
        <p:xfrm>
          <a:off x="1547664" y="2564904"/>
          <a:ext cx="6124342" cy="295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معادلة" r:id="rId4" imgW="2311200" imgH="1117440" progId="Equation.3">
                  <p:embed/>
                </p:oleObj>
              </mc:Choice>
              <mc:Fallback>
                <p:oleObj name="معادلة" r:id="rId4" imgW="2311200" imgH="1117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564904"/>
                        <a:ext cx="6124342" cy="2952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81244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النظرية (1)</a:t>
            </a:r>
            <a:endParaRPr lang="en-MY" b="1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79914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التباين للتوزيع التكراري ذي فئات </a:t>
            </a:r>
          </a:p>
          <a:p>
            <a:pPr eaLnBrk="1" hangingPunct="1">
              <a:buFontTx/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en-US" sz="28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حيث ان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الوسط الحسابي للتوزيع التكراري.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مجموع التكرارات.</a:t>
            </a:r>
            <a:endParaRPr lang="en-MY" sz="2800" dirty="0" smtClean="0"/>
          </a:p>
          <a:p>
            <a:pPr eaLnBrk="1" hangingPunct="1">
              <a:buFontTx/>
              <a:buNone/>
            </a:pPr>
            <a:endParaRPr lang="en-MY" dirty="0" smtClean="0"/>
          </a:p>
        </p:txBody>
      </p:sp>
      <p:graphicFrame>
        <p:nvGraphicFramePr>
          <p:cNvPr id="2050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961682886"/>
              </p:ext>
            </p:extLst>
          </p:nvPr>
        </p:nvGraphicFramePr>
        <p:xfrm>
          <a:off x="7851774" y="4149080"/>
          <a:ext cx="536649" cy="34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Equation" r:id="rId4" imgW="291960" imgH="190440" progId="Equation.3">
                  <p:embed/>
                </p:oleObj>
              </mc:Choice>
              <mc:Fallback>
                <p:oleObj name="Equation" r:id="rId4" imgW="291960" imgH="1904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1774" y="4149080"/>
                        <a:ext cx="536649" cy="34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12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400548773"/>
              </p:ext>
            </p:extLst>
          </p:nvPr>
        </p:nvGraphicFramePr>
        <p:xfrm>
          <a:off x="7858124" y="4653136"/>
          <a:ext cx="602307" cy="348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Equation" r:id="rId6" imgW="241200" imgH="139680" progId="Equation.3">
                  <p:embed/>
                </p:oleObj>
              </mc:Choice>
              <mc:Fallback>
                <p:oleObj name="Equation" r:id="rId6" imgW="241200" imgH="1396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24" y="4653136"/>
                        <a:ext cx="602307" cy="348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1BE3C-4284-4445-BE29-F04B4D4E62F4}" type="slidenum">
              <a:rPr lang="en-MY"/>
              <a:pPr>
                <a:defRPr/>
              </a:pPr>
              <a:t>14</a:t>
            </a:fld>
            <a:endParaRPr lang="en-MY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268538" y="2455863"/>
          <a:ext cx="38893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tion" r:id="rId8" imgW="1688367" imgH="393529" progId="Equation.3">
                  <p:embed/>
                </p:oleObj>
              </mc:Choice>
              <mc:Fallback>
                <p:oleObj name="Equation" r:id="rId8" imgW="1688367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455863"/>
                        <a:ext cx="3889375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6"/>
          <p:cNvSpPr>
            <a:spLocks noChangeArrowheads="1"/>
          </p:cNvSpPr>
          <p:nvPr/>
        </p:nvSpPr>
        <p:spPr bwMode="auto">
          <a:xfrm>
            <a:off x="0" y="3038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مثال (3</a:t>
            </a:r>
            <a:r>
              <a:rPr lang="ar-SA" sz="3200" dirty="0" smtClean="0">
                <a:ea typeface="Majalla UI"/>
                <a:cs typeface="Majalla UI"/>
              </a:rPr>
              <a:t>):</a:t>
            </a:r>
            <a:endParaRPr lang="en-US" sz="3200" dirty="0" smtClean="0">
              <a:ea typeface="Majalla UI"/>
              <a:cs typeface="Majalla UI"/>
            </a:endParaRP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 </a:t>
            </a:r>
            <a:r>
              <a:rPr lang="ar-SA" sz="3200" dirty="0" smtClean="0">
                <a:ea typeface="Majalla UI"/>
                <a:cs typeface="Majalla UI"/>
              </a:rPr>
              <a:t>باستخدام النظرية </a:t>
            </a:r>
            <a:r>
              <a:rPr lang="ar-SA" sz="3200" dirty="0">
                <a:ea typeface="Majalla UI"/>
                <a:cs typeface="Majalla UI"/>
              </a:rPr>
              <a:t>(</a:t>
            </a:r>
            <a:r>
              <a:rPr lang="ar-SA" sz="3200" dirty="0" smtClean="0">
                <a:ea typeface="Majalla UI"/>
                <a:cs typeface="Majalla UI"/>
              </a:rPr>
              <a:t>1) </a:t>
            </a:r>
            <a:r>
              <a:rPr lang="ar-SA" sz="3200" dirty="0">
                <a:ea typeface="Majalla UI"/>
                <a:cs typeface="Majalla UI"/>
              </a:rPr>
              <a:t>للتوزيع التكراري </a:t>
            </a:r>
            <a:r>
              <a:rPr lang="ar-SA" sz="3200" dirty="0" smtClean="0">
                <a:ea typeface="Majalla UI"/>
                <a:cs typeface="Majalla UI"/>
              </a:rPr>
              <a:t>اوجد الانحراف المعياري؟</a:t>
            </a:r>
          </a:p>
          <a:p>
            <a:pPr eaLnBrk="1" hangingPunct="1">
              <a:buFontTx/>
              <a:buNone/>
            </a:pPr>
            <a:endParaRPr lang="en-MY" dirty="0" smtClean="0"/>
          </a:p>
        </p:txBody>
      </p:sp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F8F55E-6286-4767-AA53-131CCE036939}" type="slidenum">
              <a:rPr lang="en-MY"/>
              <a:pPr>
                <a:defRPr/>
              </a:pPr>
              <a:t>15</a:t>
            </a:fld>
            <a:endParaRPr lang="en-MY"/>
          </a:p>
        </p:txBody>
      </p:sp>
      <p:graphicFrame>
        <p:nvGraphicFramePr>
          <p:cNvPr id="7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822183"/>
              </p:ext>
            </p:extLst>
          </p:nvPr>
        </p:nvGraphicFramePr>
        <p:xfrm>
          <a:off x="4788024" y="1916832"/>
          <a:ext cx="3816424" cy="3501072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077367"/>
                <a:gridCol w="1739057"/>
              </a:tblGrid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الفئات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dirty="0" smtClean="0"/>
                        <a:t>التكرار</a:t>
                      </a:r>
                      <a:r>
                        <a:rPr lang="ar-EG" sz="1800" baseline="0" dirty="0" smtClean="0"/>
                        <a:t> (</a:t>
                      </a:r>
                      <a:r>
                        <a:rPr lang="en-US" sz="1800" baseline="0" dirty="0" smtClean="0"/>
                        <a:t>f</a:t>
                      </a:r>
                      <a:r>
                        <a:rPr lang="ar-EG" sz="1800" baseline="0" dirty="0" smtClean="0"/>
                        <a:t>)</a:t>
                      </a:r>
                      <a:endParaRPr lang="ar-EG" sz="1800" dirty="0"/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 – 15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 – 25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25 – 35 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35 – 45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45 – 55 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1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مجموع</a:t>
                      </a:r>
                      <a:r>
                        <a:rPr lang="ar-SA" sz="2400" baseline="0" dirty="0" smtClean="0"/>
                        <a:t> التكرارات  (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ar-SA" sz="2400" baseline="0" dirty="0" smtClean="0"/>
                        <a:t>)</a:t>
                      </a:r>
                      <a:endParaRPr lang="ar-EG" sz="2400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ar-EG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تطبيقات النظرية (1)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(3): نحسب مراكز الفئات للتوزيع التكراري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SA" sz="2400" dirty="0" smtClean="0">
                    <a:ea typeface="Majalla UI"/>
                    <a:cs typeface="Majalla UI"/>
                  </a:rPr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1743663"/>
                  </p:ext>
                </p:extLst>
              </p:nvPr>
            </p:nvGraphicFramePr>
            <p:xfrm>
              <a:off x="64638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9680059"/>
                  </p:ext>
                </p:extLst>
              </p:nvPr>
            </p:nvGraphicFramePr>
            <p:xfrm>
              <a:off x="646385" y="2592224"/>
              <a:ext cx="6229871" cy="313531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2565719"/>
                    <a:gridCol w="1713115"/>
                    <a:gridCol w="1951037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الفئات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800" dirty="0" smtClean="0"/>
                            <a:t>التكرار</a:t>
                          </a:r>
                          <a:r>
                            <a:rPr lang="ar-EG" sz="1800" baseline="0" dirty="0" smtClean="0"/>
                            <a:t> (</a:t>
                          </a:r>
                          <a:r>
                            <a:rPr lang="en-US" sz="1800" baseline="0" dirty="0" smtClean="0"/>
                            <a:t>f</a:t>
                          </a:r>
                          <a:r>
                            <a:rPr lang="ar-EG" sz="1800" baseline="0" dirty="0" smtClean="0"/>
                            <a:t>)</a:t>
                          </a:r>
                          <a:endParaRPr lang="ar-EG" sz="1800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19375" t="-6250" b="-740625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5 – 15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15 – 25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35 – 45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45 – 55 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2400" dirty="0" smtClean="0"/>
                            <a:t>مجموع</a:t>
                          </a:r>
                          <a:r>
                            <a:rPr lang="ar-SA" sz="2400" baseline="0" dirty="0" smtClean="0"/>
                            <a:t> التكرارات  (</a:t>
                          </a:r>
                          <a:r>
                            <a:rPr lang="en-US" sz="2400" baseline="0" dirty="0" smtClean="0"/>
                            <a:t>n</a:t>
                          </a:r>
                          <a:r>
                            <a:rPr lang="ar-SA" sz="2400" baseline="0" dirty="0" smtClean="0"/>
                            <a:t>)</a:t>
                          </a:r>
                          <a:endParaRPr lang="ar-EG" sz="2400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24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8403311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(3): لحساب الوسط الحسابي نحسب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ar-SA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54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17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9254320"/>
                  </p:ext>
                </p:extLst>
              </p:nvPr>
            </p:nvGraphicFramePr>
            <p:xfrm>
              <a:off x="1942529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9254320"/>
                  </p:ext>
                </p:extLst>
              </p:nvPr>
            </p:nvGraphicFramePr>
            <p:xfrm>
              <a:off x="1942529" y="2592224"/>
              <a:ext cx="6229871" cy="2744784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953829"/>
                    <a:gridCol w="1304560"/>
                    <a:gridCol w="1485741"/>
                    <a:gridCol w="1485741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20576" r="-100412" b="-6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9262" b="-634375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022756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(3):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  <p:graphicFrame>
        <p:nvGraphicFramePr>
          <p:cNvPr id="7" name="كائن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31300702"/>
              </p:ext>
            </p:extLst>
          </p:nvPr>
        </p:nvGraphicFramePr>
        <p:xfrm>
          <a:off x="3035300" y="2366963"/>
          <a:ext cx="281781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4" imgW="952200" imgH="1015920" progId="Equation.3">
                  <p:embed/>
                </p:oleObj>
              </mc:Choice>
              <mc:Fallback>
                <p:oleObj name="Equation" r:id="rId4" imgW="952200" imgH="10159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2366963"/>
                        <a:ext cx="2817813" cy="300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113131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(3): نحسب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4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ar-SA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ar-S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555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5679174"/>
                  </p:ext>
                </p:extLst>
              </p:nvPr>
            </p:nvGraphicFramePr>
            <p:xfrm>
              <a:off x="1708089" y="2592224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ar-SA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ar-SA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5679174"/>
                  </p:ext>
                </p:extLst>
              </p:nvPr>
            </p:nvGraphicFramePr>
            <p:xfrm>
              <a:off x="1708089" y="2592224"/>
              <a:ext cx="6392303" cy="2931792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577594"/>
                    <a:gridCol w="1053350"/>
                    <a:gridCol w="1362075"/>
                    <a:gridCol w="1199642"/>
                    <a:gridCol w="119964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3722" r="-176682" b="-682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32487" r="-100000" b="-682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32487" b="-682813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9416782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sz="2400" dirty="0" smtClean="0">
                    <a:ea typeface="Majalla UI"/>
                    <a:cs typeface="Majalla UI"/>
                  </a:rPr>
                  <a:t>حل المثال (3): نحسب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4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ar-SA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ar-S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ar-S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   </m:t>
                        </m:r>
                      </m:sub>
                    </m:sSub>
                  </m:oMath>
                </a14:m>
                <a:endParaRPr lang="ar-SA" sz="2400" dirty="0" smtClean="0">
                  <a:ea typeface="Majalla UI"/>
                  <a:cs typeface="Majalla UI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555" r="-111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3306749"/>
                  </p:ext>
                </p:extLst>
              </p:nvPr>
            </p:nvGraphicFramePr>
            <p:xfrm>
              <a:off x="715277" y="2592224"/>
              <a:ext cx="7313107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8310"/>
                    <a:gridCol w="886905"/>
                    <a:gridCol w="1362075"/>
                    <a:gridCol w="1114425"/>
                    <a:gridCol w="1010080"/>
                    <a:gridCol w="1611312"/>
                  </a:tblGrid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ar-SA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ar-SA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ar-SA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ar-SA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   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en-US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×5=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400×7=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2800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900×9=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1600×13=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20800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2500×6=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15000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47200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3306749"/>
                  </p:ext>
                </p:extLst>
              </p:nvPr>
            </p:nvGraphicFramePr>
            <p:xfrm>
              <a:off x="715277" y="2592224"/>
              <a:ext cx="7313107" cy="3118816"/>
            </p:xfrm>
            <a:graphic>
              <a:graphicData uri="http://schemas.openxmlformats.org/drawingml/2006/table">
                <a:tbl>
                  <a:tblPr rtl="1" firstRow="1" bandRow="1">
                    <a:tableStyleId>{2D5ABB26-0587-4C30-8999-92F81FD0307C}</a:tableStyleId>
                  </a:tblPr>
                  <a:tblGrid>
                    <a:gridCol w="1328310"/>
                    <a:gridCol w="886905"/>
                    <a:gridCol w="1362075"/>
                    <a:gridCol w="1114425"/>
                    <a:gridCol w="1010080"/>
                    <a:gridCol w="1611312"/>
                  </a:tblGrid>
                  <a:tr h="5791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الفئات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EG" sz="1600" b="1" dirty="0" smtClean="0"/>
                            <a:t>التكرار</a:t>
                          </a:r>
                          <a:r>
                            <a:rPr lang="ar-EG" sz="1600" b="1" baseline="0" dirty="0" smtClean="0"/>
                            <a:t> (</a:t>
                          </a:r>
                          <a:r>
                            <a:rPr lang="en-US" sz="1600" b="1" baseline="0" dirty="0" smtClean="0"/>
                            <a:t>f</a:t>
                          </a:r>
                          <a:r>
                            <a:rPr lang="ar-EG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62054" t="-4211" r="-273661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20765" t="-4211" r="-234973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63855" t="-4211" r="-159036" b="-45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33" marR="91433" marT="45728" marB="4572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54545" t="-4211" b="-452632"/>
                          </a:stretch>
                        </a:blipFill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5 – 15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(5+15)÷2=10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10×5=50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en-US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100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×5=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15 – 25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(15+25)÷2=20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20×7=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140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400×7=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2800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25 – 35 </a:t>
                          </a:r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(25+35)÷2=30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30×9=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270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900×9=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8100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35 – 45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(35+45)÷2=40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40×13=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520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1600×13=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20800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211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45 – 55 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 fontAlgn="ctr"/>
                          <a:r>
                            <a:rPr lang="ar-SA" sz="16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</a:rPr>
                            <a:t>(45+55)÷2=50</a:t>
                          </a:r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50×6=300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SA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2500×6= </a:t>
                          </a:r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15000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مجموع</a:t>
                          </a:r>
                          <a:r>
                            <a:rPr lang="ar-SA" sz="1600" b="1" baseline="0" dirty="0" smtClean="0"/>
                            <a:t> التكرارات  (</a:t>
                          </a:r>
                          <a:r>
                            <a:rPr lang="en-US" sz="1600" b="1" baseline="0" dirty="0" smtClean="0"/>
                            <a:t>n</a:t>
                          </a:r>
                          <a:r>
                            <a:rPr lang="ar-SA" sz="1600" b="1" baseline="0" dirty="0" smtClean="0"/>
                            <a:t>)</a:t>
                          </a:r>
                          <a:endParaRPr lang="ar-EG" sz="1600" b="1" dirty="0"/>
                        </a:p>
                      </a:txBody>
                      <a:tcPr marL="91441" marR="9144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b" latinLnBrk="0" hangingPunct="1"/>
                          <a:r>
                            <a:rPr kumimoji="0" lang="ar-EG" sz="1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endParaRPr lang="ar-EG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1280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1" eaLnBrk="1" fontAlgn="ctr" latinLnBrk="0" hangingPunct="1"/>
                          <a:r>
                            <a:rPr kumimoji="0" lang="ar-EG" sz="1600" b="1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Constantia"/>
                              <a:ea typeface="+mn-ea"/>
                              <a:cs typeface="+mn-cs"/>
                            </a:rPr>
                            <a:t>47200</a:t>
                          </a:r>
                          <a:endParaRPr kumimoji="0" lang="ar-EG" sz="16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onstantia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484743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>
                <a:cs typeface="Traditional Arabic" pitchFamily="18" charset="-78"/>
              </a:rPr>
              <a:t>تطبيقات النظرية (1)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2400" dirty="0" smtClean="0">
                <a:ea typeface="Majalla UI"/>
                <a:cs typeface="Majalla UI"/>
              </a:rPr>
              <a:t>حل المثال (3):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2D607-4C08-4D57-9E4D-5E14C2FEBD11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190319"/>
              </p:ext>
            </p:extLst>
          </p:nvPr>
        </p:nvGraphicFramePr>
        <p:xfrm>
          <a:off x="1907704" y="1988840"/>
          <a:ext cx="5072062" cy="418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4" imgW="1777680" imgH="1473120" progId="Equation.3">
                  <p:embed/>
                </p:oleObj>
              </mc:Choice>
              <mc:Fallback>
                <p:oleObj name="Equation" r:id="rId4" imgW="1777680" imgH="14731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988840"/>
                        <a:ext cx="5072062" cy="418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825709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1" dirty="0" smtClean="0">
                <a:cs typeface="Traditional Arabic" pitchFamily="18" charset="-78"/>
              </a:rPr>
              <a:t>تطبيقات الانحراف </a:t>
            </a:r>
            <a:r>
              <a:rPr lang="ar-SA" sz="4800" b="1" dirty="0">
                <a:cs typeface="Traditional Arabic" pitchFamily="18" charset="-78"/>
              </a:rPr>
              <a:t>المعياري للتوزيع التكراري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ar-SA" sz="3200" dirty="0" smtClean="0"/>
              <a:t>اذا كان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3200" dirty="0" smtClean="0"/>
              <a:t>اوجد:</a:t>
            </a:r>
          </a:p>
          <a:p>
            <a:pPr marL="514350" indent="-514350">
              <a:lnSpc>
                <a:spcPct val="150000"/>
              </a:lnSpc>
              <a:buFont typeface="+mj-cs"/>
              <a:buAutoNum type="arabic2Minus"/>
            </a:pPr>
            <a:r>
              <a:rPr lang="ar-SA" sz="3200" dirty="0" smtClean="0"/>
              <a:t>التباين.</a:t>
            </a:r>
          </a:p>
          <a:p>
            <a:pPr marL="514350" indent="-514350">
              <a:lnSpc>
                <a:spcPct val="150000"/>
              </a:lnSpc>
              <a:buFont typeface="+mj-cs"/>
              <a:buAutoNum type="arabic2Minus"/>
            </a:pPr>
            <a:r>
              <a:rPr lang="ar-SA" sz="3200" dirty="0" smtClean="0"/>
              <a:t>الانحراف المعياري.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0BEB5-8ADF-412E-B4AE-94FBDC75705B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998146"/>
              </p:ext>
            </p:extLst>
          </p:nvPr>
        </p:nvGraphicFramePr>
        <p:xfrm>
          <a:off x="539552" y="2132211"/>
          <a:ext cx="6775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4" imgW="2374560" imgH="253800" progId="Equation.3">
                  <p:embed/>
                </p:oleObj>
              </mc:Choice>
              <mc:Fallback>
                <p:oleObj name="Equation" r:id="rId4" imgW="237456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132211"/>
                        <a:ext cx="67754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947227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608</TotalTime>
  <Words>1581</Words>
  <Application>Microsoft Office PowerPoint</Application>
  <PresentationFormat>On-screen Show (4:3)</PresentationFormat>
  <Paragraphs>450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تدفق</vt:lpstr>
      <vt:lpstr>Microsoft Equation 3.0</vt:lpstr>
      <vt:lpstr>Equation</vt:lpstr>
      <vt:lpstr>معادلة</vt:lpstr>
      <vt:lpstr>مقاييس التشتت للتوزيعات التكرارية الانحرف المعياري</vt:lpstr>
      <vt:lpstr>اهداف المحاضرة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الانحراف المعياري للتوزيع التكراري</vt:lpstr>
      <vt:lpstr>النظرية (1)</vt:lpstr>
      <vt:lpstr>تطبيقات النظرية (1)</vt:lpstr>
      <vt:lpstr>تطبيقات النظرية (1)</vt:lpstr>
      <vt:lpstr>تطبيقات النظرية (1)</vt:lpstr>
      <vt:lpstr>تطبيقات النظرية (1)</vt:lpstr>
      <vt:lpstr>تطبيقات النظرية (1)</vt:lpstr>
      <vt:lpstr>تطبيقات النظرية (1)</vt:lpstr>
      <vt:lpstr>تطبيقات النظرية (1)</vt:lpstr>
      <vt:lpstr>تطبيقات الانحراف المعياري للتوزيع التكراري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التشتت</dc:title>
  <dc:creator>HP</dc:creator>
  <cp:lastModifiedBy>Girls College</cp:lastModifiedBy>
  <cp:revision>54</cp:revision>
  <dcterms:created xsi:type="dcterms:W3CDTF">2010-04-01T05:01:52Z</dcterms:created>
  <dcterms:modified xsi:type="dcterms:W3CDTF">2012-11-14T08:21:22Z</dcterms:modified>
</cp:coreProperties>
</file>