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31"/>
  </p:notesMasterIdLst>
  <p:sldIdLst>
    <p:sldId id="256" r:id="rId2"/>
    <p:sldId id="285" r:id="rId3"/>
    <p:sldId id="271" r:id="rId4"/>
    <p:sldId id="272" r:id="rId5"/>
    <p:sldId id="278" r:id="rId6"/>
    <p:sldId id="279" r:id="rId7"/>
    <p:sldId id="281" r:id="rId8"/>
    <p:sldId id="280" r:id="rId9"/>
    <p:sldId id="282" r:id="rId10"/>
    <p:sldId id="283" r:id="rId11"/>
    <p:sldId id="284" r:id="rId12"/>
    <p:sldId id="273" r:id="rId13"/>
    <p:sldId id="287" r:id="rId14"/>
    <p:sldId id="286" r:id="rId15"/>
    <p:sldId id="288" r:id="rId16"/>
    <p:sldId id="276" r:id="rId17"/>
    <p:sldId id="277" r:id="rId18"/>
    <p:sldId id="289" r:id="rId19"/>
    <p:sldId id="290" r:id="rId20"/>
    <p:sldId id="291" r:id="rId21"/>
    <p:sldId id="292" r:id="rId22"/>
    <p:sldId id="293" r:id="rId23"/>
    <p:sldId id="294" r:id="rId24"/>
    <p:sldId id="296" r:id="rId25"/>
    <p:sldId id="298" r:id="rId26"/>
    <p:sldId id="297" r:id="rId27"/>
    <p:sldId id="299" r:id="rId28"/>
    <p:sldId id="300" r:id="rId29"/>
    <p:sldId id="301" r:id="rId30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B7ED08-7AF8-4FF6-BF31-8AD2BBBD5B1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4370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D361C-B115-4B21-9CF7-950D14BACBF5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B7ED08-7AF8-4FF6-BF31-8AD2BBBD5B1F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997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4C5C4-6C25-4209-8804-FFF77598784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98051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F29A-994C-412A-B070-D1FC311FB24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3758205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4AE39-345D-49A2-A1A6-F554C07E107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3953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E10C9-842A-4484-AEFA-DE4F348F961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3123033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EDEF1-6186-46FF-9931-A42C285BC90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2002855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F635B-58B2-4386-8FFA-A667543AC92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6379604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A37D4-9ED3-478E-A8DE-54FC9916007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1288812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C2FA1-F33A-4F75-9170-E9A8A1E8BA2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77685452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F1355-CEF0-4A3B-A23D-5336581A14C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0332809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6523F-5C19-41F7-B01D-135AE8B3EB0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3708580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32A5-B45D-47E4-A496-27FB3459933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6197097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2311D-1538-4EC6-AFEA-404817F60F2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1807484"/>
      </p:ext>
    </p:extLst>
  </p:cSld>
  <p:clrMapOvr>
    <a:masterClrMapping/>
  </p:clrMapOvr>
  <p:transition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عنوان، ونص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CAE29-C427-47C4-BEE2-7A0B1417878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4380295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14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614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7C231FB-FC65-470B-A5AE-48E672CAA83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615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27" r:id="rId2"/>
    <p:sldLayoutId id="2147483836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7" r:id="rId9"/>
    <p:sldLayoutId id="2147483833" r:id="rId10"/>
    <p:sldLayoutId id="2147483834" r:id="rId11"/>
    <p:sldLayoutId id="2147483838" r:id="rId12"/>
    <p:sldLayoutId id="2147483839" r:id="rId13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3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0888"/>
            <a:ext cx="7772400" cy="2232248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6000" dirty="0" smtClean="0">
                <a:cs typeface="Traditional Arabic" pitchFamily="18" charset="-78"/>
              </a:rPr>
              <a:t>مقاييس التشتت</a:t>
            </a:r>
            <a:r>
              <a:rPr lang="ar-SA" sz="4800" dirty="0" smtClean="0">
                <a:cs typeface="Traditional Arabic" pitchFamily="18" charset="-78"/>
              </a:rPr>
              <a:t/>
            </a:r>
            <a:br>
              <a:rPr lang="ar-SA" sz="4800" dirty="0" smtClean="0">
                <a:cs typeface="Traditional Arabic" pitchFamily="18" charset="-78"/>
              </a:rPr>
            </a:br>
            <a:r>
              <a:rPr lang="ar-SA" sz="4800" dirty="0" smtClean="0">
                <a:cs typeface="Traditional Arabic" pitchFamily="18" charset="-78"/>
              </a:rPr>
              <a:t/>
            </a:r>
            <a:br>
              <a:rPr lang="ar-SA" sz="4800" dirty="0" smtClean="0">
                <a:cs typeface="Traditional Arabic" pitchFamily="18" charset="-78"/>
              </a:rPr>
            </a:br>
            <a:r>
              <a:rPr lang="ar-SA" sz="4800" dirty="0" smtClean="0">
                <a:cs typeface="Traditional Arabic" pitchFamily="18" charset="-78"/>
              </a:rPr>
              <a:t>معامل التغير - الالتواء</a:t>
            </a:r>
            <a:r>
              <a:rPr lang="en-US" sz="4800" dirty="0" smtClean="0">
                <a:cs typeface="Traditional Arabic" pitchFamily="18" charset="-78"/>
              </a:rPr>
              <a:t> - </a:t>
            </a:r>
            <a:r>
              <a:rPr lang="ar-SA" sz="4800" dirty="0" smtClean="0">
                <a:cs typeface="Traditional Arabic" pitchFamily="18" charset="-78"/>
              </a:rPr>
              <a:t>الانحراف المتوسط</a:t>
            </a:r>
            <a:endParaRPr lang="en-MY" sz="4800" dirty="0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F430F1-39D7-4E2D-8F25-88F99691FD9C}" type="slidenum">
              <a:rPr lang="en-MY"/>
              <a:pPr>
                <a:defRPr/>
              </a:pPr>
              <a:t>1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تعريف الانحراف المتوسط للتوزيع التكراري.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حساب </a:t>
            </a:r>
            <a:r>
              <a:rPr lang="ar-SA" sz="3200" dirty="0"/>
              <a:t>الانحراف المتوسط للتوزيع </a:t>
            </a:r>
            <a:r>
              <a:rPr lang="ar-SA" sz="3200" dirty="0" smtClean="0"/>
              <a:t>التكراري.</a:t>
            </a:r>
            <a:r>
              <a:rPr lang="ar-SA" sz="3200" dirty="0"/>
              <a:t> </a:t>
            </a:r>
            <a:endParaRPr lang="ar-SA" sz="32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حساب معامل التغير واستخدامه في المقارنة بين المجموعات المختلفة.</a:t>
            </a:r>
            <a:endParaRPr lang="ar-SA" sz="3200" dirty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/>
              <a:t>حساب </a:t>
            </a:r>
            <a:r>
              <a:rPr lang="ar-SA" sz="3200" dirty="0" smtClean="0"/>
              <a:t>مقياس الالتواء والمقارنة بين اشكال التوزيعات التكرارية.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1278-0F47-4B2E-9B41-DF46B0222997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5060807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en-MY" b="1" dirty="0" smtClean="0"/>
          </a:p>
        </p:txBody>
      </p:sp>
      <p:sp>
        <p:nvSpPr>
          <p:cNvPr id="20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تعريف: اذا كانت مراكز فئات توزيع تكراري هي: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وكانت التكرارات المقابلة لها                        فالانحراف المتوسط هو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حيث ان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الوسط الحسابي للتوزيع التكراري.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مجموع التكرارات.</a:t>
            </a:r>
            <a:endParaRPr lang="en-MY" sz="2800" dirty="0" smtClean="0"/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745347027"/>
              </p:ext>
            </p:extLst>
          </p:nvPr>
        </p:nvGraphicFramePr>
        <p:xfrm>
          <a:off x="774006" y="1877393"/>
          <a:ext cx="2357834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Equation" r:id="rId3" imgW="888840" imgH="228600" progId="Equation.3">
                  <p:embed/>
                </p:oleObj>
              </mc:Choice>
              <mc:Fallback>
                <p:oleObj name="Equation" r:id="rId3" imgW="8888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06" y="1877393"/>
                        <a:ext cx="2357834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851503540"/>
              </p:ext>
            </p:extLst>
          </p:nvPr>
        </p:nvGraphicFramePr>
        <p:xfrm>
          <a:off x="3276600" y="2413199"/>
          <a:ext cx="2087488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Equation" r:id="rId5" imgW="711000" imgH="228600" progId="Equation.3">
                  <p:embed/>
                </p:oleObj>
              </mc:Choice>
              <mc:Fallback>
                <p:oleObj name="Equation" r:id="rId5" imgW="7110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413199"/>
                        <a:ext cx="2087488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7B13B-F350-4F7A-84E9-457C4DB093D5}" type="slidenum">
              <a:rPr lang="en-MY"/>
              <a:pPr>
                <a:defRPr/>
              </a:pPr>
              <a:t>3</a:t>
            </a:fld>
            <a:endParaRPr lang="en-MY"/>
          </a:p>
        </p:txBody>
      </p:sp>
      <p:graphicFrame>
        <p:nvGraphicFramePr>
          <p:cNvPr id="20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670768"/>
              </p:ext>
            </p:extLst>
          </p:nvPr>
        </p:nvGraphicFramePr>
        <p:xfrm>
          <a:off x="8027988" y="4581128"/>
          <a:ext cx="7588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7" imgW="291960" imgH="190440" progId="Equation.3">
                  <p:embed/>
                </p:oleObj>
              </mc:Choice>
              <mc:Fallback>
                <p:oleObj name="Equation" r:id="rId7" imgW="291960" imgH="1904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988" y="4581128"/>
                        <a:ext cx="75882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680984"/>
              </p:ext>
            </p:extLst>
          </p:nvPr>
        </p:nvGraphicFramePr>
        <p:xfrm>
          <a:off x="7995989" y="5437534"/>
          <a:ext cx="75247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Equation" r:id="rId9" imgW="241200" imgH="139680" progId="Equation.3">
                  <p:embed/>
                </p:oleObj>
              </mc:Choice>
              <mc:Fallback>
                <p:oleObj name="Equation" r:id="rId9" imgW="241200" imgH="1396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5989" y="5437534"/>
                        <a:ext cx="752475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Rectangle 8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graphicFrame>
        <p:nvGraphicFramePr>
          <p:cNvPr id="20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783392"/>
              </p:ext>
            </p:extLst>
          </p:nvPr>
        </p:nvGraphicFramePr>
        <p:xfrm>
          <a:off x="3022600" y="3041650"/>
          <a:ext cx="267652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Equation" r:id="rId11" imgW="1231560" imgH="609480" progId="Equation.3">
                  <p:embed/>
                </p:oleObj>
              </mc:Choice>
              <mc:Fallback>
                <p:oleObj name="Equation" r:id="rId11" imgW="1231560" imgH="609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3041650"/>
                        <a:ext cx="2676525" cy="1323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932040" y="1556792"/>
            <a:ext cx="4038600" cy="4525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مثال (1): اوجدي الانحراف المتوسط للتوزيع التكراري.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MY" sz="2800" dirty="0" smtClean="0"/>
          </a:p>
        </p:txBody>
      </p:sp>
      <p:graphicFrame>
        <p:nvGraphicFramePr>
          <p:cNvPr id="30723" name="Group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5455211"/>
              </p:ext>
            </p:extLst>
          </p:nvPr>
        </p:nvGraphicFramePr>
        <p:xfrm>
          <a:off x="1691680" y="1988840"/>
          <a:ext cx="3096344" cy="4104456"/>
        </p:xfrm>
        <a:graphic>
          <a:graphicData uri="http://schemas.openxmlformats.org/drawingml/2006/table">
            <a:tbl>
              <a:tblPr/>
              <a:tblGrid>
                <a:gridCol w="1548172"/>
                <a:gridCol w="1548172"/>
              </a:tblGrid>
              <a:tr h="587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التكرار 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الفئات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76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36 - 42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42 - 48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998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48 - 54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76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54 - 60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60 - 66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66 - 72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EFBD-C752-4300-A815-46A052B888B8}" type="slidenum">
              <a:rPr lang="en-MY"/>
              <a:pPr>
                <a:defRPr/>
              </a:pPr>
              <a:t>4</a:t>
            </a:fld>
            <a:endParaRPr lang="en-MY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3884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ar-SA" sz="2800" dirty="0" smtClean="0">
                    <a:ea typeface="Majalla UI"/>
                    <a:cs typeface="Majalla UI"/>
                  </a:rPr>
                  <a:t>حل المثال (1): نحسب مراكز الفئات للتوزيع التكراري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𝐿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ar-EG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  <a:blipFill rotWithShape="1">
                <a:blip r:embed="rId2"/>
                <a:stretch>
                  <a:fillRect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59292487"/>
                  </p:ext>
                </p:extLst>
              </p:nvPr>
            </p:nvGraphicFramePr>
            <p:xfrm>
              <a:off x="3059832" y="2297702"/>
              <a:ext cx="3049557" cy="3939610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889317"/>
                    <a:gridCol w="1080120"/>
                  </a:tblGrid>
                  <a:tr h="4750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20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59292487"/>
                  </p:ext>
                </p:extLst>
              </p:nvPr>
            </p:nvGraphicFramePr>
            <p:xfrm>
              <a:off x="3059832" y="2297702"/>
              <a:ext cx="3049557" cy="3939610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889317"/>
                    <a:gridCol w="1080120"/>
                  </a:tblGrid>
                  <a:tr h="475068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565" t="-1282" r="-183051" b="-7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619125"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20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56980590"/>
      </p:ext>
    </p:extLst>
  </p:cSld>
  <p:clrMapOvr>
    <a:masterClrMapping/>
  </p:clrMapOvr>
  <p:transition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ar-SA" sz="2800" dirty="0" smtClean="0">
                    <a:ea typeface="Majalla UI"/>
                    <a:cs typeface="Majalla UI"/>
                  </a:rPr>
                  <a:t>حل المثال (1): لحساب الوسط الحسابي نحسب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ar-SA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endParaRPr lang="ar-EG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  <a:blipFill rotWithShape="1">
                <a:blip r:embed="rId2"/>
                <a:stretch>
                  <a:fillRect t="-1277"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18662723"/>
                  </p:ext>
                </p:extLst>
              </p:nvPr>
            </p:nvGraphicFramePr>
            <p:xfrm>
              <a:off x="3059832" y="2297702"/>
              <a:ext cx="2971590" cy="3939610"/>
            </p:xfrm>
            <a:graphic>
              <a:graphicData uri="http://schemas.openxmlformats.org/drawingml/2006/table">
                <a:tbl>
                  <a:tblPr/>
                  <a:tblGrid>
                    <a:gridCol w="720080"/>
                    <a:gridCol w="432048"/>
                    <a:gridCol w="769551"/>
                    <a:gridCol w="1049911"/>
                  </a:tblGrid>
                  <a:tr h="4750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2000" b="1" dirty="0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20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18662723"/>
                  </p:ext>
                </p:extLst>
              </p:nvPr>
            </p:nvGraphicFramePr>
            <p:xfrm>
              <a:off x="3059832" y="2297702"/>
              <a:ext cx="2971590" cy="3939610"/>
            </p:xfrm>
            <a:graphic>
              <a:graphicData uri="http://schemas.openxmlformats.org/drawingml/2006/table">
                <a:tbl>
                  <a:tblPr/>
                  <a:tblGrid>
                    <a:gridCol w="720080"/>
                    <a:gridCol w="432048"/>
                    <a:gridCol w="769551"/>
                    <a:gridCol w="1049911"/>
                  </a:tblGrid>
                  <a:tr h="475068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847" t="-1282" r="-313559" b="-7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67606" t="-1282" r="-421127" b="-7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619125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2000" b="0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20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58587348"/>
      </p:ext>
    </p:extLst>
  </p:cSld>
  <p:clrMapOvr>
    <a:masterClrMapping/>
  </p:clrMapOvr>
  <p:transition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7</a:t>
            </a:fld>
            <a:endParaRPr lang="en-MY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187448"/>
              </p:ext>
            </p:extLst>
          </p:nvPr>
        </p:nvGraphicFramePr>
        <p:xfrm>
          <a:off x="3131840" y="2659497"/>
          <a:ext cx="2714849" cy="2857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4" name="Equation" r:id="rId3" imgW="965160" imgH="1015920" progId="Equation.3">
                  <p:embed/>
                </p:oleObj>
              </mc:Choice>
              <mc:Fallback>
                <p:oleObj name="Equation" r:id="rId3" imgW="965160" imgH="1015920" progId="Equation.3">
                  <p:embed/>
                  <p:pic>
                    <p:nvPicPr>
                      <p:cNvPr id="0" name="كائن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659497"/>
                        <a:ext cx="2714849" cy="28577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995936" y="198884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r">
              <a:buNone/>
            </a:pPr>
            <a:r>
              <a:rPr lang="ar-SA" sz="2800" dirty="0" smtClean="0">
                <a:ea typeface="Majalla UI"/>
                <a:cs typeface="Majalla UI"/>
              </a:rPr>
              <a:t>حل المثال (1):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47020"/>
      </p:ext>
    </p:extLst>
  </p:cSld>
  <p:clrMapOvr>
    <a:masterClrMapping/>
  </p:clrMapOvr>
  <p:transition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ar-SA" sz="2800" dirty="0" smtClean="0">
                    <a:ea typeface="Majalla UI"/>
                    <a:cs typeface="Majalla UI"/>
                  </a:rPr>
                  <a:t>حل المثال (1):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انحرافات مراكز الفئات عن الوسط الحسابي </a:t>
                </a:r>
                <a14:m>
                  <m:oMath xmlns:m="http://schemas.openxmlformats.org/officeDocument/2006/math">
                    <m:r>
                      <a:rPr lang="ar-SA" sz="2400" b="0" i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ar-SA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ar-SA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</m:d>
                  </m:oMath>
                </a14:m>
                <a:endParaRPr lang="ar-EG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  <a:blipFill rotWithShape="1">
                <a:blip r:embed="rId2"/>
                <a:stretch>
                  <a:fillRect t="-1277"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11873485"/>
                  </p:ext>
                </p:extLst>
              </p:nvPr>
            </p:nvGraphicFramePr>
            <p:xfrm>
              <a:off x="1907704" y="2297702"/>
              <a:ext cx="4349776" cy="3891476"/>
            </p:xfrm>
            <a:graphic>
              <a:graphicData uri="http://schemas.openxmlformats.org/drawingml/2006/table">
                <a:tbl>
                  <a:tblPr/>
                  <a:tblGrid>
                    <a:gridCol w="1320223"/>
                    <a:gridCol w="734126"/>
                    <a:gridCol w="440476"/>
                    <a:gridCol w="784562"/>
                    <a:gridCol w="1070389"/>
                  </a:tblGrid>
                  <a:tr h="4750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6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39-57=-18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45-57=-12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51-57=-6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57-57=0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69-57=12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11873485"/>
                  </p:ext>
                </p:extLst>
              </p:nvPr>
            </p:nvGraphicFramePr>
            <p:xfrm>
              <a:off x="1907704" y="2297702"/>
              <a:ext cx="4349776" cy="3891476"/>
            </p:xfrm>
            <a:graphic>
              <a:graphicData uri="http://schemas.openxmlformats.org/drawingml/2006/table">
                <a:tbl>
                  <a:tblPr/>
                  <a:tblGrid>
                    <a:gridCol w="1320223"/>
                    <a:gridCol w="734126"/>
                    <a:gridCol w="440476"/>
                    <a:gridCol w="784562"/>
                    <a:gridCol w="1070389"/>
                  </a:tblGrid>
                  <a:tr h="475068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63" t="-1282" r="-230556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79339" t="-1282" r="-311570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69444" t="-1282" r="-423611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39-57=-18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45-57=-12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51-57=-6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57-57=0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69-57=12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68075568"/>
      </p:ext>
    </p:extLst>
  </p:cSld>
  <p:clrMapOvr>
    <a:masterClrMapping/>
  </p:clrMapOvr>
  <p:transition>
    <p:cover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ar-SA" sz="2800" dirty="0" smtClean="0">
                    <a:ea typeface="Majalla UI"/>
                    <a:cs typeface="Majalla UI"/>
                  </a:rPr>
                  <a:t>حل المثال (1):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القيمة المطلقة لانحرافات مراكز الفئات عن الوسط الحسابي</a:t>
                </a:r>
                <a:r>
                  <a:rPr lang="en-US" sz="2400" dirty="0" smtClean="0">
                    <a:ea typeface="Majalla UI"/>
                    <a:cs typeface="Majalla U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ar-SA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</m:d>
                  </m:oMath>
                </a14:m>
                <a:endParaRPr lang="ar-EG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  <a:blipFill rotWithShape="1">
                <a:blip r:embed="rId2"/>
                <a:stretch>
                  <a:fillRect t="-1277"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01144654"/>
                  </p:ext>
                </p:extLst>
              </p:nvPr>
            </p:nvGraphicFramePr>
            <p:xfrm>
              <a:off x="899593" y="2297702"/>
              <a:ext cx="5688630" cy="3891476"/>
            </p:xfrm>
            <a:graphic>
              <a:graphicData uri="http://schemas.openxmlformats.org/drawingml/2006/table">
                <a:tbl>
                  <a:tblPr/>
                  <a:tblGrid>
                    <a:gridCol w="1240230"/>
                    <a:gridCol w="1205766"/>
                    <a:gridCol w="785760"/>
                    <a:gridCol w="471458"/>
                    <a:gridCol w="839743"/>
                    <a:gridCol w="1145673"/>
                  </a:tblGrid>
                  <a:tr h="4750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SA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𝑿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ar-SA" sz="1600" b="1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𝑿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6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39-57= -18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45-57= -12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51-57= -6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57-57= 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 6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69-57= 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01144654"/>
                  </p:ext>
                </p:extLst>
              </p:nvPr>
            </p:nvGraphicFramePr>
            <p:xfrm>
              <a:off x="899593" y="2297702"/>
              <a:ext cx="5688630" cy="3891476"/>
            </p:xfrm>
            <a:graphic>
              <a:graphicData uri="http://schemas.openxmlformats.org/drawingml/2006/table">
                <a:tbl>
                  <a:tblPr/>
                  <a:tblGrid>
                    <a:gridCol w="1240230"/>
                    <a:gridCol w="1205766"/>
                    <a:gridCol w="785760"/>
                    <a:gridCol w="471458"/>
                    <a:gridCol w="839743"/>
                    <a:gridCol w="1145673"/>
                  </a:tblGrid>
                  <a:tr h="475068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93" t="-1282" r="-359606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03030" t="-1282" r="-268687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311628" t="-1282" r="-312403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689610" t="-1282" r="-423377" b="-737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 6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9202189"/>
      </p:ext>
    </p:extLst>
  </p:cSld>
  <p:clrMapOvr>
    <a:masterClrMapping/>
  </p:clrMapOvr>
  <p:transition>
    <p:cover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ar-SA" sz="2800" dirty="0" smtClean="0">
                    <a:ea typeface="Majalla UI"/>
                    <a:cs typeface="Majalla UI"/>
                  </a:rPr>
                  <a:t>حل المثال (1):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</a:t>
                </a:r>
                <a:r>
                  <a:rPr lang="en-US" sz="2400" dirty="0" smtClean="0">
                    <a:ea typeface="Majalla UI"/>
                    <a:cs typeface="Majalla UI"/>
                  </a:rPr>
                  <a:t>  </a:t>
                </a:r>
                <a:r>
                  <a:rPr lang="ar-SA" sz="2400" dirty="0" smtClean="0">
                    <a:ea typeface="Majalla UI"/>
                    <a:cs typeface="Majalla UI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400" i="1" dirty="0">
                                <a:latin typeface="Cambria Math"/>
                              </a:rPr>
                            </m:ctrlPr>
                          </m:sSub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2400" i="1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4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2400" i="1" dirty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ar-EG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3"/>
                <a:ext cx="8229600" cy="4767808"/>
              </a:xfrm>
              <a:blipFill rotWithShape="1">
                <a:blip r:embed="rId2"/>
                <a:stretch>
                  <a:fillRect t="-1277"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52398953"/>
                  </p:ext>
                </p:extLst>
              </p:nvPr>
            </p:nvGraphicFramePr>
            <p:xfrm>
              <a:off x="1430353" y="2276872"/>
              <a:ext cx="6526023" cy="4044296"/>
            </p:xfrm>
            <a:graphic>
              <a:graphicData uri="http://schemas.openxmlformats.org/drawingml/2006/table">
                <a:tbl>
                  <a:tblPr/>
                  <a:tblGrid>
                    <a:gridCol w="1152128"/>
                    <a:gridCol w="985015"/>
                    <a:gridCol w="1242370"/>
                    <a:gridCol w="762467"/>
                    <a:gridCol w="457482"/>
                    <a:gridCol w="814850"/>
                    <a:gridCol w="1111711"/>
                  </a:tblGrid>
                  <a:tr h="4750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SA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𝑿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ar-SA" sz="1600" b="1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𝑿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6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18×3=54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39-57= -18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12×10=120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45-57= -12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6×20=120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51-57= -6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0×32=0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57-57= 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6×21=126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 6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12×14=168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69-57= 12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588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52398953"/>
                  </p:ext>
                </p:extLst>
              </p:nvPr>
            </p:nvGraphicFramePr>
            <p:xfrm>
              <a:off x="1430353" y="2276872"/>
              <a:ext cx="6526023" cy="4044296"/>
            </p:xfrm>
            <a:graphic>
              <a:graphicData uri="http://schemas.openxmlformats.org/drawingml/2006/table">
                <a:tbl>
                  <a:tblPr/>
                  <a:tblGrid>
                    <a:gridCol w="1152128"/>
                    <a:gridCol w="985015"/>
                    <a:gridCol w="1242370"/>
                    <a:gridCol w="762467"/>
                    <a:gridCol w="457482"/>
                    <a:gridCol w="814850"/>
                    <a:gridCol w="1111711"/>
                  </a:tblGrid>
                  <a:tr h="627888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529" t="-971" r="-466667" b="-557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18012" t="-971" r="-447826" b="-557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72059" t="-971" r="-253431" b="-557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44000" t="-971" r="-313600" b="-557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906667" t="-971" r="-422667" b="-557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التكرار 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ar-SA" sz="16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rPr>
                            <a:t>الفئات</a:t>
                          </a:r>
                          <a:endParaRPr kumimoji="0" lang="en-MY" sz="16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18×3=54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39-57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117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36 - 42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12×10=120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42 - 48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4069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6×20=120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51-57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-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1020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48 - 54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3072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0×32=0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57-57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= 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1824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32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54 - 60 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6×21=126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63-57= 6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1323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21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60 - 66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75068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12×14=168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69-57= 12 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966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66 - 72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70991"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588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b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5700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Simplified Arabic"/>
                            </a:rPr>
                            <a:t>100</a:t>
                          </a:r>
                          <a:endParaRPr lang="ar-SA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Simplified Arabic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مجموع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التكرارات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08860290"/>
      </p:ext>
    </p:extLst>
  </p:cSld>
  <p:clrMapOvr>
    <a:masterClrMapping/>
  </p:clrMapOvr>
  <p:transition>
    <p:cover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18" charset="-78"/>
              </a:rPr>
              <a:t>الانحراف المتوسط للتوزيع التكراري</a:t>
            </a: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3995936" y="198884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r">
              <a:buNone/>
            </a:pPr>
            <a:r>
              <a:rPr lang="ar-SA" sz="2800" dirty="0" smtClean="0">
                <a:ea typeface="Majalla UI"/>
                <a:cs typeface="Majalla UI"/>
              </a:rPr>
              <a:t>حل المثال (1):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199622"/>
              </p:ext>
            </p:extLst>
          </p:nvPr>
        </p:nvGraphicFramePr>
        <p:xfrm>
          <a:off x="3022600" y="2446511"/>
          <a:ext cx="3200577" cy="2638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Equation" r:id="rId3" imgW="1231560" imgH="1015920" progId="Equation.3">
                  <p:embed/>
                </p:oleObj>
              </mc:Choice>
              <mc:Fallback>
                <p:oleObj name="Equation" r:id="rId3" imgW="1231560" imgH="10159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2446511"/>
                        <a:ext cx="3200577" cy="2638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319116"/>
      </p:ext>
    </p:extLst>
  </p:cSld>
  <p:clrMapOvr>
    <a:masterClrMapping/>
  </p:clrMapOvr>
  <p:transition>
    <p:cover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معامل التغير</a:t>
            </a:r>
            <a:endParaRPr lang="en-MY" b="1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507413" cy="468094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تعريف: معامل التغير هو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حيث ان: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>
                <a:ea typeface="Majalla UI"/>
                <a:cs typeface="Majalla UI"/>
              </a:rPr>
              <a:t>    S </a:t>
            </a:r>
            <a:r>
              <a:rPr lang="ar-SA" sz="2800" dirty="0" smtClean="0">
                <a:ea typeface="Majalla UI"/>
                <a:cs typeface="Majalla UI"/>
              </a:rPr>
              <a:t> هو الانحراف المعياري              هو الوسط الحسابي</a:t>
            </a:r>
          </a:p>
        </p:txBody>
      </p:sp>
      <p:sp>
        <p:nvSpPr>
          <p:cNvPr id="11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03087-52C3-4F55-9FAC-AC8965B84BDF}" type="slidenum">
              <a:rPr lang="en-MY"/>
              <a:pPr>
                <a:defRPr/>
              </a:pPr>
              <a:t>12</a:t>
            </a:fld>
            <a:endParaRPr lang="en-MY"/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027096"/>
              </p:ext>
            </p:extLst>
          </p:nvPr>
        </p:nvGraphicFramePr>
        <p:xfrm>
          <a:off x="3941763" y="2620963"/>
          <a:ext cx="261302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معادلة" r:id="rId3" imgW="939600" imgH="393480" progId="Equation.3">
                  <p:embed/>
                </p:oleObj>
              </mc:Choice>
              <mc:Fallback>
                <p:oleObj name="معادلة" r:id="rId3" imgW="9396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3" y="2620963"/>
                        <a:ext cx="2613025" cy="8080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68365"/>
              </p:ext>
            </p:extLst>
          </p:nvPr>
        </p:nvGraphicFramePr>
        <p:xfrm>
          <a:off x="4456113" y="4108450"/>
          <a:ext cx="4905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Equation" r:id="rId5" imgW="215640" imgH="253800" progId="Equation.3">
                  <p:embed/>
                </p:oleObj>
              </mc:Choice>
              <mc:Fallback>
                <p:oleObj name="Equation" r:id="rId5" imgW="2156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56113" y="4108450"/>
                        <a:ext cx="490537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معامل التغير</a:t>
            </a:r>
            <a:endParaRPr lang="en-MY" b="1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507413" cy="468094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اهم استعمالات معامل التغير:</a:t>
            </a:r>
          </a:p>
          <a:p>
            <a:pPr algn="ctr" eaLnBrk="1" hangingPunct="1">
              <a:lnSpc>
                <a:spcPct val="20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المقارنة بين التغير في عدة مجموعات او توزيعات تكرارية حتى اذا كانت الوحدات المستعملة مختلفة.</a:t>
            </a:r>
          </a:p>
        </p:txBody>
      </p:sp>
      <p:sp>
        <p:nvSpPr>
          <p:cNvPr id="11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03087-52C3-4F55-9FAC-AC8965B84BDF}" type="slidenum">
              <a:rPr lang="en-MY"/>
              <a:pPr>
                <a:defRPr/>
              </a:pPr>
              <a:t>13</a:t>
            </a:fld>
            <a:endParaRPr lang="en-MY"/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99100964"/>
      </p:ext>
    </p:extLst>
  </p:cSld>
  <p:clrMapOvr>
    <a:masterClrMapping/>
  </p:clrMapOvr>
  <p:transition>
    <p:cover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3884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معامل التغير</a:t>
            </a:r>
            <a:endParaRPr lang="en-MY" b="1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507413" cy="482495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(2):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المجموعة (أ) من البيانات فيها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والمجموعة (ب) فيها </a:t>
            </a:r>
            <a:br>
              <a:rPr lang="ar-SA" dirty="0" smtClean="0">
                <a:ea typeface="Majalla UI"/>
                <a:cs typeface="Majalla UI"/>
              </a:rPr>
            </a:br>
            <a:r>
              <a:rPr lang="ar-SA" dirty="0" smtClean="0">
                <a:ea typeface="Majalla UI"/>
                <a:cs typeface="Majalla UI"/>
              </a:rPr>
              <a:t>اي المجموعتين اكثر تغيرا؟ </a:t>
            </a:r>
          </a:p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</a:t>
            </a:r>
            <a:endParaRPr lang="en-MY" dirty="0" smtClean="0"/>
          </a:p>
        </p:txBody>
      </p:sp>
      <p:sp>
        <p:nvSpPr>
          <p:cNvPr id="11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03087-52C3-4F55-9FAC-AC8965B84BDF}" type="slidenum">
              <a:rPr lang="en-MY"/>
              <a:pPr>
                <a:defRPr/>
              </a:pPr>
              <a:t>14</a:t>
            </a:fld>
            <a:endParaRPr lang="en-MY"/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07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597200"/>
              </p:ext>
            </p:extLst>
          </p:nvPr>
        </p:nvGraphicFramePr>
        <p:xfrm>
          <a:off x="1746250" y="2108200"/>
          <a:ext cx="36131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Equation" r:id="rId3" imgW="1320480" imgH="241200" progId="Equation.3">
                  <p:embed/>
                </p:oleObj>
              </mc:Choice>
              <mc:Fallback>
                <p:oleObj name="Equation" r:id="rId3" imgW="1320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2108200"/>
                        <a:ext cx="3613150" cy="5429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11847"/>
              </p:ext>
            </p:extLst>
          </p:nvPr>
        </p:nvGraphicFramePr>
        <p:xfrm>
          <a:off x="2708275" y="2840038"/>
          <a:ext cx="34369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6" name="Equation" r:id="rId5" imgW="1333440" imgH="241200" progId="Equation.3">
                  <p:embed/>
                </p:oleObj>
              </mc:Choice>
              <mc:Fallback>
                <p:oleObj name="Equation" r:id="rId5" imgW="1333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275" y="2840038"/>
                        <a:ext cx="3436938" cy="4984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7592900"/>
      </p:ext>
    </p:extLst>
  </p:cSld>
  <p:clrMapOvr>
    <a:masterClrMapping/>
  </p:clrMapOvr>
  <p:transition>
    <p:cover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3884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معامل التغير</a:t>
            </a:r>
            <a:endParaRPr lang="en-MY" b="1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507413" cy="482495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(2):</a:t>
            </a: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المجموعة (أ) اكثر تغيرا من المجموعة (ب)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</a:t>
            </a:r>
            <a:endParaRPr lang="en-MY" dirty="0" smtClean="0"/>
          </a:p>
        </p:txBody>
      </p:sp>
      <p:sp>
        <p:nvSpPr>
          <p:cNvPr id="11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03087-52C3-4F55-9FAC-AC8965B84BDF}" type="slidenum">
              <a:rPr lang="en-MY"/>
              <a:pPr>
                <a:defRPr/>
              </a:pPr>
              <a:t>15</a:t>
            </a:fld>
            <a:endParaRPr lang="en-MY"/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246962"/>
              </p:ext>
            </p:extLst>
          </p:nvPr>
        </p:nvGraphicFramePr>
        <p:xfrm>
          <a:off x="1691680" y="3717032"/>
          <a:ext cx="5086350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Equation" r:id="rId3" imgW="1828800" imgH="888840" progId="Equation.3">
                  <p:embed/>
                </p:oleObj>
              </mc:Choice>
              <mc:Fallback>
                <p:oleObj name="Equation" r:id="rId3" imgW="1828800" imgH="8888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717032"/>
                        <a:ext cx="5086350" cy="182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617040"/>
              </p:ext>
            </p:extLst>
          </p:nvPr>
        </p:nvGraphicFramePr>
        <p:xfrm>
          <a:off x="1763688" y="1822574"/>
          <a:ext cx="5121275" cy="182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0" name="Equation" r:id="rId5" imgW="1841400" imgH="888840" progId="Equation.3">
                  <p:embed/>
                </p:oleObj>
              </mc:Choice>
              <mc:Fallback>
                <p:oleObj name="Equation" r:id="rId5" imgW="1841400" imgH="8888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822574"/>
                        <a:ext cx="5121275" cy="182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6576485"/>
      </p:ext>
    </p:extLst>
  </p:cSld>
  <p:clrMapOvr>
    <a:masterClrMapping/>
  </p:clrMapOvr>
  <p:transition>
    <p:cover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1876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مقياس الالتواء</a:t>
            </a:r>
            <a:endParaRPr lang="en-MY" b="1" dirty="0" smtClean="0"/>
          </a:p>
        </p:txBody>
      </p:sp>
      <p:sp>
        <p:nvSpPr>
          <p:cNvPr id="41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5"/>
            <a:ext cx="8229600" cy="47133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b="1" dirty="0" smtClean="0">
                <a:ea typeface="Majalla UI"/>
                <a:cs typeface="Majalla UI"/>
              </a:rPr>
              <a:t>تعريف: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	مقياس الالتواء للتوزيع تكراري او مجموعة من البيانات هو: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حيث ان: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            الوسط الحسابي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           الوسيط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           الانحراف المعياري </a:t>
            </a:r>
            <a:endParaRPr lang="en-MY" dirty="0" smtClean="0"/>
          </a:p>
        </p:txBody>
      </p:sp>
      <p:sp>
        <p:nvSpPr>
          <p:cNvPr id="1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0235CE-B619-4AAA-90C4-45D45DC6D13A}" type="slidenum">
              <a:rPr lang="en-MY"/>
              <a:pPr>
                <a:defRPr/>
              </a:pPr>
              <a:t>16</a:t>
            </a:fld>
            <a:endParaRPr lang="en-MY"/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368225"/>
              </p:ext>
            </p:extLst>
          </p:nvPr>
        </p:nvGraphicFramePr>
        <p:xfrm>
          <a:off x="7596336" y="4221163"/>
          <a:ext cx="620712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Equation" r:id="rId4" imgW="291960" imgH="190440" progId="Equation.3">
                  <p:embed/>
                </p:oleObj>
              </mc:Choice>
              <mc:Fallback>
                <p:oleObj name="Equation" r:id="rId4" imgW="291960" imgH="1904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4221163"/>
                        <a:ext cx="620712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517829"/>
              </p:ext>
            </p:extLst>
          </p:nvPr>
        </p:nvGraphicFramePr>
        <p:xfrm>
          <a:off x="7624266" y="4951958"/>
          <a:ext cx="6921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6" imgW="317160" imgH="164880" progId="Equation.3">
                  <p:embed/>
                </p:oleObj>
              </mc:Choice>
              <mc:Fallback>
                <p:oleObj name="Equation" r:id="rId6" imgW="31716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4266" y="4951958"/>
                        <a:ext cx="692150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501922"/>
              </p:ext>
            </p:extLst>
          </p:nvPr>
        </p:nvGraphicFramePr>
        <p:xfrm>
          <a:off x="7741741" y="5630763"/>
          <a:ext cx="5746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Equation" r:id="rId8" imgW="266353" imgH="177569" progId="Equation.3">
                  <p:embed/>
                </p:oleObj>
              </mc:Choice>
              <mc:Fallback>
                <p:oleObj name="Equation" r:id="rId8" imgW="266353" imgH="17756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741" y="5630763"/>
                        <a:ext cx="5746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8"/>
          <p:cNvSpPr>
            <a:spLocks noChangeArrowheads="1"/>
          </p:cNvSpPr>
          <p:nvPr/>
        </p:nvSpPr>
        <p:spPr bwMode="auto">
          <a:xfrm>
            <a:off x="0" y="2546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4107" name="Rectangle 9"/>
          <p:cNvSpPr>
            <a:spLocks noChangeArrowheads="1"/>
          </p:cNvSpPr>
          <p:nvPr/>
        </p:nvSpPr>
        <p:spPr bwMode="auto">
          <a:xfrm>
            <a:off x="0" y="2955925"/>
            <a:ext cx="312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4108" name="Rectangle 10"/>
          <p:cNvSpPr>
            <a:spLocks noChangeArrowheads="1"/>
          </p:cNvSpPr>
          <p:nvPr/>
        </p:nvSpPr>
        <p:spPr bwMode="auto">
          <a:xfrm>
            <a:off x="0" y="3421063"/>
            <a:ext cx="2270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</a:t>
            </a:r>
            <a:endParaRPr lang="en-MY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410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614972"/>
              </p:ext>
            </p:extLst>
          </p:nvPr>
        </p:nvGraphicFramePr>
        <p:xfrm>
          <a:off x="3484563" y="3141663"/>
          <a:ext cx="18129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Equation" r:id="rId10" imgW="876240" imgH="406080" progId="Equation.3">
                  <p:embed/>
                </p:oleObj>
              </mc:Choice>
              <mc:Fallback>
                <p:oleObj name="Equation" r:id="rId10" imgW="876240" imgH="4060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4563" y="3141663"/>
                        <a:ext cx="1812925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8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2400" b="1" dirty="0" smtClean="0">
                <a:ea typeface="Majalla UI"/>
                <a:cs typeface="Majalla UI"/>
              </a:rPr>
              <a:t>يستفاد من مقياس الالتواء في:</a:t>
            </a:r>
            <a:endParaRPr lang="ar-SA" sz="2800" b="1" dirty="0" smtClean="0">
              <a:ea typeface="Majalla UI"/>
              <a:cs typeface="Majalla UI"/>
            </a:endParaRPr>
          </a:p>
          <a:p>
            <a:pPr algn="just" eaLnBrk="1" hangingPunct="1"/>
            <a:r>
              <a:rPr lang="ar-SA" sz="2800" dirty="0" smtClean="0">
                <a:ea typeface="Majalla UI"/>
                <a:cs typeface="Majalla UI"/>
              </a:rPr>
              <a:t>معرفة نوعية التواء التوزيع التكراري.</a:t>
            </a:r>
          </a:p>
          <a:p>
            <a:pPr lvl="1" algn="just" eaLnBrk="1" hangingPunct="1"/>
            <a:r>
              <a:rPr lang="ar-SA" sz="2800" dirty="0" smtClean="0">
                <a:ea typeface="Majalla UI"/>
                <a:cs typeface="Majalla UI"/>
              </a:rPr>
              <a:t> الالتواء الموجب يعني ان الوسط الحسابي اكبر من الوسيط وان الطرف الايمن ممتد اكثرواشارة مقياس الالتواء موجبة.</a:t>
            </a:r>
          </a:p>
          <a:p>
            <a:pPr lvl="1" algn="just" eaLnBrk="1" hangingPunct="1"/>
            <a:r>
              <a:rPr lang="ar-SA" sz="2800" dirty="0" smtClean="0">
                <a:ea typeface="Majalla UI"/>
                <a:cs typeface="Majalla UI"/>
              </a:rPr>
              <a:t> الالتواء </a:t>
            </a:r>
            <a:r>
              <a:rPr lang="ar-SA" sz="2800" dirty="0">
                <a:ea typeface="Majalla UI"/>
                <a:cs typeface="Majalla UI"/>
              </a:rPr>
              <a:t>السالب يعني ان الوسط الحسابي </a:t>
            </a:r>
            <a:r>
              <a:rPr lang="ar-SA" sz="2800" dirty="0" smtClean="0">
                <a:ea typeface="Majalla UI"/>
                <a:cs typeface="Majalla UI"/>
              </a:rPr>
              <a:t>اصغر </a:t>
            </a:r>
            <a:r>
              <a:rPr lang="ar-SA" sz="2800" dirty="0">
                <a:ea typeface="Majalla UI"/>
                <a:cs typeface="Majalla UI"/>
              </a:rPr>
              <a:t>من الوسيط وان الطرف</a:t>
            </a:r>
            <a:r>
              <a:rPr lang="ar-SA" sz="2800" dirty="0" smtClean="0">
                <a:ea typeface="Majalla UI"/>
                <a:cs typeface="Majalla UI"/>
              </a:rPr>
              <a:t> الايسر ممتد اكثر واشارة مقياس الالتواء سالبة.</a:t>
            </a:r>
          </a:p>
          <a:p>
            <a:pPr lvl="1" algn="just" eaLnBrk="1" hangingPunct="1"/>
            <a:r>
              <a:rPr lang="ar-SA" sz="2800" dirty="0" smtClean="0">
                <a:ea typeface="Majalla UI"/>
                <a:cs typeface="Majalla UI"/>
              </a:rPr>
              <a:t>ال</a:t>
            </a:r>
            <a:r>
              <a:rPr lang="ar-SA" sz="2800" dirty="0">
                <a:ea typeface="Majalla UI"/>
                <a:cs typeface="Majalla UI"/>
              </a:rPr>
              <a:t>ت</a:t>
            </a:r>
            <a:r>
              <a:rPr lang="ar-SA" sz="2800" dirty="0" smtClean="0">
                <a:ea typeface="Majalla UI"/>
                <a:cs typeface="Majalla UI"/>
              </a:rPr>
              <a:t>وزيع </a:t>
            </a:r>
            <a:r>
              <a:rPr lang="ar-SA" sz="2800" dirty="0" smtClean="0">
                <a:ea typeface="Majalla UI"/>
                <a:cs typeface="Majalla UI"/>
              </a:rPr>
              <a:t>التكراري المتماثل يعني ان الوسط الحسابي يساوي الوسيط وبالتالي مقياس الالتواء يساوي صفر.</a:t>
            </a:r>
          </a:p>
          <a:p>
            <a:pPr algn="just" eaLnBrk="1" hangingPunct="1"/>
            <a:r>
              <a:rPr lang="ar-SA" sz="2800" dirty="0" smtClean="0">
                <a:ea typeface="Majalla UI"/>
                <a:cs typeface="Majalla UI"/>
              </a:rPr>
              <a:t>المقارنة بين التواء توزيعين تكراريين او مجموعتين من البيانات.</a:t>
            </a:r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5EA86-7399-4097-8601-AD285E5D27D6}" type="slidenum">
              <a:rPr lang="en-MY"/>
              <a:pPr>
                <a:defRPr/>
              </a:pPr>
              <a:t>17</a:t>
            </a:fld>
            <a:endParaRPr lang="en-MY"/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0" y="2863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3519488"/>
            <a:ext cx="3127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1876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مقياس الالتواء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(3):</a:t>
            </a:r>
          </a:p>
          <a:p>
            <a:pPr algn="just" eaLnBrk="1" hangingPunct="1">
              <a:lnSpc>
                <a:spcPct val="20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	توزيع تكراري وسطه الحسابي              والوسيط        </a:t>
            </a:r>
          </a:p>
          <a:p>
            <a:pPr algn="just" eaLnBrk="1" hangingPunct="1">
              <a:lnSpc>
                <a:spcPct val="20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والتباين                    اوجد مقياس الالتواء وحدد نوع الالتواء؟</a:t>
            </a:r>
            <a:endParaRPr lang="en-MY" dirty="0" smtClean="0"/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5EA86-7399-4097-8601-AD285E5D27D6}" type="slidenum">
              <a:rPr lang="en-MY"/>
              <a:pPr>
                <a:defRPr/>
              </a:pPr>
              <a:t>18</a:t>
            </a:fld>
            <a:endParaRPr lang="en-MY"/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427914"/>
              </p:ext>
            </p:extLst>
          </p:nvPr>
        </p:nvGraphicFramePr>
        <p:xfrm>
          <a:off x="3995936" y="2276872"/>
          <a:ext cx="9366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7" name="Equation" r:id="rId3" imgW="482391" imgH="203112" progId="Equation.3">
                  <p:embed/>
                </p:oleObj>
              </mc:Choice>
              <mc:Fallback>
                <p:oleObj name="Equation" r:id="rId3" imgW="48239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2276872"/>
                        <a:ext cx="936625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349284"/>
              </p:ext>
            </p:extLst>
          </p:nvPr>
        </p:nvGraphicFramePr>
        <p:xfrm>
          <a:off x="1691680" y="2274962"/>
          <a:ext cx="10080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8" name="Equation" r:id="rId5" imgW="507960" imgH="177480" progId="Equation.3">
                  <p:embed/>
                </p:oleObj>
              </mc:Choice>
              <mc:Fallback>
                <p:oleObj name="Equation" r:id="rId5" imgW="5079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274962"/>
                        <a:ext cx="1008063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540111"/>
              </p:ext>
            </p:extLst>
          </p:nvPr>
        </p:nvGraphicFramePr>
        <p:xfrm>
          <a:off x="6300192" y="3069208"/>
          <a:ext cx="10969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9" name="Equation" r:id="rId7" imgW="507960" imgH="203040" progId="Equation.3">
                  <p:embed/>
                </p:oleObj>
              </mc:Choice>
              <mc:Fallback>
                <p:oleObj name="Equation" r:id="rId7" imgW="507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069208"/>
                        <a:ext cx="1096963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0" y="2863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3519488"/>
            <a:ext cx="3127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1876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مقياس الالتواء</a:t>
            </a:r>
            <a:endParaRPr lang="en-MY" b="1" dirty="0" smtClean="0"/>
          </a:p>
        </p:txBody>
      </p:sp>
    </p:spTree>
    <p:extLst>
      <p:ext uri="{BB962C8B-B14F-4D97-AF65-F5344CB8AC3E}">
        <p14:creationId xmlns:p14="http://schemas.microsoft.com/office/powerpoint/2010/main" val="48400080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(3):</a:t>
            </a: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dirty="0">
                <a:ea typeface="Majalla UI"/>
                <a:cs typeface="Majalla UI"/>
              </a:rPr>
              <a:t> </a:t>
            </a:r>
            <a:r>
              <a:rPr lang="ar-SA" dirty="0" smtClean="0">
                <a:ea typeface="Majalla UI"/>
                <a:cs typeface="Majalla UI"/>
              </a:rPr>
              <a:t>   التوزيع التكراري سالب الالتواء.</a:t>
            </a:r>
          </a:p>
          <a:p>
            <a:pPr algn="just" eaLnBrk="1" hangingPunct="1">
              <a:lnSpc>
                <a:spcPct val="200000"/>
              </a:lnSpc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	</a:t>
            </a:r>
            <a:endParaRPr lang="en-MY" dirty="0" smtClean="0"/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5EA86-7399-4097-8601-AD285E5D27D6}" type="slidenum">
              <a:rPr lang="en-MY"/>
              <a:pPr>
                <a:defRPr/>
              </a:pPr>
              <a:t>19</a:t>
            </a:fld>
            <a:endParaRPr lang="en-MY"/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0" y="2863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3519488"/>
            <a:ext cx="3127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1876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مقياس الالتواء</a:t>
            </a:r>
            <a:endParaRPr lang="en-MY" b="1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391229"/>
              </p:ext>
            </p:extLst>
          </p:nvPr>
        </p:nvGraphicFramePr>
        <p:xfrm>
          <a:off x="2933700" y="2171948"/>
          <a:ext cx="2916238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Equation" r:id="rId3" imgW="1409400" imgH="812520" progId="Equation.3">
                  <p:embed/>
                </p:oleObj>
              </mc:Choice>
              <mc:Fallback>
                <p:oleObj name="Equation" r:id="rId3" imgW="1409400" imgH="81252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00" y="2171948"/>
                        <a:ext cx="2916238" cy="168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777238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تطبيقات على مقاييس التشتت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للتوزيع التكراري التالي احسب:</a:t>
            </a:r>
          </a:p>
          <a:p>
            <a:pPr marL="0" indent="0">
              <a:buNone/>
            </a:pPr>
            <a:r>
              <a:rPr lang="ar-SA" dirty="0" smtClean="0"/>
              <a:t>أ. المدى.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ب. التباين.</a:t>
            </a:r>
          </a:p>
          <a:p>
            <a:pPr marL="0" indent="0">
              <a:buNone/>
            </a:pPr>
            <a:r>
              <a:rPr lang="ar-SA" dirty="0" smtClean="0"/>
              <a:t>ج. </a:t>
            </a:r>
            <a:r>
              <a:rPr lang="ar-SA" dirty="0" smtClean="0"/>
              <a:t>الانحراف المعياري.</a:t>
            </a:r>
          </a:p>
          <a:p>
            <a:pPr marL="0" indent="0">
              <a:buNone/>
            </a:pPr>
            <a:r>
              <a:rPr lang="ar-SA" dirty="0" smtClean="0"/>
              <a:t>د. معامل التغير</a:t>
            </a:r>
            <a:r>
              <a:rPr lang="ar-SA" dirty="0" smtClean="0"/>
              <a:t>.</a:t>
            </a:r>
            <a:endParaRPr lang="ar-SA" dirty="0" smtClean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  <p:graphicFrame>
        <p:nvGraphicFramePr>
          <p:cNvPr id="6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629292"/>
              </p:ext>
            </p:extLst>
          </p:nvPr>
        </p:nvGraphicFramePr>
        <p:xfrm>
          <a:off x="1259632" y="1988840"/>
          <a:ext cx="3096344" cy="4104456"/>
        </p:xfrm>
        <a:graphic>
          <a:graphicData uri="http://schemas.openxmlformats.org/drawingml/2006/table">
            <a:tbl>
              <a:tblPr/>
              <a:tblGrid>
                <a:gridCol w="1548172"/>
                <a:gridCol w="1548172"/>
              </a:tblGrid>
              <a:tr h="587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التكرار 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الفئات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76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22 - 30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30 - 38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998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38 - 46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76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46 - 54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54 - 62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مجموع التكرارات</a:t>
                      </a:r>
                      <a:endParaRPr lang="ar-EG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445476"/>
      </p:ext>
    </p:extLst>
  </p:cSld>
  <p:clrMapOvr>
    <a:masterClrMapping/>
  </p:clrMapOvr>
  <p:transition>
    <p:cover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"/>
            </a:pPr>
            <a:r>
              <a:rPr lang="ar-SA" dirty="0" smtClean="0"/>
              <a:t>اذا كان </a:t>
            </a:r>
          </a:p>
          <a:p>
            <a:pPr marL="0" indent="0">
              <a:buNone/>
            </a:pPr>
            <a:r>
              <a:rPr lang="ar-SA" dirty="0" smtClean="0"/>
              <a:t>اوجد:</a:t>
            </a:r>
          </a:p>
          <a:p>
            <a:pPr marL="0" indent="0">
              <a:buNone/>
            </a:pPr>
            <a:r>
              <a:rPr lang="ar-SA" dirty="0" smtClean="0"/>
              <a:t>(أ) التباين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dirty="0" smtClean="0"/>
              <a:t>(ب) الانحراف </a:t>
            </a:r>
            <a:r>
              <a:rPr lang="ar-SA" dirty="0" smtClean="0"/>
              <a:t>المعياري.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3. </a:t>
            </a:r>
            <a:r>
              <a:rPr lang="ar-SA" dirty="0" smtClean="0"/>
              <a:t>معطى </a:t>
            </a:r>
          </a:p>
          <a:p>
            <a:pPr marL="0" indent="0">
              <a:buNone/>
            </a:pPr>
            <a:r>
              <a:rPr lang="ar-SA" dirty="0" smtClean="0"/>
              <a:t>احسب الانحراف المتوسط.</a:t>
            </a: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419944"/>
              </p:ext>
            </p:extLst>
          </p:nvPr>
        </p:nvGraphicFramePr>
        <p:xfrm>
          <a:off x="2970213" y="2060575"/>
          <a:ext cx="4191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معادلة" r:id="rId3" imgW="2514600" imgH="253800" progId="Equation.3">
                  <p:embed/>
                </p:oleObj>
              </mc:Choice>
              <mc:Fallback>
                <p:oleObj name="معادلة" r:id="rId3" imgW="2514600" imgH="253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213" y="2060575"/>
                        <a:ext cx="4191000" cy="431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كائن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77313"/>
              </p:ext>
            </p:extLst>
          </p:nvPr>
        </p:nvGraphicFramePr>
        <p:xfrm>
          <a:off x="3797523" y="4394498"/>
          <a:ext cx="300672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8" name="معادلة" r:id="rId5" imgW="1803240" imgH="279360" progId="Equation.3">
                  <p:embed/>
                </p:oleObj>
              </mc:Choice>
              <mc:Fallback>
                <p:oleObj name="معادلة" r:id="rId5" imgW="1803240" imgH="279360" progId="Equation.3">
                  <p:embed/>
                  <p:pic>
                    <p:nvPicPr>
                      <p:cNvPr id="0" name="كائن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523" y="4394498"/>
                        <a:ext cx="3006725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6722045"/>
      </p:ext>
    </p:extLst>
  </p:cSld>
  <p:clrMapOvr>
    <a:masterClrMapping/>
  </p:clrMapOvr>
  <p:transition>
    <p:cover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2800" dirty="0" smtClean="0">
                <a:ea typeface="Majalla UI"/>
                <a:cs typeface="Majalla UI"/>
              </a:rPr>
              <a:t>أ. المدى </a:t>
            </a:r>
            <a:r>
              <a:rPr lang="ar-SA" sz="2800" dirty="0">
                <a:ea typeface="Majalla UI"/>
                <a:cs typeface="Majalla UI"/>
              </a:rPr>
              <a:t>= الحد الاعلى للفئة العليا – الحد الادنى للفئة الدنيا </a:t>
            </a:r>
            <a:endParaRPr lang="ar-SA" sz="2800" dirty="0" smtClean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            = 62-22=40</a:t>
            </a: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7899474"/>
      </p:ext>
    </p:extLst>
  </p:cSld>
  <p:clrMapOvr>
    <a:masterClrMapping/>
  </p:clrMapOvr>
  <p:transition>
    <p:cover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ب. التباين: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23</a:t>
            </a:fld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5591523"/>
                  </p:ext>
                </p:extLst>
              </p:nvPr>
            </p:nvGraphicFramePr>
            <p:xfrm>
              <a:off x="4104912" y="2592224"/>
              <a:ext cx="4499536" cy="2870848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22 - 30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182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30 - 38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38 - 46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46 - 54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54 - 62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مجموع التكرارات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2100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5591523"/>
                  </p:ext>
                </p:extLst>
              </p:nvPr>
            </p:nvGraphicFramePr>
            <p:xfrm>
              <a:off x="4104912" y="2592224"/>
              <a:ext cx="4499536" cy="2870848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</a:tblGrid>
                  <a:tr h="518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40359" t="-1176" r="-91031" b="-4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65347" t="-1176" r="-495" b="-475294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22 - 30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182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30 - 38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38 - 46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46 - 54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54 - 62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مجموع التكرارات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2100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9" name="كائن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39446049"/>
              </p:ext>
            </p:extLst>
          </p:nvPr>
        </p:nvGraphicFramePr>
        <p:xfrm>
          <a:off x="688975" y="2366963"/>
          <a:ext cx="289401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معادلة" r:id="rId4" imgW="977760" imgH="1015920" progId="Equation.3">
                  <p:embed/>
                </p:oleObj>
              </mc:Choice>
              <mc:Fallback>
                <p:oleObj name="معادلة" r:id="rId4" imgW="977760" imgH="1015920" progId="Equation.3">
                  <p:embed/>
                  <p:pic>
                    <p:nvPicPr>
                      <p:cNvPr id="0" name="كائن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2366963"/>
                        <a:ext cx="2894013" cy="300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0781459"/>
      </p:ext>
    </p:extLst>
  </p:cSld>
  <p:clrMapOvr>
    <a:masterClrMapping/>
  </p:clrMapOvr>
  <p:transition>
    <p:cover dir="l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ب. التباين: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24</a:t>
            </a:fld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945072"/>
                  </p:ext>
                </p:extLst>
              </p:nvPr>
            </p:nvGraphicFramePr>
            <p:xfrm>
              <a:off x="627285" y="2592224"/>
              <a:ext cx="7977163" cy="2870848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4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ar-SA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22 - 30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182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-16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1792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30 - 38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768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38 - 46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46 - 54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54 - 62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2048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مجموع التكرارات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2100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5248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945072"/>
                  </p:ext>
                </p:extLst>
              </p:nvPr>
            </p:nvGraphicFramePr>
            <p:xfrm>
              <a:off x="627285" y="2592224"/>
              <a:ext cx="7977163" cy="2870848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518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40807" t="-1176" r="-346637" b="-4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65842" t="-1176" r="-282673" b="-4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62255" t="-1176" r="-179902" b="-4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535795" t="-1176" r="-108523" b="-4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588947" t="-1176" r="-526" b="-475294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22 - 30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182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-16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1792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30 - 38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768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38 - 46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42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546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46 - 54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54 - 62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58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464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2048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مجموع التكرارات</a:t>
                          </a:r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4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4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2100</a:t>
                          </a:r>
                          <a:endParaRPr kumimoji="0" lang="en-US" sz="14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5248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12324914"/>
      </p:ext>
    </p:extLst>
  </p:cSld>
  <p:clrMapOvr>
    <a:masterClrMapping/>
  </p:clrMapOvr>
  <p:transition>
    <p:cover dir="l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ب. التباين:</a:t>
            </a:r>
          </a:p>
          <a:p>
            <a:pPr marL="514350" indent="-514350">
              <a:buAutoNum type="arabicPeriod"/>
            </a:pPr>
            <a:endParaRPr lang="ar-SA" dirty="0"/>
          </a:p>
          <a:p>
            <a:pPr marL="514350" indent="-514350">
              <a:buAutoNum type="arabicPeriod"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ج. الانحراف المعياري:</a:t>
            </a:r>
          </a:p>
          <a:p>
            <a:pPr marL="514350" indent="-514350">
              <a:buAutoNum type="arabicPeriod"/>
            </a:pPr>
            <a:endParaRPr lang="ar-SA" dirty="0"/>
          </a:p>
          <a:p>
            <a:pPr marL="514350" indent="-514350">
              <a:buAutoNum type="arabicPeriod"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/>
          </a:p>
          <a:p>
            <a:pPr marL="514350" indent="-514350">
              <a:buAutoNum type="arabicPeriod"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25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659984"/>
              </p:ext>
            </p:extLst>
          </p:nvPr>
        </p:nvGraphicFramePr>
        <p:xfrm>
          <a:off x="2603500" y="2084388"/>
          <a:ext cx="3306763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معادلة" r:id="rId3" imgW="1638000" imgH="1015920" progId="Equation.3">
                  <p:embed/>
                </p:oleObj>
              </mc:Choice>
              <mc:Fallback>
                <p:oleObj name="معادلة" r:id="rId3" imgW="1638000" imgH="101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2084388"/>
                        <a:ext cx="3306763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015365"/>
              </p:ext>
            </p:extLst>
          </p:nvPr>
        </p:nvGraphicFramePr>
        <p:xfrm>
          <a:off x="2651125" y="4826545"/>
          <a:ext cx="29051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معادلة" r:id="rId5" imgW="1549080" imgH="253800" progId="Equation.3">
                  <p:embed/>
                </p:oleObj>
              </mc:Choice>
              <mc:Fallback>
                <p:oleObj name="معادلة" r:id="rId5" imgW="15490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826545"/>
                        <a:ext cx="290512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6142172"/>
      </p:ext>
    </p:extLst>
  </p:cSld>
  <p:clrMapOvr>
    <a:masterClrMapping/>
  </p:clrMapOvr>
  <p:transition>
    <p:cover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د. معامل التغير: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</a:t>
            </a:r>
            <a:endParaRPr lang="ar-SA" dirty="0"/>
          </a:p>
          <a:p>
            <a:pPr marL="514350" indent="-514350">
              <a:buAutoNum type="arabicPeriod"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/>
          </a:p>
          <a:p>
            <a:pPr marL="514350" indent="-514350">
              <a:buAutoNum type="arabicPeriod"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26</a:t>
            </a:fld>
            <a:endParaRPr lang="en-MY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654212"/>
              </p:ext>
            </p:extLst>
          </p:nvPr>
        </p:nvGraphicFramePr>
        <p:xfrm>
          <a:off x="3095625" y="2192338"/>
          <a:ext cx="4306888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معادلة" r:id="rId3" imgW="1549080" imgH="812520" progId="Equation.3">
                  <p:embed/>
                </p:oleObj>
              </mc:Choice>
              <mc:Fallback>
                <p:oleObj name="معادلة" r:id="rId3" imgW="1549080" imgH="8125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2192338"/>
                        <a:ext cx="4306888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999515"/>
      </p:ext>
    </p:extLst>
  </p:cSld>
  <p:clrMapOvr>
    <a:masterClrMapping/>
  </p:clrMapOvr>
  <p:transition>
    <p:cover dir="l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2. (أ) التباين.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27</a:t>
            </a:fld>
            <a:endParaRPr lang="en-MY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كائن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58591"/>
              </p:ext>
            </p:extLst>
          </p:nvPr>
        </p:nvGraphicFramePr>
        <p:xfrm>
          <a:off x="1914525" y="2179638"/>
          <a:ext cx="3736975" cy="380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معادلة" r:id="rId3" imgW="1612800" imgH="1650960" progId="Equation.3">
                  <p:embed/>
                </p:oleObj>
              </mc:Choice>
              <mc:Fallback>
                <p:oleObj name="معادلة" r:id="rId3" imgW="1612800" imgH="16509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2179638"/>
                        <a:ext cx="3736975" cy="380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60995"/>
      </p:ext>
    </p:extLst>
  </p:cSld>
  <p:clrMapOvr>
    <a:masterClrMapping/>
  </p:clrMapOvr>
  <p:transition>
    <p:cover dir="l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(ب)</a:t>
            </a:r>
            <a:r>
              <a:rPr lang="ar-SA" dirty="0" smtClean="0"/>
              <a:t> الانحراف المعياري: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28</a:t>
            </a:fld>
            <a:endParaRPr lang="en-MY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كائن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502999"/>
              </p:ext>
            </p:extLst>
          </p:nvPr>
        </p:nvGraphicFramePr>
        <p:xfrm>
          <a:off x="2769220" y="2708920"/>
          <a:ext cx="288290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معادلة" r:id="rId3" imgW="1244520" imgH="253800" progId="Equation.3">
                  <p:embed/>
                </p:oleObj>
              </mc:Choice>
              <mc:Fallback>
                <p:oleObj name="معادلة" r:id="rId3" imgW="12445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9220" y="2708920"/>
                        <a:ext cx="288290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9624442"/>
      </p:ext>
    </p:extLst>
  </p:cSld>
  <p:clrMapOvr>
    <a:masterClrMapping/>
  </p:clrMapOvr>
  <p:transition>
    <p:cover dir="l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تطبيقات على مقاييس التشتت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3. </a:t>
            </a:r>
            <a:r>
              <a:rPr lang="ar-SA" dirty="0"/>
              <a:t>معطى </a:t>
            </a:r>
          </a:p>
          <a:p>
            <a:pPr marL="0" indent="0">
              <a:buNone/>
            </a:pPr>
            <a:r>
              <a:rPr lang="ar-SA" dirty="0"/>
              <a:t>احسب الانحراف المتوسط.</a:t>
            </a:r>
            <a:endParaRPr lang="en-US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F29A-994C-412A-B070-D1FC311FB24D}" type="slidenum">
              <a:rPr lang="en-MY" smtClean="0"/>
              <a:pPr>
                <a:defRPr/>
              </a:pPr>
              <a:t>29</a:t>
            </a:fld>
            <a:endParaRPr lang="en-MY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890695"/>
              </p:ext>
            </p:extLst>
          </p:nvPr>
        </p:nvGraphicFramePr>
        <p:xfrm>
          <a:off x="3419872" y="2492896"/>
          <a:ext cx="30067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معادلة" r:id="rId3" imgW="1803240" imgH="279360" progId="Equation.3">
                  <p:embed/>
                </p:oleObj>
              </mc:Choice>
              <mc:Fallback>
                <p:oleObj name="معادلة" r:id="rId3" imgW="18032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492896"/>
                        <a:ext cx="300672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972190"/>
              </p:ext>
            </p:extLst>
          </p:nvPr>
        </p:nvGraphicFramePr>
        <p:xfrm>
          <a:off x="3203848" y="3428999"/>
          <a:ext cx="2952328" cy="243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معادلة" r:id="rId5" imgW="1231560" imgH="1015920" progId="Equation.3">
                  <p:embed/>
                </p:oleObj>
              </mc:Choice>
              <mc:Fallback>
                <p:oleObj name="معادلة" r:id="rId5" imgW="1231560" imgH="101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428999"/>
                        <a:ext cx="2952328" cy="243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9590613"/>
      </p:ext>
    </p:extLst>
  </p:cSld>
  <p:clrMapOvr>
    <a:masterClrMapping/>
  </p:clrMapOvr>
  <p:transition>
    <p:cover dir="l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649</TotalTime>
  <Words>1481</Words>
  <Application>Microsoft Office PowerPoint</Application>
  <PresentationFormat>عرض على الشاشة (3:4)‏</PresentationFormat>
  <Paragraphs>495</Paragraphs>
  <Slides>29</Slides>
  <Notes>2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29</vt:i4>
      </vt:variant>
    </vt:vector>
  </HeadingPairs>
  <TitlesOfParts>
    <vt:vector size="33" baseType="lpstr">
      <vt:lpstr>تدفق</vt:lpstr>
      <vt:lpstr>Equation</vt:lpstr>
      <vt:lpstr>Microsoft Equation 3.0</vt:lpstr>
      <vt:lpstr>معادلة</vt:lpstr>
      <vt:lpstr>مقاييس التشتت  معامل التغير - الالتواء - الانحراف المتوسط</vt:lpstr>
      <vt:lpstr>اهداف المحاضرة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الانحراف المتوسط للتوزيع التكراري</vt:lpstr>
      <vt:lpstr>معامل التغير</vt:lpstr>
      <vt:lpstr>معامل التغير</vt:lpstr>
      <vt:lpstr>معامل التغير</vt:lpstr>
      <vt:lpstr>معامل التغير</vt:lpstr>
      <vt:lpstr>مقياس الالتواء</vt:lpstr>
      <vt:lpstr>مقياس الالتواء</vt:lpstr>
      <vt:lpstr>مقياس الالتواء</vt:lpstr>
      <vt:lpstr>مقياس الالتواء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  <vt:lpstr>تطبيقات على مقاييس التشتت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التشتت</dc:title>
  <dc:creator>HP</dc:creator>
  <cp:lastModifiedBy>ud</cp:lastModifiedBy>
  <cp:revision>62</cp:revision>
  <dcterms:created xsi:type="dcterms:W3CDTF">2010-04-01T05:01:52Z</dcterms:created>
  <dcterms:modified xsi:type="dcterms:W3CDTF">2012-11-24T10:18:08Z</dcterms:modified>
</cp:coreProperties>
</file>