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2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" r:id="rId2"/>
    <p:sldId id="261" r:id="rId3"/>
    <p:sldId id="257" r:id="rId4"/>
    <p:sldId id="258" r:id="rId5"/>
    <p:sldId id="259" r:id="rId6"/>
    <p:sldId id="268" r:id="rId7"/>
    <p:sldId id="260" r:id="rId8"/>
    <p:sldId id="262" r:id="rId9"/>
    <p:sldId id="263" r:id="rId10"/>
    <p:sldId id="264" r:id="rId11"/>
    <p:sldId id="269" r:id="rId12"/>
    <p:sldId id="265" r:id="rId13"/>
    <p:sldId id="266" r:id="rId14"/>
    <p:sldId id="267" r:id="rId15"/>
    <p:sldId id="276" r:id="rId16"/>
    <p:sldId id="277" r:id="rId17"/>
    <p:sldId id="270" r:id="rId18"/>
    <p:sldId id="271" r:id="rId19"/>
    <p:sldId id="272" r:id="rId20"/>
    <p:sldId id="273" r:id="rId21"/>
    <p:sldId id="274" r:id="rId22"/>
    <p:sldId id="275" r:id="rId23"/>
    <p:sldId id="278" r:id="rId24"/>
  </p:sldIdLst>
  <p:sldSz cx="9144000" cy="6858000" type="screen4x3"/>
  <p:notesSz cx="6858000" cy="9144000"/>
  <p:defaultTextStyle>
    <a:defPPr>
      <a:defRPr lang="en-MY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3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575;&#1604;&#1605;&#1589;&#1606;&#1601;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605;&#1581;&#1575;&#1590;&#1585;&#1575;&#1578;%20&#1575;&#1604;&#1578;&#1593;&#1604;&#1610;&#1605;%20&#1593;&#1606;%20&#1576;&#1593;&#1583;\&#1605;&#1579;&#1575;&#1604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ar-SA" u="sng" dirty="0"/>
              <a:t>لوحة </a:t>
            </a:r>
            <a:r>
              <a:rPr lang="ar-SA" u="sng" dirty="0" err="1"/>
              <a:t>الإنتشار</a:t>
            </a:r>
            <a:endParaRPr lang="ar-SA" u="sng" dirty="0"/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xVal>
            <c:numRef>
              <c:f>ورقة1!$B$3:$B$7</c:f>
              <c:numCache>
                <c:formatCode>General</c:formatCode>
                <c:ptCount val="5"/>
                <c:pt idx="0">
                  <c:v>2</c:v>
                </c:pt>
                <c:pt idx="1">
                  <c:v>6</c:v>
                </c:pt>
                <c:pt idx="2">
                  <c:v>3</c:v>
                </c:pt>
                <c:pt idx="3">
                  <c:v>5</c:v>
                </c:pt>
                <c:pt idx="4">
                  <c:v>4</c:v>
                </c:pt>
              </c:numCache>
            </c:numRef>
          </c:xVal>
          <c:yVal>
            <c:numRef>
              <c:f>ورقة1!$C$3:$C$7</c:f>
              <c:numCache>
                <c:formatCode>General</c:formatCode>
                <c:ptCount val="5"/>
                <c:pt idx="0">
                  <c:v>3</c:v>
                </c:pt>
                <c:pt idx="1">
                  <c:v>7</c:v>
                </c:pt>
                <c:pt idx="2">
                  <c:v>2</c:v>
                </c:pt>
                <c:pt idx="3">
                  <c:v>8</c:v>
                </c:pt>
                <c:pt idx="4">
                  <c:v>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5466624"/>
        <c:axId val="95468544"/>
      </c:scatterChart>
      <c:valAx>
        <c:axId val="95466624"/>
        <c:scaling>
          <c:orientation val="minMax"/>
        </c:scaling>
        <c:delete val="0"/>
        <c:axPos val="b"/>
        <c:title>
          <c:tx>
            <c:rich>
              <a:bodyPr rot="0" vert="wordArtVert" anchor="t" anchorCtr="0"/>
              <a:lstStyle/>
              <a:p>
                <a:pPr>
                  <a:defRPr/>
                </a:pPr>
                <a:r>
                  <a:rPr lang="en-US"/>
                  <a:t>X</a:t>
                </a:r>
                <a:endParaRPr lang="ar-SA"/>
              </a:p>
            </c:rich>
          </c:tx>
          <c:layout>
            <c:manualLayout>
              <c:xMode val="edge"/>
              <c:yMode val="edge"/>
              <c:x val="0.9665963549837564"/>
              <c:y val="0.79542988021907035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95468544"/>
        <c:crosses val="autoZero"/>
        <c:crossBetween val="midCat"/>
      </c:valAx>
      <c:valAx>
        <c:axId val="95468544"/>
        <c:scaling>
          <c:orientation val="minMax"/>
        </c:scaling>
        <c:delete val="0"/>
        <c:axPos val="l"/>
        <c:title>
          <c:tx>
            <c:rich>
              <a:bodyPr rot="0" vert="wordArtVert"/>
              <a:lstStyle/>
              <a:p>
                <a:pPr>
                  <a:defRPr/>
                </a:pPr>
                <a:r>
                  <a:rPr lang="en-US"/>
                  <a:t>Y</a:t>
                </a:r>
                <a:endParaRPr lang="ar-SA"/>
              </a:p>
            </c:rich>
          </c:tx>
          <c:layout>
            <c:manualLayout>
              <c:xMode val="edge"/>
              <c:yMode val="edge"/>
              <c:x val="6.1496372197960898E-2"/>
              <c:y val="5.7947007945619217E-2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95466624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ar-EG" u="sng"/>
              <a:t>لوحة الانتشار</a:t>
            </a:r>
            <a:endParaRPr lang="en-US" u="sng"/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xVal>
            <c:numRef>
              <c:f>ورقة2!$B$4:$B$9</c:f>
              <c:numCache>
                <c:formatCode>General</c:formatCode>
                <c:ptCount val="6"/>
                <c:pt idx="0">
                  <c:v>4</c:v>
                </c:pt>
                <c:pt idx="1">
                  <c:v>7</c:v>
                </c:pt>
                <c:pt idx="2">
                  <c:v>8</c:v>
                </c:pt>
                <c:pt idx="3">
                  <c:v>5</c:v>
                </c:pt>
                <c:pt idx="4">
                  <c:v>4</c:v>
                </c:pt>
                <c:pt idx="5">
                  <c:v>2</c:v>
                </c:pt>
              </c:numCache>
            </c:numRef>
          </c:xVal>
          <c:yVal>
            <c:numRef>
              <c:f>ورقة2!$C$4:$C$9</c:f>
              <c:numCache>
                <c:formatCode>General</c:formatCode>
                <c:ptCount val="6"/>
                <c:pt idx="0">
                  <c:v>7</c:v>
                </c:pt>
                <c:pt idx="1">
                  <c:v>5</c:v>
                </c:pt>
                <c:pt idx="2">
                  <c:v>3</c:v>
                </c:pt>
                <c:pt idx="3">
                  <c:v>5</c:v>
                </c:pt>
                <c:pt idx="4">
                  <c:v>7</c:v>
                </c:pt>
                <c:pt idx="5">
                  <c:v>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8356608"/>
        <c:axId val="98362880"/>
      </c:scatterChart>
      <c:valAx>
        <c:axId val="9835660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X</a:t>
                </a:r>
              </a:p>
            </c:rich>
          </c:tx>
          <c:layout>
            <c:manualLayout>
              <c:xMode val="edge"/>
              <c:yMode val="edge"/>
              <c:x val="0.96654286964129488"/>
              <c:y val="0.76293963254593178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98362880"/>
        <c:crosses val="autoZero"/>
        <c:crossBetween val="midCat"/>
      </c:valAx>
      <c:valAx>
        <c:axId val="98362880"/>
        <c:scaling>
          <c:orientation val="minMax"/>
        </c:scaling>
        <c:delete val="0"/>
        <c:axPos val="l"/>
        <c:title>
          <c:tx>
            <c:rich>
              <a:bodyPr rot="0" vert="horz" anchor="t" anchorCtr="1"/>
              <a:lstStyle/>
              <a:p>
                <a:pPr>
                  <a:defRPr/>
                </a:pPr>
                <a:r>
                  <a:rPr lang="en-US"/>
                  <a:t>Y</a:t>
                </a:r>
              </a:p>
            </c:rich>
          </c:tx>
          <c:layout>
            <c:manualLayout>
              <c:xMode val="edge"/>
              <c:yMode val="edge"/>
              <c:x val="9.4444444444444442E-2"/>
              <c:y val="7.7131452318460164E-2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98356608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7" Type="http://schemas.openxmlformats.org/officeDocument/2006/relationships/image" Target="../media/image13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image" Target="../media/image16.wmf"/><Relationship Id="rId7" Type="http://schemas.openxmlformats.org/officeDocument/2006/relationships/image" Target="../media/image20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MY" noProof="0" smtClean="0"/>
              <a:t>Click to edit Master text styles</a:t>
            </a:r>
          </a:p>
          <a:p>
            <a:pPr lvl="1"/>
            <a:r>
              <a:rPr lang="en-MY" noProof="0" smtClean="0"/>
              <a:t>Second level</a:t>
            </a:r>
          </a:p>
          <a:p>
            <a:pPr lvl="2"/>
            <a:r>
              <a:rPr lang="en-MY" noProof="0" smtClean="0"/>
              <a:t>Third level</a:t>
            </a:r>
          </a:p>
          <a:p>
            <a:pPr lvl="3"/>
            <a:r>
              <a:rPr lang="en-MY" noProof="0" smtClean="0"/>
              <a:t>Fourth level</a:t>
            </a:r>
          </a:p>
          <a:p>
            <a:pPr lvl="4"/>
            <a:r>
              <a:rPr lang="en-MY" noProof="0" smtClean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69DC53C-6D2C-4B8F-90AE-5829E6E5B458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733717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9DC53C-6D2C-4B8F-90AE-5829E6E5B458}" type="slidenum">
              <a:rPr lang="en-MY" smtClean="0"/>
              <a:pPr>
                <a:defRPr/>
              </a:pPr>
              <a:t>1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89130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ar-EG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85E07D4B-800C-4144-BB4D-BF284621F187}" type="slidenum">
              <a:rPr lang="en-MY" smtClean="0"/>
              <a:pPr eaLnBrk="1" hangingPunct="1"/>
              <a:t>2</a:t>
            </a:fld>
            <a:endParaRPr lang="en-MY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9DC53C-6D2C-4B8F-90AE-5829E6E5B458}" type="slidenum">
              <a:rPr lang="en-MY" smtClean="0"/>
              <a:pPr>
                <a:defRPr/>
              </a:pPr>
              <a:t>3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699518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9DC53C-6D2C-4B8F-90AE-5829E6E5B458}" type="slidenum">
              <a:rPr lang="en-MY" smtClean="0"/>
              <a:pPr>
                <a:defRPr/>
              </a:pPr>
              <a:t>4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386057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9DC53C-6D2C-4B8F-90AE-5829E6E5B458}" type="slidenum">
              <a:rPr lang="en-MY" smtClean="0"/>
              <a:pPr>
                <a:defRPr/>
              </a:pPr>
              <a:t>5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54027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9DC53C-6D2C-4B8F-90AE-5829E6E5B458}" type="slidenum">
              <a:rPr lang="en-MY" smtClean="0"/>
              <a:pPr>
                <a:defRPr/>
              </a:pPr>
              <a:t>6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922746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6CC5020-4C17-4572-B47D-2C4307334D43}" type="slidenum">
              <a:rPr lang="en-MY" smtClean="0"/>
              <a:pPr eaLnBrk="1" hangingPunct="1"/>
              <a:t>7</a:t>
            </a:fld>
            <a:endParaRPr lang="en-MY" smtClean="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v</a:t>
            </a:r>
            <a:endParaRPr lang="en-MY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6CC5020-4C17-4572-B47D-2C4307334D43}" type="slidenum">
              <a:rPr lang="en-MY" smtClean="0"/>
              <a:pPr eaLnBrk="1" hangingPunct="1"/>
              <a:t>8</a:t>
            </a:fld>
            <a:endParaRPr lang="en-MY" smtClean="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v</a:t>
            </a:r>
            <a:endParaRPr lang="en-MY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6CC5020-4C17-4572-B47D-2C4307334D43}" type="slidenum">
              <a:rPr lang="en-MY" smtClean="0"/>
              <a:pPr eaLnBrk="1" hangingPunct="1"/>
              <a:t>9</a:t>
            </a:fld>
            <a:endParaRPr lang="en-MY" smtClean="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v</a:t>
            </a:r>
            <a:endParaRPr lang="en-MY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9DC53C-6D2C-4B8F-90AE-5829E6E5B458}" type="slidenum">
              <a:rPr lang="en-MY" smtClean="0"/>
              <a:pPr>
                <a:defRPr/>
              </a:pPr>
              <a:t>10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63063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9DC53C-6D2C-4B8F-90AE-5829E6E5B458}" type="slidenum">
              <a:rPr lang="en-MY" smtClean="0"/>
              <a:pPr>
                <a:defRPr/>
              </a:pPr>
              <a:t>11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899560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6CC5020-4C17-4572-B47D-2C4307334D43}" type="slidenum">
              <a:rPr lang="en-MY" smtClean="0"/>
              <a:pPr eaLnBrk="1" hangingPunct="1"/>
              <a:t>12</a:t>
            </a:fld>
            <a:endParaRPr lang="en-MY" smtClean="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v</a:t>
            </a:r>
            <a:endParaRPr lang="en-MY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9DC53C-6D2C-4B8F-90AE-5829E6E5B458}" type="slidenum">
              <a:rPr lang="en-MY" smtClean="0"/>
              <a:pPr>
                <a:defRPr/>
              </a:pPr>
              <a:t>13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050045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9DC53C-6D2C-4B8F-90AE-5829E6E5B458}" type="slidenum">
              <a:rPr lang="en-MY" smtClean="0"/>
              <a:pPr>
                <a:defRPr/>
              </a:pPr>
              <a:t>14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909895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6CC5020-4C17-4572-B47D-2C4307334D43}" type="slidenum">
              <a:rPr lang="en-MY" smtClean="0"/>
              <a:pPr eaLnBrk="1" hangingPunct="1"/>
              <a:t>15</a:t>
            </a:fld>
            <a:endParaRPr lang="en-MY" smtClean="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v</a:t>
            </a:r>
            <a:endParaRPr lang="en-MY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6CC5020-4C17-4572-B47D-2C4307334D43}" type="slidenum">
              <a:rPr lang="en-MY" smtClean="0"/>
              <a:pPr eaLnBrk="1" hangingPunct="1"/>
              <a:t>16</a:t>
            </a:fld>
            <a:endParaRPr lang="en-MY" smtClean="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v</a:t>
            </a:r>
            <a:endParaRPr lang="en-MY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6CC5020-4C17-4572-B47D-2C4307334D43}" type="slidenum">
              <a:rPr lang="en-MY" smtClean="0"/>
              <a:pPr eaLnBrk="1" hangingPunct="1"/>
              <a:t>17</a:t>
            </a:fld>
            <a:endParaRPr lang="en-MY" smtClean="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v</a:t>
            </a:r>
            <a:endParaRPr lang="en-MY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9DC53C-6D2C-4B8F-90AE-5829E6E5B458}" type="slidenum">
              <a:rPr lang="en-MY" smtClean="0"/>
              <a:pPr>
                <a:defRPr/>
              </a:pPr>
              <a:t>18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267642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9DC53C-6D2C-4B8F-90AE-5829E6E5B458}" type="slidenum">
              <a:rPr lang="en-MY" smtClean="0"/>
              <a:pPr>
                <a:defRPr/>
              </a:pPr>
              <a:t>19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79855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6CC5020-4C17-4572-B47D-2C4307334D43}" type="slidenum">
              <a:rPr lang="en-MY" smtClean="0"/>
              <a:pPr eaLnBrk="1" hangingPunct="1"/>
              <a:t>20</a:t>
            </a:fld>
            <a:endParaRPr lang="en-MY" smtClean="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v</a:t>
            </a:r>
            <a:endParaRPr lang="en-MY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9DC53C-6D2C-4B8F-90AE-5829E6E5B458}" type="slidenum">
              <a:rPr lang="en-MY" smtClean="0"/>
              <a:pPr>
                <a:defRPr/>
              </a:pPr>
              <a:t>21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678587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9DC53C-6D2C-4B8F-90AE-5829E6E5B458}" type="slidenum">
              <a:rPr lang="en-MY" smtClean="0"/>
              <a:pPr>
                <a:defRPr/>
              </a:pPr>
              <a:t>22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880432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9DC53C-6D2C-4B8F-90AE-5829E6E5B458}" type="slidenum">
              <a:rPr lang="en-MY" smtClean="0"/>
              <a:pPr>
                <a:defRPr/>
              </a:pPr>
              <a:t>23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05699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6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68E4FC-948D-4476-AEE1-C22440230827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48450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over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6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425320-ED72-46F0-9BA6-F9F75A76F085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30779725"/>
      </p:ext>
    </p:extLst>
  </p:cSld>
  <p:clrMapOvr>
    <a:masterClrMapping/>
  </p:clrMapOvr>
  <p:transition>
    <p:cover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15594-A915-4137-96D5-0F384B3E003D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443247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over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7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FAE3E-BCDF-4E55-A840-7004767A87BD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51360075"/>
      </p:ext>
    </p:extLst>
  </p:cSld>
  <p:clrMapOvr>
    <a:masterClrMapping/>
  </p:clrMapOvr>
  <p:transition>
    <p:cover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8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9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6497-CA10-4ABE-B93A-8E03584D98AE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38860984"/>
      </p:ext>
    </p:extLst>
  </p:cSld>
  <p:clrMapOvr>
    <a:masterClrMapping/>
  </p:clrMapOvr>
  <p:transition>
    <p:cover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4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4FB34-A7A7-4EC8-9A7D-CEF60B3B888A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36317637"/>
      </p:ext>
    </p:extLst>
  </p:cSld>
  <p:clrMapOvr>
    <a:masterClrMapping/>
  </p:clrMapOvr>
  <p:transition>
    <p:cover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3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4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2D3DE7-452B-4CCC-9B43-49153B6E1BCB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21420147"/>
      </p:ext>
    </p:extLst>
  </p:cSld>
  <p:clrMapOvr>
    <a:masterClrMapping/>
  </p:clrMapOvr>
  <p:transition>
    <p:cover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7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355D2-80B5-4ED4-9A5A-4B7F0A82E2FF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50747295"/>
      </p:ext>
    </p:extLst>
  </p:cSld>
  <p:clrMapOvr>
    <a:masterClrMapping/>
  </p:clrMapOvr>
  <p:transition>
    <p:cover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ذو زاوية واحدة مخدوشة ودائرية 13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مثلث قائم الزاوية 14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شكل حر 15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شكل حر 16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dirty="0"/>
          </a:p>
        </p:txBody>
      </p:sp>
      <p:sp>
        <p:nvSpPr>
          <p:cNvPr id="9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10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11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259C01-DD3D-4F6B-9897-35DC191CBBC3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42943426"/>
      </p:ext>
    </p:extLst>
  </p:cSld>
  <p:clrMapOvr>
    <a:masterClrMapping/>
  </p:clrMapOvr>
  <p:transition>
    <p:cover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6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D05CA5-546B-40A5-8700-A33CC20589FD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31499383"/>
      </p:ext>
    </p:extLst>
  </p:cSld>
  <p:clrMapOvr>
    <a:masterClrMapping/>
  </p:clrMapOvr>
  <p:transition>
    <p:cover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6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80467F-8A56-4E2B-A296-572FFFBFDA2D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80692508"/>
      </p:ext>
    </p:extLst>
  </p:cSld>
  <p:clrMapOvr>
    <a:masterClrMapping/>
  </p:clrMapOvr>
  <p:transition>
    <p:cover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عنصر نائب للعنوان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029" name="عنصر نائب للنص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8592FAD3-7F56-46DE-BF6F-CEC516FCF345}" type="slidenum">
              <a:rPr lang="en-MY"/>
              <a:pPr>
                <a:defRPr/>
              </a:pPr>
              <a:t>‹#›</a:t>
            </a:fld>
            <a:endParaRPr lang="en-MY"/>
          </a:p>
        </p:txBody>
      </p:sp>
      <p:grpSp>
        <p:nvGrpSpPr>
          <p:cNvPr id="1033" name="مجموعة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17" r:id="rId2"/>
    <p:sldLayoutId id="2147483726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7" r:id="rId9"/>
    <p:sldLayoutId id="2147483723" r:id="rId10"/>
    <p:sldLayoutId id="2147483724" r:id="rId11"/>
  </p:sldLayoutIdLst>
  <p:transition>
    <p:cover dir="ld"/>
  </p:transition>
  <p:hf hdr="0" dt="0"/>
  <p:txStyles>
    <p:titleStyle>
      <a:lvl1pPr algn="l" rtl="1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Arial" pitchFamily="34" charset="0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6pPr>
      <a:lvl7pPr marL="9144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7pPr>
      <a:lvl8pPr marL="13716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8pPr>
      <a:lvl9pPr marL="18288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9pPr>
    </p:titleStyle>
    <p:bodyStyle>
      <a:lvl1pPr marL="273050" indent="-2730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639763" indent="-246063" algn="r" rtl="1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914400" indent="-246063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1187450" indent="-2095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Arial" pitchFamily="34" charset="0"/>
        </a:defRPr>
      </a:lvl4pPr>
      <a:lvl5pPr marL="1462088" indent="-209550" algn="r" rtl="1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Arial" pitchFamily="34" charset="0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image" Target="../media/image11.wmf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8.wmf"/><Relationship Id="rId12" Type="http://schemas.openxmlformats.org/officeDocument/2006/relationships/oleObject" Target="../embeddings/oleObject10.bin"/><Relationship Id="rId17" Type="http://schemas.openxmlformats.org/officeDocument/2006/relationships/image" Target="../media/image13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2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10.wmf"/><Relationship Id="rId5" Type="http://schemas.openxmlformats.org/officeDocument/2006/relationships/image" Target="../media/image7.wmf"/><Relationship Id="rId15" Type="http://schemas.openxmlformats.org/officeDocument/2006/relationships/image" Target="../media/image12.wmf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6.bin"/><Relationship Id="rId9" Type="http://schemas.openxmlformats.org/officeDocument/2006/relationships/image" Target="../media/image9.wmf"/><Relationship Id="rId14" Type="http://schemas.openxmlformats.org/officeDocument/2006/relationships/oleObject" Target="../embeddings/oleObject11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13" Type="http://schemas.openxmlformats.org/officeDocument/2006/relationships/image" Target="../media/image18.wmf"/><Relationship Id="rId18" Type="http://schemas.openxmlformats.org/officeDocument/2006/relationships/oleObject" Target="../embeddings/oleObject20.bin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5.wmf"/><Relationship Id="rId12" Type="http://schemas.openxmlformats.org/officeDocument/2006/relationships/oleObject" Target="../embeddings/oleObject17.bin"/><Relationship Id="rId17" Type="http://schemas.openxmlformats.org/officeDocument/2006/relationships/image" Target="../media/image20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9.bin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17.wmf"/><Relationship Id="rId5" Type="http://schemas.openxmlformats.org/officeDocument/2006/relationships/image" Target="../media/image14.wmf"/><Relationship Id="rId15" Type="http://schemas.openxmlformats.org/officeDocument/2006/relationships/image" Target="../media/image19.wmf"/><Relationship Id="rId10" Type="http://schemas.openxmlformats.org/officeDocument/2006/relationships/oleObject" Target="../embeddings/oleObject16.bin"/><Relationship Id="rId19" Type="http://schemas.openxmlformats.org/officeDocument/2006/relationships/image" Target="../media/image21.wmf"/><Relationship Id="rId4" Type="http://schemas.openxmlformats.org/officeDocument/2006/relationships/oleObject" Target="../embeddings/oleObject13.bin"/><Relationship Id="rId9" Type="http://schemas.openxmlformats.org/officeDocument/2006/relationships/image" Target="../media/image16.wmf"/><Relationship Id="rId14" Type="http://schemas.openxmlformats.org/officeDocument/2006/relationships/oleObject" Target="../embeddings/oleObject18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22.wmf"/><Relationship Id="rId4" Type="http://schemas.openxmlformats.org/officeDocument/2006/relationships/oleObject" Target="../embeddings/oleObject2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4.wmf"/><Relationship Id="rId4" Type="http://schemas.openxmlformats.org/officeDocument/2006/relationships/oleObject" Target="../embeddings/oleObject23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26.wmf"/><Relationship Id="rId4" Type="http://schemas.openxmlformats.org/officeDocument/2006/relationships/oleObject" Target="../embeddings/oleObject24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2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7.bin"/><Relationship Id="rId5" Type="http://schemas.openxmlformats.org/officeDocument/2006/relationships/image" Target="../media/image28.wmf"/><Relationship Id="rId4" Type="http://schemas.openxmlformats.org/officeDocument/2006/relationships/oleObject" Target="../embeddings/oleObject26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30.wmf"/><Relationship Id="rId4" Type="http://schemas.openxmlformats.org/officeDocument/2006/relationships/oleObject" Target="../embeddings/oleObject28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3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30.bin"/><Relationship Id="rId5" Type="http://schemas.openxmlformats.org/officeDocument/2006/relationships/image" Target="../media/image31.wmf"/><Relationship Id="rId4" Type="http://schemas.openxmlformats.org/officeDocument/2006/relationships/oleObject" Target="../embeddings/oleObject29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33.wmf"/><Relationship Id="rId4" Type="http://schemas.openxmlformats.org/officeDocument/2006/relationships/oleObject" Target="../embeddings/oleObject3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ln>
            <a:miter lim="800000"/>
            <a:headEnd/>
            <a:tailEnd/>
          </a:ln>
          <a:extLst/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dirty="0"/>
              <a:t>معامل ارتباط بيرسون</a:t>
            </a:r>
            <a:endParaRPr lang="en-MY" dirty="0"/>
          </a:p>
        </p:txBody>
      </p:sp>
      <p:sp>
        <p:nvSpPr>
          <p:cNvPr id="4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4415B6-043B-43CD-BC17-717424DED6EA}" type="slidenum">
              <a:rPr lang="en-MY"/>
              <a:pPr>
                <a:defRPr/>
              </a:pPr>
              <a:t>1</a:t>
            </a:fld>
            <a:endParaRPr lang="en-MY"/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smtClean="0"/>
              <a:t>اهداف المحاضرة</a:t>
            </a:r>
            <a:endParaRPr lang="ar-EG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Font typeface="Wingdings 2" pitchFamily="18" charset="2"/>
              <a:buNone/>
              <a:defRPr/>
            </a:pPr>
            <a:r>
              <a:rPr lang="ar-SA" sz="3200" dirty="0" smtClean="0"/>
              <a:t>بنهاية المحاضرة يكون الطالب قادر على: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SA" sz="3200" dirty="0" smtClean="0"/>
              <a:t>تعريف</a:t>
            </a:r>
            <a:r>
              <a:rPr lang="en-US" sz="3200" dirty="0" smtClean="0"/>
              <a:t> </a:t>
            </a:r>
            <a:r>
              <a:rPr lang="ar-SA" sz="3200" dirty="0" smtClean="0"/>
              <a:t> معامل ارتباط بيرسون.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SA" sz="3200" dirty="0" smtClean="0"/>
              <a:t>حساب </a:t>
            </a:r>
            <a:r>
              <a:rPr lang="ar-SA" sz="3200" dirty="0"/>
              <a:t>معامل ارتباط بيرسون. </a:t>
            </a:r>
            <a:endParaRPr lang="ar-SA" sz="3200" dirty="0" smtClean="0"/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SA" sz="3200" dirty="0"/>
              <a:t>تفسير معامل ارتباط بيرسون.</a:t>
            </a:r>
          </a:p>
          <a:p>
            <a:pPr marL="0" indent="0" algn="just">
              <a:buFont typeface="Wingdings 2" pitchFamily="18" charset="2"/>
              <a:buNone/>
              <a:defRPr/>
            </a:pPr>
            <a:endParaRPr lang="ar-SA" sz="32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د. علية عثمان سيد - استاذ الاحصاء الاجتماعي</a:t>
            </a:r>
            <a:endParaRPr lang="en-MY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10F7C4-0509-4EAE-A8E5-9F41407EC61C}" type="slidenum">
              <a:rPr lang="en-MY" smtClean="0"/>
              <a:pPr>
                <a:defRPr/>
              </a:pPr>
              <a:t>2</a:t>
            </a:fld>
            <a:endParaRPr lang="en-MY"/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57338"/>
            <a:ext cx="8229600" cy="4568825"/>
          </a:xfrm>
        </p:spPr>
        <p:txBody>
          <a:bodyPr>
            <a:normAutofit fontScale="92500" lnSpcReduction="10000"/>
          </a:bodyPr>
          <a:lstStyle/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ar-SA" sz="4000" dirty="0">
                <a:cs typeface="+mn-cs"/>
              </a:rPr>
              <a:t>اذا كان                        عينة من الازواج المرتبة التي تعطي قيمتي متغيرين عشوائيين على     من العناصر.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ar-SA" sz="4000" dirty="0">
                <a:cs typeface="+mn-cs"/>
              </a:rPr>
              <a:t>يتم تمثيل هذه العينة بشكل بياني يعرف بلوحة الانتشار.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ar-SA" sz="4000" dirty="0">
                <a:cs typeface="+mn-cs"/>
              </a:rPr>
              <a:t>لوحة الانتشار تعطي فكرة عن العلاقة بين المتغيرين.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ar-SA" sz="4000" dirty="0">
                <a:cs typeface="+mn-cs"/>
              </a:rPr>
              <a:t>يتم قياس هذه العلاقة بمعامل ارتباط بيرسون. </a:t>
            </a:r>
            <a:endParaRPr lang="en-MY" sz="4000" dirty="0">
              <a:cs typeface="+mn-cs"/>
            </a:endParaRPr>
          </a:p>
        </p:txBody>
      </p:sp>
      <p:sp>
        <p:nvSpPr>
          <p:cNvPr id="7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8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46F4A3-C17F-4C55-8243-67E3544A45B2}" type="slidenum">
              <a:rPr lang="en-MY"/>
              <a:pPr>
                <a:defRPr/>
              </a:pPr>
              <a:t>3</a:t>
            </a:fld>
            <a:endParaRPr lang="en-MY"/>
          </a:p>
        </p:txBody>
      </p:sp>
      <p:graphicFrame>
        <p:nvGraphicFramePr>
          <p:cNvPr id="7173" name="Object 5"/>
          <p:cNvGraphicFramePr>
            <a:graphicFrameLocks noChangeAspect="1"/>
          </p:cNvGraphicFramePr>
          <p:nvPr/>
        </p:nvGraphicFramePr>
        <p:xfrm>
          <a:off x="4427538" y="1628775"/>
          <a:ext cx="3240087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5" name="Equation" r:id="rId4" imgW="1651000" imgH="241300" progId="Equation.3">
                  <p:embed/>
                </p:oleObj>
              </mc:Choice>
              <mc:Fallback>
                <p:oleObj name="Equation" r:id="rId4" imgW="1651000" imgH="2413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538" y="1628775"/>
                        <a:ext cx="3240087" cy="468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2277924"/>
              </p:ext>
            </p:extLst>
          </p:nvPr>
        </p:nvGraphicFramePr>
        <p:xfrm>
          <a:off x="1187624" y="2204864"/>
          <a:ext cx="31115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6" name="Equation" r:id="rId6" imgW="126835" imgH="139518" progId="Equation.3">
                  <p:embed/>
                </p:oleObj>
              </mc:Choice>
              <mc:Fallback>
                <p:oleObj name="Equation" r:id="rId6" imgW="126835" imgH="139518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2204864"/>
                        <a:ext cx="311150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5" name="Rectangle 6"/>
          <p:cNvSpPr>
            <a:spLocks noChangeArrowheads="1"/>
          </p:cNvSpPr>
          <p:nvPr/>
        </p:nvSpPr>
        <p:spPr bwMode="auto">
          <a:xfrm>
            <a:off x="0" y="31019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7176" name="عنوان 1"/>
          <p:cNvSpPr>
            <a:spLocks noGrp="1"/>
          </p:cNvSpPr>
          <p:nvPr>
            <p:ph type="title"/>
          </p:nvPr>
        </p:nvSpPr>
        <p:spPr>
          <a:xfrm>
            <a:off x="457200" y="341313"/>
            <a:ext cx="8229600" cy="1143000"/>
          </a:xfrm>
        </p:spPr>
        <p:txBody>
          <a:bodyPr/>
          <a:lstStyle/>
          <a:p>
            <a:pPr algn="ctr"/>
            <a:r>
              <a:rPr lang="ar-SA" smtClean="0"/>
              <a:t>معامل ارتباط بيرسون</a:t>
            </a:r>
            <a:endParaRPr lang="en-US" smtClean="0"/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41438"/>
            <a:ext cx="8229600" cy="4784725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ar-SA" sz="2400" dirty="0" smtClean="0">
                <a:ea typeface="Majalla UI"/>
                <a:cs typeface="Majalla UI"/>
              </a:rPr>
              <a:t>تعريف:</a:t>
            </a:r>
          </a:p>
          <a:p>
            <a:pPr marL="0" indent="0" eaLnBrk="1" hangingPunct="1">
              <a:buNone/>
            </a:pPr>
            <a:r>
              <a:rPr lang="ar-SA" sz="2400" dirty="0" smtClean="0">
                <a:ea typeface="Majalla UI"/>
                <a:cs typeface="Majalla UI"/>
              </a:rPr>
              <a:t> معامل ارتباط بيرسون بين          </a:t>
            </a:r>
            <a:r>
              <a:rPr lang="ar-SA" sz="2400" dirty="0">
                <a:ea typeface="Majalla UI"/>
                <a:cs typeface="Majalla UI"/>
              </a:rPr>
              <a:t> </a:t>
            </a:r>
            <a:r>
              <a:rPr lang="ar-SA" sz="2400" dirty="0" smtClean="0">
                <a:ea typeface="Majalla UI"/>
                <a:cs typeface="Majalla UI"/>
              </a:rPr>
              <a:t>    هو:</a:t>
            </a:r>
          </a:p>
          <a:p>
            <a:pPr eaLnBrk="1" hangingPunct="1"/>
            <a:endParaRPr lang="ar-SA" sz="2400" dirty="0" smtClean="0">
              <a:ea typeface="Majalla UI"/>
              <a:cs typeface="Majalla UI"/>
            </a:endParaRPr>
          </a:p>
          <a:p>
            <a:pPr eaLnBrk="1" hangingPunct="1">
              <a:buFontTx/>
              <a:buNone/>
            </a:pPr>
            <a:endParaRPr lang="ar-SA" sz="2400" dirty="0" smtClean="0">
              <a:ea typeface="Majalla UI"/>
              <a:cs typeface="Majalla UI"/>
            </a:endParaRPr>
          </a:p>
          <a:p>
            <a:pPr eaLnBrk="1" hangingPunct="1">
              <a:buFontTx/>
              <a:buNone/>
            </a:pPr>
            <a:r>
              <a:rPr lang="ar-SA" sz="2400" dirty="0" smtClean="0">
                <a:ea typeface="Majalla UI"/>
                <a:cs typeface="Majalla UI"/>
              </a:rPr>
              <a:t>حيث ان:</a:t>
            </a:r>
          </a:p>
          <a:p>
            <a:pPr eaLnBrk="1" hangingPunct="1">
              <a:buFontTx/>
              <a:buNone/>
            </a:pPr>
            <a:r>
              <a:rPr lang="ar-SA" sz="2400" dirty="0" smtClean="0">
                <a:ea typeface="Majalla UI"/>
                <a:cs typeface="Majalla UI"/>
              </a:rPr>
              <a:t> </a:t>
            </a:r>
            <a:endParaRPr lang="en-MY" sz="2400" dirty="0" smtClean="0"/>
          </a:p>
        </p:txBody>
      </p:sp>
      <p:sp>
        <p:nvSpPr>
          <p:cNvPr id="10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11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C85A9A-214A-43C1-9E19-C78C3C9F392E}" type="slidenum">
              <a:rPr lang="en-MY"/>
              <a:pPr>
                <a:defRPr/>
              </a:pPr>
              <a:t>4</a:t>
            </a:fld>
            <a:endParaRPr lang="en-MY"/>
          </a:p>
        </p:txBody>
      </p:sp>
      <p:graphicFrame>
        <p:nvGraphicFramePr>
          <p:cNvPr id="9221" name="Object 5"/>
          <p:cNvGraphicFramePr>
            <a:graphicFrameLocks noChangeAspect="1"/>
          </p:cNvGraphicFramePr>
          <p:nvPr/>
        </p:nvGraphicFramePr>
        <p:xfrm>
          <a:off x="2411413" y="2203450"/>
          <a:ext cx="3311525" cy="1154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4" name="Equation" r:id="rId4" imgW="1447800" imgH="508000" progId="Equation.3">
                  <p:embed/>
                </p:oleObj>
              </mc:Choice>
              <mc:Fallback>
                <p:oleObj name="Equation" r:id="rId4" imgW="1447800" imgH="5080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413" y="2203450"/>
                        <a:ext cx="3311525" cy="1154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2" name="Object 4"/>
          <p:cNvGraphicFramePr>
            <a:graphicFrameLocks noChangeAspect="1"/>
          </p:cNvGraphicFramePr>
          <p:nvPr/>
        </p:nvGraphicFramePr>
        <p:xfrm>
          <a:off x="2016125" y="3284538"/>
          <a:ext cx="4851400" cy="245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5" name="Equation" r:id="rId6" imgW="2616200" imgH="1320800" progId="Equation.3">
                  <p:embed/>
                </p:oleObj>
              </mc:Choice>
              <mc:Fallback>
                <p:oleObj name="Equation" r:id="rId6" imgW="2616200" imgH="1320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6125" y="3284538"/>
                        <a:ext cx="4851400" cy="2457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9224" name="Rectangle 7"/>
          <p:cNvSpPr>
            <a:spLocks noChangeArrowheads="1"/>
          </p:cNvSpPr>
          <p:nvPr/>
        </p:nvSpPr>
        <p:spPr bwMode="auto">
          <a:xfrm>
            <a:off x="0" y="5048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922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6650800"/>
              </p:ext>
            </p:extLst>
          </p:nvPr>
        </p:nvGraphicFramePr>
        <p:xfrm>
          <a:off x="4931519" y="1825451"/>
          <a:ext cx="936625" cy="379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6" name="Equation" r:id="rId8" imgW="444114" imgH="177646" progId="Equation.3">
                  <p:embed/>
                </p:oleObj>
              </mc:Choice>
              <mc:Fallback>
                <p:oleObj name="Equation" r:id="rId8" imgW="444114" imgH="177646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1519" y="1825451"/>
                        <a:ext cx="936625" cy="379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7" name="عنوان 1"/>
          <p:cNvSpPr>
            <a:spLocks noGrp="1"/>
          </p:cNvSpPr>
          <p:nvPr>
            <p:ph type="title"/>
          </p:nvPr>
        </p:nvSpPr>
        <p:spPr>
          <a:xfrm>
            <a:off x="457200" y="341313"/>
            <a:ext cx="8229600" cy="1143000"/>
          </a:xfrm>
        </p:spPr>
        <p:txBody>
          <a:bodyPr/>
          <a:lstStyle/>
          <a:p>
            <a:pPr algn="ctr"/>
            <a:r>
              <a:rPr lang="ar-SA" smtClean="0"/>
              <a:t>معامل ارتباط بيرسون</a:t>
            </a:r>
            <a:endParaRPr lang="en-US" smtClean="0"/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84313"/>
            <a:ext cx="8229600" cy="464185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ar-SA" b="1" dirty="0" smtClean="0">
                <a:ea typeface="Majalla UI"/>
                <a:cs typeface="Majalla UI"/>
              </a:rPr>
              <a:t>معامل ارتباط بيرسون يقيس الارتباط الخطي بين المتغيرات: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ar-SA" dirty="0" smtClean="0">
                <a:ea typeface="Majalla UI"/>
                <a:cs typeface="Majalla UI"/>
              </a:rPr>
              <a:t>نجد ان 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ar-SA" dirty="0" smtClean="0">
                <a:ea typeface="Majalla UI"/>
                <a:cs typeface="Majalla UI"/>
              </a:rPr>
              <a:t>عندما تكون            هناك ارتباط خطي طردي اي ان قيم      تزداد بازدياد قيم     .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ar-SA" dirty="0" smtClean="0">
                <a:ea typeface="Majalla UI"/>
                <a:cs typeface="Majalla UI"/>
              </a:rPr>
              <a:t> عندما تكون          هناك ارتباط خطي عكسي اي ان قيم       تقل بازدياد قيم     .</a:t>
            </a:r>
          </a:p>
        </p:txBody>
      </p:sp>
      <p:sp>
        <p:nvSpPr>
          <p:cNvPr id="16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1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EC019A-DC2C-40A9-8F18-4C0B379DF07D}" type="slidenum">
              <a:rPr lang="en-MY"/>
              <a:pPr>
                <a:defRPr/>
              </a:pPr>
              <a:t>5</a:t>
            </a:fld>
            <a:endParaRPr lang="en-MY"/>
          </a:p>
        </p:txBody>
      </p:sp>
      <p:graphicFrame>
        <p:nvGraphicFramePr>
          <p:cNvPr id="1024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2320207"/>
              </p:ext>
            </p:extLst>
          </p:nvPr>
        </p:nvGraphicFramePr>
        <p:xfrm>
          <a:off x="5775325" y="1933972"/>
          <a:ext cx="1368425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4" name="Equation" r:id="rId4" imgW="647419" imgH="165028" progId="Equation.3">
                  <p:embed/>
                </p:oleObj>
              </mc:Choice>
              <mc:Fallback>
                <p:oleObj name="Equation" r:id="rId4" imgW="647419" imgH="165028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5325" y="1933972"/>
                        <a:ext cx="1368425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6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8212670"/>
              </p:ext>
            </p:extLst>
          </p:nvPr>
        </p:nvGraphicFramePr>
        <p:xfrm>
          <a:off x="5795963" y="2443931"/>
          <a:ext cx="936625" cy="48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5" name="Equation" r:id="rId6" imgW="355138" imgH="177569" progId="Equation.3">
                  <p:embed/>
                </p:oleObj>
              </mc:Choice>
              <mc:Fallback>
                <p:oleObj name="Equation" r:id="rId6" imgW="355138" imgH="177569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5963" y="2443931"/>
                        <a:ext cx="936625" cy="481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7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9392926"/>
              </p:ext>
            </p:extLst>
          </p:nvPr>
        </p:nvGraphicFramePr>
        <p:xfrm>
          <a:off x="5867400" y="3284984"/>
          <a:ext cx="792163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6" name="Equation" r:id="rId8" imgW="355138" imgH="177569" progId="Equation.3">
                  <p:embed/>
                </p:oleObj>
              </mc:Choice>
              <mc:Fallback>
                <p:oleObj name="Equation" r:id="rId8" imgW="355138" imgH="177569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3284984"/>
                        <a:ext cx="792163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9481237"/>
              </p:ext>
            </p:extLst>
          </p:nvPr>
        </p:nvGraphicFramePr>
        <p:xfrm>
          <a:off x="1475656" y="2566169"/>
          <a:ext cx="31115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7" name="Equation" r:id="rId10" imgW="126835" imgH="139518" progId="Equation.3">
                  <p:embed/>
                </p:oleObj>
              </mc:Choice>
              <mc:Fallback>
                <p:oleObj name="Equation" r:id="rId10" imgW="126835" imgH="139518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2566169"/>
                        <a:ext cx="311150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661590"/>
              </p:ext>
            </p:extLst>
          </p:nvPr>
        </p:nvGraphicFramePr>
        <p:xfrm>
          <a:off x="6429375" y="2907159"/>
          <a:ext cx="333375" cy="37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8" name="Equation" r:id="rId12" imgW="139579" imgH="164957" progId="Equation.3">
                  <p:embed/>
                </p:oleObj>
              </mc:Choice>
              <mc:Fallback>
                <p:oleObj name="Equation" r:id="rId12" imgW="139579" imgH="164957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375" y="2907159"/>
                        <a:ext cx="333375" cy="377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7824198"/>
              </p:ext>
            </p:extLst>
          </p:nvPr>
        </p:nvGraphicFramePr>
        <p:xfrm>
          <a:off x="1547664" y="3358257"/>
          <a:ext cx="31115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9" name="Equation" r:id="rId14" imgW="126835" imgH="139518" progId="Equation.3">
                  <p:embed/>
                </p:oleObj>
              </mc:Choice>
              <mc:Fallback>
                <p:oleObj name="Equation" r:id="rId14" imgW="126835" imgH="139518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3358257"/>
                        <a:ext cx="311150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7334776"/>
              </p:ext>
            </p:extLst>
          </p:nvPr>
        </p:nvGraphicFramePr>
        <p:xfrm>
          <a:off x="6516216" y="3843263"/>
          <a:ext cx="333375" cy="37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0" name="Equation" r:id="rId16" imgW="139579" imgH="164957" progId="Equation.3">
                  <p:embed/>
                </p:oleObj>
              </mc:Choice>
              <mc:Fallback>
                <p:oleObj name="Equation" r:id="rId16" imgW="139579" imgH="164957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6216" y="3843263"/>
                        <a:ext cx="333375" cy="377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6" name="Rectangle 18"/>
          <p:cNvSpPr>
            <a:spLocks noChangeArrowheads="1"/>
          </p:cNvSpPr>
          <p:nvPr/>
        </p:nvSpPr>
        <p:spPr bwMode="auto">
          <a:xfrm>
            <a:off x="0" y="27971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0257" name="عنوان 1"/>
          <p:cNvSpPr>
            <a:spLocks noGrp="1"/>
          </p:cNvSpPr>
          <p:nvPr>
            <p:ph type="title"/>
          </p:nvPr>
        </p:nvSpPr>
        <p:spPr>
          <a:xfrm>
            <a:off x="457200" y="341313"/>
            <a:ext cx="8229600" cy="1143000"/>
          </a:xfrm>
        </p:spPr>
        <p:txBody>
          <a:bodyPr/>
          <a:lstStyle/>
          <a:p>
            <a:pPr algn="ctr"/>
            <a:r>
              <a:rPr lang="ar-SA" dirty="0" smtClean="0"/>
              <a:t>معامل ارتباط بيرسون</a:t>
            </a:r>
            <a:endParaRPr lang="en-US" dirty="0" smtClean="0"/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84313"/>
            <a:ext cx="8229600" cy="464185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ar-SA" b="1" dirty="0" smtClean="0">
                <a:ea typeface="Majalla UI"/>
                <a:cs typeface="Majalla UI"/>
              </a:rPr>
              <a:t>معامل ارتباط بيرسون يقيس الارتباط الخطي بين المتغيرات: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ar-SA" dirty="0" smtClean="0">
                <a:ea typeface="Majalla UI"/>
                <a:cs typeface="Majalla UI"/>
              </a:rPr>
              <a:t>عندما تكون        نقول أن هناك ارتباط خطي طردي تام.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ar-SA" dirty="0" smtClean="0">
                <a:ea typeface="Majalla UI"/>
                <a:cs typeface="Majalla UI"/>
              </a:rPr>
              <a:t>عندما تكون          نقول أن هناك ارتباط خطي عكسي تام.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ar-SA" dirty="0" smtClean="0">
                <a:ea typeface="Majalla UI"/>
                <a:cs typeface="Majalla UI"/>
              </a:rPr>
              <a:t>عندما تكون         نقول انه لا يوجد ارتباط خطي.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ar-SA" dirty="0" smtClean="0">
                <a:ea typeface="Majalla UI"/>
                <a:cs typeface="Majalla UI"/>
              </a:rPr>
              <a:t>عندما تكون           نقول هناك ارتباط طردي.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ar-SA" dirty="0">
                <a:ea typeface="Majalla UI"/>
                <a:cs typeface="Majalla UI"/>
              </a:rPr>
              <a:t>عندما تكون           نقول هناك ارتباط </a:t>
            </a:r>
            <a:r>
              <a:rPr lang="ar-SA" dirty="0" smtClean="0">
                <a:ea typeface="Majalla UI"/>
                <a:cs typeface="Majalla UI"/>
              </a:rPr>
              <a:t>عكسي. 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ar-SA" dirty="0" smtClean="0">
                <a:ea typeface="Majalla UI"/>
                <a:cs typeface="Majalla UI"/>
              </a:rPr>
              <a:t>عندما تكون            </a:t>
            </a:r>
            <a:r>
              <a:rPr lang="ar-SA" dirty="0">
                <a:ea typeface="Majalla UI"/>
                <a:cs typeface="Majalla UI"/>
              </a:rPr>
              <a:t>نقول أن هناك ارتباط </a:t>
            </a:r>
            <a:r>
              <a:rPr lang="ar-SA" dirty="0" smtClean="0">
                <a:ea typeface="Majalla UI"/>
                <a:cs typeface="Majalla UI"/>
              </a:rPr>
              <a:t>خطي قوي.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ar-SA" dirty="0" smtClean="0">
                <a:ea typeface="Majalla UI"/>
                <a:cs typeface="Majalla UI"/>
              </a:rPr>
              <a:t>عندما تكون                      </a:t>
            </a:r>
            <a:r>
              <a:rPr lang="ar-SA" dirty="0">
                <a:ea typeface="Majalla UI"/>
                <a:cs typeface="Majalla UI"/>
              </a:rPr>
              <a:t>نقول أن هناك ارتباط خطي </a:t>
            </a:r>
            <a:r>
              <a:rPr lang="ar-SA" dirty="0" smtClean="0">
                <a:ea typeface="Majalla UI"/>
                <a:cs typeface="Majalla UI"/>
              </a:rPr>
              <a:t>متوسط.</a:t>
            </a:r>
            <a:endParaRPr lang="ar-SA" dirty="0">
              <a:ea typeface="Majalla UI"/>
              <a:cs typeface="Majalla UI"/>
            </a:endParaRPr>
          </a:p>
          <a:p>
            <a:pPr marL="609600" indent="-609600" eaLnBrk="1" hangingPunct="1">
              <a:buFontTx/>
              <a:buAutoNum type="arabicPeriod"/>
            </a:pPr>
            <a:r>
              <a:rPr lang="ar-SA" dirty="0" smtClean="0">
                <a:ea typeface="Majalla UI"/>
                <a:cs typeface="Majalla UI"/>
              </a:rPr>
              <a:t>عندما تكون             </a:t>
            </a:r>
            <a:r>
              <a:rPr lang="ar-SA" dirty="0">
                <a:ea typeface="Majalla UI"/>
                <a:cs typeface="Majalla UI"/>
              </a:rPr>
              <a:t>نقول أن هناك ارتباط خطي </a:t>
            </a:r>
            <a:r>
              <a:rPr lang="ar-SA" dirty="0" smtClean="0">
                <a:ea typeface="Majalla UI"/>
                <a:cs typeface="Majalla UI"/>
              </a:rPr>
              <a:t>ضعيف.</a:t>
            </a:r>
            <a:endParaRPr lang="ar-SA" dirty="0">
              <a:ea typeface="Majalla UI"/>
              <a:cs typeface="Majalla UI"/>
            </a:endParaRPr>
          </a:p>
          <a:p>
            <a:pPr marL="609600" indent="-609600" eaLnBrk="1" hangingPunct="1">
              <a:buFontTx/>
              <a:buAutoNum type="arabicPeriod"/>
            </a:pPr>
            <a:endParaRPr lang="ar-SA" dirty="0" smtClean="0">
              <a:ea typeface="Majalla UI"/>
              <a:cs typeface="Majalla UI"/>
            </a:endParaRPr>
          </a:p>
          <a:p>
            <a:pPr marL="609600" indent="-609600" eaLnBrk="1" hangingPunct="1">
              <a:buFontTx/>
              <a:buAutoNum type="arabicPeriod"/>
            </a:pPr>
            <a:endParaRPr lang="ar-SA" dirty="0">
              <a:ea typeface="Majalla UI"/>
              <a:cs typeface="Majalla UI"/>
            </a:endParaRPr>
          </a:p>
          <a:p>
            <a:pPr marL="609600" indent="-609600" eaLnBrk="1" hangingPunct="1">
              <a:buFontTx/>
              <a:buAutoNum type="arabicPeriod"/>
            </a:pPr>
            <a:endParaRPr lang="ar-SA" dirty="0" smtClean="0">
              <a:ea typeface="Majalla UI"/>
              <a:cs typeface="Majalla UI"/>
            </a:endParaRPr>
          </a:p>
          <a:p>
            <a:pPr marL="609600" indent="-609600" eaLnBrk="1" hangingPunct="1">
              <a:buFontTx/>
              <a:buAutoNum type="arabicPeriod"/>
            </a:pPr>
            <a:endParaRPr lang="ar-SA" dirty="0" smtClean="0">
              <a:ea typeface="Majalla UI"/>
              <a:cs typeface="Majalla UI"/>
            </a:endParaRPr>
          </a:p>
        </p:txBody>
      </p:sp>
      <p:sp>
        <p:nvSpPr>
          <p:cNvPr id="16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1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EC019A-DC2C-40A9-8F18-4C0B379DF07D}" type="slidenum">
              <a:rPr lang="en-MY"/>
              <a:pPr>
                <a:defRPr/>
              </a:pPr>
              <a:t>6</a:t>
            </a:fld>
            <a:endParaRPr lang="en-MY"/>
          </a:p>
        </p:txBody>
      </p:sp>
      <p:graphicFrame>
        <p:nvGraphicFramePr>
          <p:cNvPr id="10248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696303"/>
              </p:ext>
            </p:extLst>
          </p:nvPr>
        </p:nvGraphicFramePr>
        <p:xfrm>
          <a:off x="6156325" y="2069480"/>
          <a:ext cx="576263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0" name="Equation" r:id="rId4" imgW="330057" imgH="165028" progId="Equation.3">
                  <p:embed/>
                </p:oleObj>
              </mc:Choice>
              <mc:Fallback>
                <p:oleObj name="Equation" r:id="rId4" imgW="330057" imgH="16502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6325" y="2069480"/>
                        <a:ext cx="576263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9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0799188"/>
              </p:ext>
            </p:extLst>
          </p:nvPr>
        </p:nvGraphicFramePr>
        <p:xfrm>
          <a:off x="6011863" y="2492896"/>
          <a:ext cx="720725" cy="271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1" name="Equation" r:id="rId6" imgW="431613" imgH="165028" progId="Equation.3">
                  <p:embed/>
                </p:oleObj>
              </mc:Choice>
              <mc:Fallback>
                <p:oleObj name="Equation" r:id="rId6" imgW="431613" imgH="16502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1863" y="2492896"/>
                        <a:ext cx="720725" cy="271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3408722"/>
              </p:ext>
            </p:extLst>
          </p:nvPr>
        </p:nvGraphicFramePr>
        <p:xfrm>
          <a:off x="6153150" y="2996952"/>
          <a:ext cx="5556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2" name="Equation" r:id="rId8" imgW="342720" imgH="177480" progId="Equation.3">
                  <p:embed/>
                </p:oleObj>
              </mc:Choice>
              <mc:Fallback>
                <p:oleObj name="Equation" r:id="rId8" imgW="3427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3150" y="2996952"/>
                        <a:ext cx="5556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6" name="Rectangle 18"/>
          <p:cNvSpPr>
            <a:spLocks noChangeArrowheads="1"/>
          </p:cNvSpPr>
          <p:nvPr/>
        </p:nvSpPr>
        <p:spPr bwMode="auto">
          <a:xfrm>
            <a:off x="0" y="27971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0257" name="عنوان 1"/>
          <p:cNvSpPr>
            <a:spLocks noGrp="1"/>
          </p:cNvSpPr>
          <p:nvPr>
            <p:ph type="title"/>
          </p:nvPr>
        </p:nvSpPr>
        <p:spPr>
          <a:xfrm>
            <a:off x="457200" y="341313"/>
            <a:ext cx="8229600" cy="1143000"/>
          </a:xfrm>
        </p:spPr>
        <p:txBody>
          <a:bodyPr/>
          <a:lstStyle/>
          <a:p>
            <a:pPr algn="ctr"/>
            <a:r>
              <a:rPr lang="ar-SA" dirty="0" smtClean="0"/>
              <a:t>تفسير معامل ارتباط بيرسون</a:t>
            </a:r>
            <a:endParaRPr lang="en-US" dirty="0" smtClean="0"/>
          </a:p>
        </p:txBody>
      </p:sp>
      <p:graphicFrame>
        <p:nvGraphicFramePr>
          <p:cNvPr id="2" name="كائن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8442405"/>
              </p:ext>
            </p:extLst>
          </p:nvPr>
        </p:nvGraphicFramePr>
        <p:xfrm>
          <a:off x="5868144" y="4437112"/>
          <a:ext cx="890588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3" name="معادلة" r:id="rId10" imgW="533160" imgH="177480" progId="Equation.3">
                  <p:embed/>
                </p:oleObj>
              </mc:Choice>
              <mc:Fallback>
                <p:oleObj name="معادلة" r:id="rId10" imgW="533160" imgH="17748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8144" y="4437112"/>
                        <a:ext cx="890588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6571178"/>
              </p:ext>
            </p:extLst>
          </p:nvPr>
        </p:nvGraphicFramePr>
        <p:xfrm>
          <a:off x="5790282" y="5327873"/>
          <a:ext cx="869950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4" name="Equation" r:id="rId12" imgW="520560" imgH="203040" progId="Equation.3">
                  <p:embed/>
                </p:oleObj>
              </mc:Choice>
              <mc:Fallback>
                <p:oleObj name="Equation" r:id="rId12" imgW="520560" imgH="203040" progId="Equation.3">
                  <p:embed/>
                  <p:pic>
                    <p:nvPicPr>
                      <p:cNvPr id="0" name="كائن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0282" y="5327873"/>
                        <a:ext cx="869950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1818751"/>
              </p:ext>
            </p:extLst>
          </p:nvPr>
        </p:nvGraphicFramePr>
        <p:xfrm>
          <a:off x="4811713" y="4868863"/>
          <a:ext cx="201295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5" name="معادلة" r:id="rId14" imgW="952200" imgH="177480" progId="Equation.3">
                  <p:embed/>
                </p:oleObj>
              </mc:Choice>
              <mc:Fallback>
                <p:oleObj name="معادلة" r:id="rId14" imgW="952200" imgH="17748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1713" y="4868863"/>
                        <a:ext cx="201295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2978721"/>
              </p:ext>
            </p:extLst>
          </p:nvPr>
        </p:nvGraphicFramePr>
        <p:xfrm>
          <a:off x="6002338" y="3494088"/>
          <a:ext cx="576262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6" name="Equation" r:id="rId16" imgW="355320" imgH="177480" progId="Equation.3">
                  <p:embed/>
                </p:oleObj>
              </mc:Choice>
              <mc:Fallback>
                <p:oleObj name="Equation" r:id="rId16" imgW="355320" imgH="17748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2338" y="3494088"/>
                        <a:ext cx="576262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2313837"/>
              </p:ext>
            </p:extLst>
          </p:nvPr>
        </p:nvGraphicFramePr>
        <p:xfrm>
          <a:off x="6011962" y="3997821"/>
          <a:ext cx="576262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7" name="Equation" r:id="rId18" imgW="355320" imgH="177480" progId="Equation.3">
                  <p:embed/>
                </p:oleObj>
              </mc:Choice>
              <mc:Fallback>
                <p:oleObj name="Equation" r:id="rId18" imgW="355320" imgH="17748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1962" y="3997821"/>
                        <a:ext cx="576262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56884948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692150"/>
            <a:ext cx="4038600" cy="543401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ar-SA" smtClean="0">
                <a:ea typeface="Majalla UI"/>
                <a:cs typeface="Majalla UI"/>
              </a:rPr>
              <a:t>    </a:t>
            </a:r>
            <a:endParaRPr lang="en-MY" smtClean="0"/>
          </a:p>
        </p:txBody>
      </p:sp>
      <p:sp>
        <p:nvSpPr>
          <p:cNvPr id="11267" name="Rectangle 7"/>
          <p:cNvSpPr>
            <a:spLocks noGrp="1" noChangeArrowheads="1"/>
          </p:cNvSpPr>
          <p:nvPr>
            <p:ph sz="half" idx="2"/>
          </p:nvPr>
        </p:nvSpPr>
        <p:spPr>
          <a:xfrm>
            <a:off x="4648200" y="1556792"/>
            <a:ext cx="4038600" cy="4569371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ar-SA" dirty="0" smtClean="0">
                <a:ea typeface="Majalla UI"/>
                <a:cs typeface="Majalla UI"/>
              </a:rPr>
              <a:t>مثال (1): الجدول الاتي يوضح قيم المتغيرين</a:t>
            </a:r>
            <a:r>
              <a:rPr lang="en-US" dirty="0" smtClean="0">
                <a:ea typeface="Majalla UI"/>
                <a:cs typeface="Majalla UI"/>
              </a:rPr>
              <a:t> </a:t>
            </a:r>
            <a:r>
              <a:rPr lang="ar-SA" dirty="0" smtClean="0">
                <a:ea typeface="Majalla UI"/>
                <a:cs typeface="Majalla UI"/>
              </a:rPr>
              <a:t> </a:t>
            </a:r>
            <a:r>
              <a:rPr lang="en-US" dirty="0" smtClean="0">
                <a:ea typeface="Majalla UI"/>
                <a:cs typeface="Majalla UI"/>
              </a:rPr>
              <a:t>x</a:t>
            </a:r>
            <a:r>
              <a:rPr lang="ar-SA" dirty="0" smtClean="0">
                <a:ea typeface="Majalla UI"/>
                <a:cs typeface="Majalla UI"/>
              </a:rPr>
              <a:t>، </a:t>
            </a:r>
            <a:r>
              <a:rPr lang="en-US" dirty="0" smtClean="0">
                <a:ea typeface="Majalla UI"/>
                <a:cs typeface="Majalla UI"/>
              </a:rPr>
              <a:t>Y</a:t>
            </a:r>
            <a:r>
              <a:rPr lang="ar-SA" dirty="0" smtClean="0">
                <a:ea typeface="Majalla UI"/>
                <a:cs typeface="Majalla UI"/>
              </a:rPr>
              <a:t> :</a:t>
            </a:r>
          </a:p>
          <a:p>
            <a:pPr eaLnBrk="1" hangingPunct="1"/>
            <a:r>
              <a:rPr lang="ar-SA" dirty="0" smtClean="0">
                <a:ea typeface="Majalla UI"/>
                <a:cs typeface="Majalla UI"/>
              </a:rPr>
              <a:t>ارسمي لوحة الانتشار.</a:t>
            </a:r>
          </a:p>
          <a:p>
            <a:pPr eaLnBrk="1" hangingPunct="1"/>
            <a:r>
              <a:rPr lang="ar-SA" dirty="0" smtClean="0">
                <a:ea typeface="Majalla UI"/>
                <a:cs typeface="Majalla UI"/>
              </a:rPr>
              <a:t>احسبي معامل ارتباط بيرسون.</a:t>
            </a:r>
          </a:p>
          <a:p>
            <a:pPr eaLnBrk="1" hangingPunct="1"/>
            <a:r>
              <a:rPr lang="ar-SA" dirty="0" smtClean="0">
                <a:ea typeface="Majalla UI"/>
                <a:cs typeface="Majalla UI"/>
              </a:rPr>
              <a:t>فسري معامل ارتباط بيرسون.</a:t>
            </a:r>
            <a:endParaRPr lang="en-MY" dirty="0" smtClean="0"/>
          </a:p>
        </p:txBody>
      </p:sp>
      <p:sp>
        <p:nvSpPr>
          <p:cNvPr id="31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32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6974AF-7FF5-4056-B24F-282F71BD5E17}" type="slidenum">
              <a:rPr lang="en-MY"/>
              <a:pPr>
                <a:defRPr/>
              </a:pPr>
              <a:t>7</a:t>
            </a:fld>
            <a:endParaRPr lang="en-MY"/>
          </a:p>
        </p:txBody>
      </p:sp>
      <p:graphicFrame>
        <p:nvGraphicFramePr>
          <p:cNvPr id="6175" name="Group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1805532"/>
              </p:ext>
            </p:extLst>
          </p:nvPr>
        </p:nvGraphicFramePr>
        <p:xfrm>
          <a:off x="684213" y="1813270"/>
          <a:ext cx="3743325" cy="4064002"/>
        </p:xfrm>
        <a:graphic>
          <a:graphicData uri="http://schemas.openxmlformats.org/drawingml/2006/table">
            <a:tbl>
              <a:tblPr/>
              <a:tblGrid>
                <a:gridCol w="1871662"/>
                <a:gridCol w="1871663"/>
              </a:tblGrid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Y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293" name="Rectangle 33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1294" name="Rectangle 35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0" name="عنوان 1"/>
          <p:cNvSpPr>
            <a:spLocks noGrp="1"/>
          </p:cNvSpPr>
          <p:nvPr>
            <p:ph type="title"/>
          </p:nvPr>
        </p:nvSpPr>
        <p:spPr>
          <a:xfrm>
            <a:off x="457200" y="341313"/>
            <a:ext cx="8229600" cy="1143000"/>
          </a:xfrm>
        </p:spPr>
        <p:txBody>
          <a:bodyPr/>
          <a:lstStyle/>
          <a:p>
            <a:pPr algn="ctr"/>
            <a:r>
              <a:rPr lang="ar-SA" dirty="0" smtClean="0"/>
              <a:t>معامل ارتباط بيرسون</a:t>
            </a:r>
            <a:endParaRPr lang="en-US" dirty="0" smtClean="0"/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692150"/>
            <a:ext cx="4038600" cy="543401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ar-SA" smtClean="0">
                <a:ea typeface="Majalla UI"/>
                <a:cs typeface="Majalla UI"/>
              </a:rPr>
              <a:t>    </a:t>
            </a:r>
            <a:endParaRPr lang="en-MY" smtClean="0"/>
          </a:p>
        </p:txBody>
      </p:sp>
      <p:sp>
        <p:nvSpPr>
          <p:cNvPr id="11267" name="Rectangle 7"/>
          <p:cNvSpPr>
            <a:spLocks noGrp="1" noChangeArrowheads="1"/>
          </p:cNvSpPr>
          <p:nvPr>
            <p:ph sz="half" idx="2"/>
          </p:nvPr>
        </p:nvSpPr>
        <p:spPr>
          <a:xfrm>
            <a:off x="611560" y="1556792"/>
            <a:ext cx="8075240" cy="4569371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ar-SA" dirty="0" smtClean="0">
                <a:ea typeface="Majalla UI"/>
                <a:cs typeface="Majalla UI"/>
              </a:rPr>
              <a:t>حل المثال (1):</a:t>
            </a:r>
            <a:endParaRPr lang="en-MY" dirty="0" smtClean="0"/>
          </a:p>
        </p:txBody>
      </p:sp>
      <p:sp>
        <p:nvSpPr>
          <p:cNvPr id="31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32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6974AF-7FF5-4056-B24F-282F71BD5E17}" type="slidenum">
              <a:rPr lang="en-MY"/>
              <a:pPr>
                <a:defRPr/>
              </a:pPr>
              <a:t>8</a:t>
            </a:fld>
            <a:endParaRPr lang="en-MY"/>
          </a:p>
        </p:txBody>
      </p:sp>
      <p:sp>
        <p:nvSpPr>
          <p:cNvPr id="11293" name="Rectangle 33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1294" name="Rectangle 35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0" name="عنوان 1"/>
          <p:cNvSpPr>
            <a:spLocks noGrp="1"/>
          </p:cNvSpPr>
          <p:nvPr>
            <p:ph type="title"/>
          </p:nvPr>
        </p:nvSpPr>
        <p:spPr>
          <a:xfrm>
            <a:off x="457200" y="341313"/>
            <a:ext cx="8229600" cy="1143000"/>
          </a:xfrm>
        </p:spPr>
        <p:txBody>
          <a:bodyPr/>
          <a:lstStyle/>
          <a:p>
            <a:pPr algn="ctr"/>
            <a:r>
              <a:rPr lang="ar-SA" dirty="0" smtClean="0"/>
              <a:t>معامل ارتباط بيرسون</a:t>
            </a:r>
            <a:endParaRPr lang="en-US" dirty="0" smtClean="0"/>
          </a:p>
        </p:txBody>
      </p:sp>
      <p:graphicFrame>
        <p:nvGraphicFramePr>
          <p:cNvPr id="11" name="مخطط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5633929"/>
              </p:ext>
            </p:extLst>
          </p:nvPr>
        </p:nvGraphicFramePr>
        <p:xfrm>
          <a:off x="1295636" y="2204864"/>
          <a:ext cx="6552728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77512654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692150"/>
            <a:ext cx="4038600" cy="543401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ar-SA" smtClean="0">
                <a:ea typeface="Majalla UI"/>
                <a:cs typeface="Majalla UI"/>
              </a:rPr>
              <a:t>    </a:t>
            </a:r>
            <a:endParaRPr lang="en-MY" smtClean="0"/>
          </a:p>
        </p:txBody>
      </p:sp>
      <p:sp>
        <p:nvSpPr>
          <p:cNvPr id="11267" name="Rectangle 7"/>
          <p:cNvSpPr>
            <a:spLocks noGrp="1" noChangeArrowheads="1"/>
          </p:cNvSpPr>
          <p:nvPr>
            <p:ph sz="half" idx="2"/>
          </p:nvPr>
        </p:nvSpPr>
        <p:spPr>
          <a:xfrm>
            <a:off x="395536" y="1556792"/>
            <a:ext cx="8291264" cy="4569371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ar-SA" dirty="0" smtClean="0">
                <a:ea typeface="Majalla UI"/>
                <a:cs typeface="Majalla UI"/>
              </a:rPr>
              <a:t>حل المثال (1): حساب معامل ارتباط بيرسون</a:t>
            </a:r>
            <a:endParaRPr lang="en-MY" dirty="0" smtClean="0"/>
          </a:p>
        </p:txBody>
      </p:sp>
      <p:sp>
        <p:nvSpPr>
          <p:cNvPr id="31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32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6974AF-7FF5-4056-B24F-282F71BD5E17}" type="slidenum">
              <a:rPr lang="en-MY"/>
              <a:pPr>
                <a:defRPr/>
              </a:pPr>
              <a:t>9</a:t>
            </a:fld>
            <a:endParaRPr lang="en-MY"/>
          </a:p>
        </p:txBody>
      </p:sp>
      <p:graphicFrame>
        <p:nvGraphicFramePr>
          <p:cNvPr id="6175" name="Group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1925815"/>
              </p:ext>
            </p:extLst>
          </p:nvPr>
        </p:nvGraphicFramePr>
        <p:xfrm>
          <a:off x="3347864" y="2276872"/>
          <a:ext cx="2596372" cy="4116917"/>
        </p:xfrm>
        <a:graphic>
          <a:graphicData uri="http://schemas.openxmlformats.org/drawingml/2006/table">
            <a:tbl>
              <a:tblPr/>
              <a:tblGrid>
                <a:gridCol w="1298186"/>
                <a:gridCol w="1298186"/>
              </a:tblGrid>
              <a:tr h="588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i="1" kern="1200" dirty="0" smtClean="0">
                          <a:solidFill>
                            <a:schemeClr val="tx1"/>
                          </a:solidFill>
                          <a:latin typeface="Cambria Math"/>
                          <a:ea typeface="+mn-ea"/>
                          <a:cs typeface="+mn-cs"/>
                        </a:rPr>
                        <a:t>Y</a:t>
                      </a:r>
                      <a:endParaRPr kumimoji="0" lang="en-MY" sz="1600" i="1" kern="1200" dirty="0" smtClean="0">
                        <a:solidFill>
                          <a:schemeClr val="tx1"/>
                        </a:solidFill>
                        <a:latin typeface="Cambria Math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i="1" kern="1200" dirty="0" smtClean="0">
                          <a:solidFill>
                            <a:schemeClr val="tx1"/>
                          </a:solidFill>
                          <a:latin typeface="Cambria Math"/>
                          <a:ea typeface="+mn-ea"/>
                          <a:cs typeface="+mn-cs"/>
                        </a:rPr>
                        <a:t>X</a:t>
                      </a:r>
                      <a:endParaRPr kumimoji="0" lang="en-MY" sz="1600" i="1" kern="1200" dirty="0" smtClean="0">
                        <a:solidFill>
                          <a:schemeClr val="tx1"/>
                        </a:solidFill>
                        <a:latin typeface="Cambria Math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14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85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85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14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85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8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293" name="Rectangle 33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1294" name="Rectangle 35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0" name="عنوان 1"/>
          <p:cNvSpPr>
            <a:spLocks noGrp="1"/>
          </p:cNvSpPr>
          <p:nvPr>
            <p:ph type="title"/>
          </p:nvPr>
        </p:nvSpPr>
        <p:spPr>
          <a:xfrm>
            <a:off x="457200" y="341313"/>
            <a:ext cx="8229600" cy="1143000"/>
          </a:xfrm>
        </p:spPr>
        <p:txBody>
          <a:bodyPr/>
          <a:lstStyle/>
          <a:p>
            <a:pPr algn="ctr"/>
            <a:r>
              <a:rPr lang="ar-SA" dirty="0" smtClean="0"/>
              <a:t>معامل ارتباط بيرسون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6778889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/>
              <a:t>معامل ارتباط بيرسون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dirty="0">
                <a:ea typeface="Majalla UI"/>
                <a:cs typeface="Majalla UI"/>
              </a:rPr>
              <a:t>حل المثال (1): </a:t>
            </a:r>
            <a:r>
              <a:rPr lang="ar-SA" dirty="0" smtClean="0">
                <a:ea typeface="Majalla UI"/>
                <a:cs typeface="Majalla UI"/>
              </a:rPr>
              <a:t>اولا يتم حساب الوسط الحسابي لكلٍ من </a:t>
            </a:r>
            <a:r>
              <a:rPr lang="en-US" dirty="0" smtClean="0">
                <a:ea typeface="Majalla UI"/>
                <a:cs typeface="Majalla UI"/>
              </a:rPr>
              <a:t>X</a:t>
            </a:r>
            <a:r>
              <a:rPr lang="ar-SA" dirty="0" smtClean="0">
                <a:ea typeface="Majalla UI"/>
                <a:cs typeface="Majalla UI"/>
              </a:rPr>
              <a:t> و </a:t>
            </a:r>
            <a:r>
              <a:rPr lang="en-US" dirty="0" smtClean="0">
                <a:ea typeface="Majalla UI"/>
                <a:cs typeface="Majalla UI"/>
              </a:rPr>
              <a:t>Y</a:t>
            </a:r>
          </a:p>
          <a:p>
            <a:pPr marL="0" indent="0">
              <a:buNone/>
            </a:pPr>
            <a:endParaRPr lang="en-MY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25320-ED72-46F0-9BA6-F9F75A76F085}" type="slidenum">
              <a:rPr lang="en-MY" smtClean="0"/>
              <a:pPr>
                <a:defRPr/>
              </a:pPr>
              <a:t>10</a:t>
            </a:fld>
            <a:endParaRPr lang="en-MY"/>
          </a:p>
        </p:txBody>
      </p:sp>
      <p:graphicFrame>
        <p:nvGraphicFramePr>
          <p:cNvPr id="6" name="كائن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1268251"/>
              </p:ext>
            </p:extLst>
          </p:nvPr>
        </p:nvGraphicFramePr>
        <p:xfrm>
          <a:off x="2749551" y="2741614"/>
          <a:ext cx="2470522" cy="1196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9" name="معادلة" r:id="rId4" imgW="1257120" imgH="609480" progId="Equation.3">
                  <p:embed/>
                </p:oleObj>
              </mc:Choice>
              <mc:Fallback>
                <p:oleObj name="معادلة" r:id="rId4" imgW="1257120" imgH="6094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9551" y="2741614"/>
                        <a:ext cx="2470522" cy="1196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كائن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3127072"/>
              </p:ext>
            </p:extLst>
          </p:nvPr>
        </p:nvGraphicFramePr>
        <p:xfrm>
          <a:off x="2787650" y="4104233"/>
          <a:ext cx="2295525" cy="119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0" name="معادلة" r:id="rId6" imgW="1168200" imgH="609480" progId="Equation.3">
                  <p:embed/>
                </p:oleObj>
              </mc:Choice>
              <mc:Fallback>
                <p:oleObj name="معادلة" r:id="rId6" imgW="1168200" imgH="609480" progId="Equation.3">
                  <p:embed/>
                  <p:pic>
                    <p:nvPicPr>
                      <p:cNvPr id="0" name="كائن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7650" y="4104233"/>
                        <a:ext cx="2295525" cy="1196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32688439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/>
              <a:t>معامل ارتباط بيرسون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dirty="0">
                <a:ea typeface="Majalla UI"/>
                <a:cs typeface="Majalla UI"/>
              </a:rPr>
              <a:t>حل المثال (1</a:t>
            </a:r>
            <a:r>
              <a:rPr lang="ar-SA" dirty="0" smtClean="0">
                <a:ea typeface="Majalla UI"/>
                <a:cs typeface="Majalla UI"/>
              </a:rPr>
              <a:t>): لحساب </a:t>
            </a:r>
            <a:r>
              <a:rPr lang="ar-SA" dirty="0">
                <a:ea typeface="Majalla UI"/>
                <a:cs typeface="Majalla UI"/>
              </a:rPr>
              <a:t>معامل ارتباط بيرسون </a:t>
            </a:r>
            <a:r>
              <a:rPr lang="ar-SA" dirty="0" smtClean="0">
                <a:ea typeface="Majalla UI"/>
                <a:cs typeface="Majalla UI"/>
              </a:rPr>
              <a:t>نقوم بحساب مايلي</a:t>
            </a:r>
            <a:endParaRPr lang="en-US" dirty="0" smtClean="0">
              <a:ea typeface="Majalla UI"/>
              <a:cs typeface="Majalla UI"/>
            </a:endParaRPr>
          </a:p>
          <a:p>
            <a:pPr marL="0" indent="0">
              <a:buNone/>
            </a:pPr>
            <a:endParaRPr lang="en-MY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25320-ED72-46F0-9BA6-F9F75A76F085}" type="slidenum">
              <a:rPr lang="en-MY" smtClean="0"/>
              <a:pPr>
                <a:defRPr/>
              </a:pPr>
              <a:t>11</a:t>
            </a:fld>
            <a:endParaRPr lang="en-MY"/>
          </a:p>
        </p:txBody>
      </p:sp>
      <p:graphicFrame>
        <p:nvGraphicFramePr>
          <p:cNvPr id="8" name="كائن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9764370"/>
              </p:ext>
            </p:extLst>
          </p:nvPr>
        </p:nvGraphicFramePr>
        <p:xfrm>
          <a:off x="3005138" y="2492375"/>
          <a:ext cx="2871787" cy="245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0" name="Equation" r:id="rId4" imgW="1549080" imgH="1320480" progId="Equation.3">
                  <p:embed/>
                </p:oleObj>
              </mc:Choice>
              <mc:Fallback>
                <p:oleObj name="Equation" r:id="rId4" imgW="1549080" imgH="1320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5138" y="2492375"/>
                        <a:ext cx="2871787" cy="2457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87950299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692150"/>
            <a:ext cx="4038600" cy="543401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ar-SA" smtClean="0">
                <a:ea typeface="Majalla UI"/>
                <a:cs typeface="Majalla UI"/>
              </a:rPr>
              <a:t>    </a:t>
            </a:r>
            <a:endParaRPr lang="en-MY" smtClean="0"/>
          </a:p>
        </p:txBody>
      </p:sp>
      <p:sp>
        <p:nvSpPr>
          <p:cNvPr id="11267" name="Rectangle 7"/>
          <p:cNvSpPr>
            <a:spLocks noGrp="1" noChangeArrowheads="1"/>
          </p:cNvSpPr>
          <p:nvPr>
            <p:ph sz="half" idx="2"/>
          </p:nvPr>
        </p:nvSpPr>
        <p:spPr>
          <a:xfrm>
            <a:off x="395536" y="1556792"/>
            <a:ext cx="8291264" cy="4569371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ar-SA" dirty="0" smtClean="0">
                <a:ea typeface="Majalla UI"/>
                <a:cs typeface="Majalla UI"/>
              </a:rPr>
              <a:t>حل المثال (1): </a:t>
            </a:r>
            <a:r>
              <a:rPr lang="ar-SA" dirty="0">
                <a:ea typeface="Majalla UI"/>
                <a:cs typeface="Majalla UI"/>
              </a:rPr>
              <a:t>ل</a:t>
            </a:r>
            <a:r>
              <a:rPr lang="ar-SA" dirty="0" smtClean="0">
                <a:ea typeface="Majalla UI"/>
                <a:cs typeface="Majalla UI"/>
              </a:rPr>
              <a:t>حساب معامل ارتباط بيرسون يتم حساب ما يلي</a:t>
            </a:r>
            <a:endParaRPr lang="en-MY" dirty="0" smtClean="0"/>
          </a:p>
        </p:txBody>
      </p:sp>
      <p:sp>
        <p:nvSpPr>
          <p:cNvPr id="31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32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6974AF-7FF5-4056-B24F-282F71BD5E17}" type="slidenum">
              <a:rPr lang="en-MY"/>
              <a:pPr>
                <a:defRPr/>
              </a:pPr>
              <a:t>12</a:t>
            </a:fld>
            <a:endParaRPr lang="en-MY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175" name="Group 3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56691249"/>
                  </p:ext>
                </p:extLst>
              </p:nvPr>
            </p:nvGraphicFramePr>
            <p:xfrm>
              <a:off x="684210" y="2348880"/>
              <a:ext cx="8231091" cy="4116917"/>
            </p:xfrm>
            <a:graphic>
              <a:graphicData uri="http://schemas.openxmlformats.org/drawingml/2006/table">
                <a:tbl>
                  <a:tblPr/>
                  <a:tblGrid>
                    <a:gridCol w="1655542"/>
                    <a:gridCol w="1080120"/>
                    <a:gridCol w="1070991"/>
                    <a:gridCol w="1449289"/>
                    <a:gridCol w="1296144"/>
                    <a:gridCol w="792088"/>
                    <a:gridCol w="886917"/>
                  </a:tblGrid>
                  <a:tr h="58852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ar-SA" sz="160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kumimoji="0" lang="ar-SA" sz="1600" i="1" kern="120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en-US" sz="1600" i="1" kern="120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𝑌</m:t>
                                        </m:r>
                                      </m:e>
                                      <m:sub>
                                        <m:r>
                                          <a:rPr kumimoji="0" lang="en-US" sz="1600" i="1" kern="120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kumimoji="0" lang="ar-SA" sz="160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kumimoji="0" lang="ar-SA" sz="1600" i="1" kern="120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kumimoji="0" lang="en-US" sz="1600" i="1" kern="120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𝑌</m:t>
                                        </m:r>
                                      </m:e>
                                    </m:acc>
                                  </m:e>
                                </m:d>
                                <m:d>
                                  <m:dPr>
                                    <m:ctrlPr>
                                      <a:rPr kumimoji="0" lang="ar-SA" sz="160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kumimoji="0" lang="ar-SA" sz="1600" i="1" kern="120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en-US" sz="1600" i="1" kern="120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kumimoji="0" lang="en-US" sz="1600" i="1" kern="120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kumimoji="0" lang="ar-SA" sz="160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kumimoji="0" lang="ar-SA" sz="1600" i="1" kern="120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kumimoji="0" lang="en-US" sz="1600" i="1" kern="120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𝑋</m:t>
                                        </m:r>
                                      </m:e>
                                    </m:acc>
                                  </m:e>
                                </m:d>
                              </m:oMath>
                            </m:oMathPara>
                          </a14:m>
                          <a:endParaRPr kumimoji="0" lang="en-MY" sz="1600" i="1" kern="1200" dirty="0" smtClean="0">
                            <a:solidFill>
                              <a:schemeClr val="tx1"/>
                            </a:solidFill>
                            <a:latin typeface="Cambria Math"/>
                            <a:ea typeface="+mn-ea"/>
                            <a:cs typeface="+mn-cs"/>
                          </a:endParaRP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60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ar-SA" sz="1600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ar-SA" sz="1600" i="1" smtClean="0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600" b="0" i="1" smtClean="0">
                                                <a:latin typeface="Cambria Math"/>
                                              </a:rPr>
                                              <m:t>𝑌</m:t>
                                            </m:r>
                                          </m:e>
                                          <m:sub>
                                            <m:r>
                                              <a:rPr lang="en-US" sz="1600" b="0" i="1" smtClean="0">
                                                <a:latin typeface="Cambria Math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ar-SA" sz="1600" b="0" i="1" smtClean="0">
                                            <a:latin typeface="Cambria Math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ar-SA" sz="1600" b="0" i="1" smtClean="0">
                                                <a:latin typeface="Cambria Math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1600" b="0" i="1" smtClean="0">
                                                <a:latin typeface="Cambria Math"/>
                                              </a:rPr>
                                              <m:t>𝑌</m:t>
                                            </m:r>
                                          </m:e>
                                        </m:acc>
                                      </m:e>
                                    </m:d>
                                  </m:e>
                                  <m:sup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MY" sz="28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60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ar-SA" sz="1600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ar-SA" sz="1600" i="1" smtClean="0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600" b="0" i="1" smtClean="0">
                                                <a:latin typeface="Cambria Math"/>
                                              </a:rPr>
                                              <m:t>𝑋</m:t>
                                            </m:r>
                                          </m:e>
                                          <m:sub>
                                            <m:r>
                                              <a:rPr lang="en-US" sz="1600" b="0" i="1" smtClean="0">
                                                <a:latin typeface="Cambria Math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ar-SA" sz="1600" b="0" i="1" smtClean="0">
                                            <a:latin typeface="Cambria Math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ar-SA" sz="1600" b="0" i="1" smtClean="0">
                                                <a:latin typeface="Cambria Math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1600" b="0" i="1" smtClean="0">
                                                <a:latin typeface="Cambria Math"/>
                                              </a:rPr>
                                              <m:t>𝑋</m:t>
                                            </m:r>
                                          </m:e>
                                        </m:acc>
                                      </m:e>
                                    </m:d>
                                  </m:e>
                                  <m:sup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MY" sz="28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ar-SA" sz="160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600" b="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𝑌</m:t>
                                    </m:r>
                                  </m:e>
                                  <m:sub>
                                    <m:r>
                                      <a:rPr kumimoji="0" lang="en-US" sz="160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kumimoji="0" lang="ar-SA" sz="1600" i="1" kern="120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kumimoji="0" lang="ar-SA" sz="160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accPr>
                                  <m:e>
                                    <m:r>
                                      <a:rPr kumimoji="0" lang="en-US" sz="1600" b="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𝑌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kumimoji="0" lang="en-MY" sz="1600" i="1" kern="1200" dirty="0" smtClean="0">
                            <a:solidFill>
                              <a:schemeClr val="tx1"/>
                            </a:solidFill>
                            <a:latin typeface="Cambria Math"/>
                            <a:ea typeface="+mn-ea"/>
                            <a:cs typeface="+mn-cs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ar-SA" sz="160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60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kumimoji="0" lang="en-US" sz="160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kumimoji="0" lang="ar-SA" sz="1600" i="1" kern="120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kumimoji="0" lang="ar-SA" sz="160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accPr>
                                  <m:e>
                                    <m:r>
                                      <a:rPr kumimoji="0" lang="en-US" sz="160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𝑋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kumimoji="0" lang="en-MY" sz="1600" i="1" kern="1200" dirty="0" smtClean="0">
                            <a:solidFill>
                              <a:schemeClr val="tx1"/>
                            </a:solidFill>
                            <a:latin typeface="Cambria Math"/>
                            <a:ea typeface="+mn-ea"/>
                            <a:cs typeface="+mn-cs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1600" i="1" kern="1200" dirty="0" smtClean="0">
                              <a:solidFill>
                                <a:schemeClr val="tx1"/>
                              </a:solidFill>
                              <a:latin typeface="Cambria Math"/>
                              <a:ea typeface="+mn-ea"/>
                              <a:cs typeface="+mn-cs"/>
                            </a:rPr>
                            <a:t>Y</a:t>
                          </a:r>
                          <a:endParaRPr kumimoji="0" lang="en-MY" sz="1600" i="1" kern="1200" dirty="0" smtClean="0">
                            <a:solidFill>
                              <a:schemeClr val="tx1"/>
                            </a:solidFill>
                            <a:latin typeface="Cambria Math"/>
                            <a:ea typeface="+mn-ea"/>
                            <a:cs typeface="+mn-cs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1600" i="1" kern="1200" dirty="0" smtClean="0">
                              <a:solidFill>
                                <a:schemeClr val="tx1"/>
                              </a:solidFill>
                              <a:latin typeface="Cambria Math"/>
                              <a:ea typeface="+mn-ea"/>
                              <a:cs typeface="+mn-cs"/>
                            </a:rPr>
                            <a:t>X</a:t>
                          </a:r>
                          <a:endParaRPr kumimoji="0" lang="en-MY" sz="1600" i="1" kern="1200" dirty="0" smtClean="0">
                            <a:solidFill>
                              <a:schemeClr val="tx1"/>
                            </a:solidFill>
                            <a:latin typeface="Cambria Math"/>
                            <a:ea typeface="+mn-ea"/>
                            <a:cs typeface="+mn-cs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87146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3-5= - 2 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ctr" latinLnBrk="0" hangingPunct="1"/>
                          <a:r>
                            <a:rPr kumimoji="0" lang="ar-SA" sz="2000" b="0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2- 4 = - 2</a:t>
                          </a:r>
                          <a:endParaRPr kumimoji="0" lang="en-US" sz="20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88525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7-5=2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6-4=2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7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88525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9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2-5= - 3 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3-4=- 1 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87146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9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8-5=3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5-4=1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8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88525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5-5=0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4-4=0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88525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14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26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25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6175" name="Group 3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56691249"/>
                  </p:ext>
                </p:extLst>
              </p:nvPr>
            </p:nvGraphicFramePr>
            <p:xfrm>
              <a:off x="684210" y="2348880"/>
              <a:ext cx="8231091" cy="4116917"/>
            </p:xfrm>
            <a:graphic>
              <a:graphicData uri="http://schemas.openxmlformats.org/drawingml/2006/table">
                <a:tbl>
                  <a:tblPr/>
                  <a:tblGrid>
                    <a:gridCol w="1655542"/>
                    <a:gridCol w="1080120"/>
                    <a:gridCol w="1070991"/>
                    <a:gridCol w="1449289"/>
                    <a:gridCol w="1296144"/>
                    <a:gridCol w="792088"/>
                    <a:gridCol w="886917"/>
                  </a:tblGrid>
                  <a:tr h="58852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3"/>
                          <a:stretch>
                            <a:fillRect t="-4124" r="-396691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3"/>
                          <a:stretch>
                            <a:fillRect l="-153672" t="-4124" r="-509605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3"/>
                          <a:stretch>
                            <a:fillRect l="-256571" t="-4124" r="-415429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3"/>
                          <a:stretch>
                            <a:fillRect l="-262185" t="-4124" r="-205462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3"/>
                          <a:stretch>
                            <a:fillRect l="-404695" t="-4124" r="-129577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1600" i="1" kern="1200" dirty="0" smtClean="0">
                              <a:solidFill>
                                <a:schemeClr val="tx1"/>
                              </a:solidFill>
                              <a:latin typeface="Cambria Math"/>
                              <a:ea typeface="+mn-ea"/>
                              <a:cs typeface="+mn-cs"/>
                            </a:rPr>
                            <a:t>Y</a:t>
                          </a:r>
                          <a:endParaRPr kumimoji="0" lang="en-MY" sz="1600" i="1" kern="1200" dirty="0" smtClean="0">
                            <a:solidFill>
                              <a:schemeClr val="tx1"/>
                            </a:solidFill>
                            <a:latin typeface="Cambria Math"/>
                            <a:ea typeface="+mn-ea"/>
                            <a:cs typeface="+mn-cs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1600" i="1" kern="1200" dirty="0" smtClean="0">
                              <a:solidFill>
                                <a:schemeClr val="tx1"/>
                              </a:solidFill>
                              <a:latin typeface="Cambria Math"/>
                              <a:ea typeface="+mn-ea"/>
                              <a:cs typeface="+mn-cs"/>
                            </a:rPr>
                            <a:t>X</a:t>
                          </a:r>
                          <a:endParaRPr kumimoji="0" lang="en-MY" sz="1600" i="1" kern="1200" dirty="0" smtClean="0">
                            <a:solidFill>
                              <a:schemeClr val="tx1"/>
                            </a:solidFill>
                            <a:latin typeface="Cambria Math"/>
                            <a:ea typeface="+mn-ea"/>
                            <a:cs typeface="+mn-cs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87146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3-5= - 2 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ctr" latinLnBrk="0" hangingPunct="1"/>
                          <a:r>
                            <a:rPr kumimoji="0" lang="ar-SA" sz="2000" b="0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2- 4 = - 2</a:t>
                          </a:r>
                          <a:endParaRPr kumimoji="0" lang="en-US" sz="20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88525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7-5=2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6-4=2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7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88525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9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2-5= - 3 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3-4=- 1 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87146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9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8-5=3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5-4=1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8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88525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5-5=0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4-4=0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88525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14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26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25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1293" name="Rectangle 33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1294" name="Rectangle 35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0" name="عنوان 1"/>
          <p:cNvSpPr>
            <a:spLocks noGrp="1"/>
          </p:cNvSpPr>
          <p:nvPr>
            <p:ph type="title"/>
          </p:nvPr>
        </p:nvSpPr>
        <p:spPr>
          <a:xfrm>
            <a:off x="457200" y="341313"/>
            <a:ext cx="8229600" cy="1143000"/>
          </a:xfrm>
        </p:spPr>
        <p:txBody>
          <a:bodyPr/>
          <a:lstStyle/>
          <a:p>
            <a:pPr algn="ctr"/>
            <a:r>
              <a:rPr lang="ar-SA" dirty="0" smtClean="0"/>
              <a:t>معامل ارتباط بيرسون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67890778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/>
              <a:t>معامل ارتباط بيرسون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dirty="0">
                <a:ea typeface="Majalla UI"/>
                <a:cs typeface="Majalla UI"/>
              </a:rPr>
              <a:t>حل المثال (1</a:t>
            </a:r>
            <a:r>
              <a:rPr lang="ar-SA" dirty="0" smtClean="0">
                <a:ea typeface="Majalla UI"/>
                <a:cs typeface="Majalla UI"/>
              </a:rPr>
              <a:t>): حساب </a:t>
            </a:r>
            <a:r>
              <a:rPr lang="ar-SA" dirty="0">
                <a:ea typeface="Majalla UI"/>
                <a:cs typeface="Majalla UI"/>
              </a:rPr>
              <a:t>معامل ارتباط بيرسون </a:t>
            </a:r>
            <a:endParaRPr lang="en-US" dirty="0" smtClean="0">
              <a:ea typeface="Majalla UI"/>
              <a:cs typeface="Majalla UI"/>
            </a:endParaRPr>
          </a:p>
          <a:p>
            <a:pPr marL="0" indent="0">
              <a:buNone/>
            </a:pPr>
            <a:endParaRPr lang="en-MY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25320-ED72-46F0-9BA6-F9F75A76F085}" type="slidenum">
              <a:rPr lang="en-MY" smtClean="0"/>
              <a:pPr>
                <a:defRPr/>
              </a:pPr>
              <a:t>13</a:t>
            </a:fld>
            <a:endParaRPr lang="en-MY"/>
          </a:p>
        </p:txBody>
      </p:sp>
      <p:graphicFrame>
        <p:nvGraphicFramePr>
          <p:cNvPr id="8" name="كائن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0341220"/>
              </p:ext>
            </p:extLst>
          </p:nvPr>
        </p:nvGraphicFramePr>
        <p:xfrm>
          <a:off x="2746375" y="2492896"/>
          <a:ext cx="3390900" cy="245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2" name="معادلة" r:id="rId4" imgW="1828800" imgH="1320480" progId="Equation.3">
                  <p:embed/>
                </p:oleObj>
              </mc:Choice>
              <mc:Fallback>
                <p:oleObj name="معادلة" r:id="rId4" imgW="1828800" imgH="13204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6375" y="2492896"/>
                        <a:ext cx="3390900" cy="2457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كائن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3253843"/>
              </p:ext>
            </p:extLst>
          </p:nvPr>
        </p:nvGraphicFramePr>
        <p:xfrm>
          <a:off x="1801813" y="4810125"/>
          <a:ext cx="4532312" cy="1125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3" name="معادلة" r:id="rId6" imgW="1981080" imgH="495000" progId="Equation.3">
                  <p:embed/>
                </p:oleObj>
              </mc:Choice>
              <mc:Fallback>
                <p:oleObj name="معادلة" r:id="rId6" imgW="1981080" imgH="4950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1813" y="4810125"/>
                        <a:ext cx="4532312" cy="1125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26012055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/>
              <a:t>معامل ارتباط بيرسون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dirty="0">
                <a:ea typeface="Majalla UI"/>
                <a:cs typeface="Majalla UI"/>
              </a:rPr>
              <a:t>حل المثال (1</a:t>
            </a:r>
            <a:r>
              <a:rPr lang="ar-SA" dirty="0" smtClean="0">
                <a:ea typeface="Majalla UI"/>
                <a:cs typeface="Majalla UI"/>
              </a:rPr>
              <a:t>): تفسير معامل </a:t>
            </a:r>
            <a:r>
              <a:rPr lang="ar-SA" dirty="0">
                <a:ea typeface="Majalla UI"/>
                <a:cs typeface="Majalla UI"/>
              </a:rPr>
              <a:t>ارتباط بيرسون </a:t>
            </a:r>
            <a:endParaRPr lang="ar-SA" dirty="0" smtClean="0">
              <a:ea typeface="Majalla UI"/>
              <a:cs typeface="Majalla UI"/>
            </a:endParaRPr>
          </a:p>
          <a:p>
            <a:pPr marL="0" indent="0">
              <a:buNone/>
            </a:pPr>
            <a:endParaRPr lang="ar-SA" dirty="0">
              <a:ea typeface="Majalla UI"/>
              <a:cs typeface="Majalla UI"/>
            </a:endParaRPr>
          </a:p>
          <a:p>
            <a:pPr marL="0" indent="0">
              <a:buNone/>
            </a:pPr>
            <a:r>
              <a:rPr lang="ar-SA" dirty="0" smtClean="0">
                <a:ea typeface="Majalla UI"/>
                <a:cs typeface="Majalla UI"/>
              </a:rPr>
              <a:t>هناك ارتباط خطي طردي </a:t>
            </a:r>
            <a:r>
              <a:rPr lang="ar-SA" dirty="0">
                <a:ea typeface="Majalla UI"/>
                <a:cs typeface="Majalla UI"/>
              </a:rPr>
              <a:t>قوي بين </a:t>
            </a:r>
            <a:r>
              <a:rPr lang="en-US" dirty="0" smtClean="0">
                <a:ea typeface="Majalla UI"/>
                <a:cs typeface="Majalla UI"/>
              </a:rPr>
              <a:t>X</a:t>
            </a:r>
            <a:r>
              <a:rPr lang="ar-SA" dirty="0" smtClean="0">
                <a:ea typeface="Majalla UI"/>
                <a:cs typeface="Majalla UI"/>
              </a:rPr>
              <a:t> </a:t>
            </a:r>
            <a:r>
              <a:rPr lang="ar-SA" dirty="0">
                <a:ea typeface="Majalla UI"/>
                <a:cs typeface="Majalla UI"/>
              </a:rPr>
              <a:t>و </a:t>
            </a:r>
            <a:r>
              <a:rPr lang="en-US" dirty="0">
                <a:ea typeface="Majalla UI"/>
                <a:cs typeface="Majalla UI"/>
              </a:rPr>
              <a:t>Y</a:t>
            </a:r>
            <a:r>
              <a:rPr lang="ar-SA" dirty="0" smtClean="0">
                <a:ea typeface="Majalla UI"/>
                <a:cs typeface="Majalla UI"/>
              </a:rPr>
              <a:t> </a:t>
            </a:r>
            <a:endParaRPr lang="en-US" dirty="0" smtClean="0">
              <a:ea typeface="Majalla UI"/>
              <a:cs typeface="Majalla UI"/>
            </a:endParaRPr>
          </a:p>
          <a:p>
            <a:pPr marL="0" indent="0">
              <a:buNone/>
            </a:pPr>
            <a:endParaRPr lang="en-MY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25320-ED72-46F0-9BA6-F9F75A76F085}" type="slidenum">
              <a:rPr lang="en-MY" smtClean="0"/>
              <a:pPr>
                <a:defRPr/>
              </a:pPr>
              <a:t>14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34752470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692150"/>
            <a:ext cx="4038600" cy="543401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ar-SA" smtClean="0">
                <a:ea typeface="Majalla UI"/>
                <a:cs typeface="Majalla UI"/>
              </a:rPr>
              <a:t>    </a:t>
            </a:r>
            <a:endParaRPr lang="en-MY" smtClean="0"/>
          </a:p>
        </p:txBody>
      </p:sp>
      <p:sp>
        <p:nvSpPr>
          <p:cNvPr id="11267" name="Rectangle 7"/>
          <p:cNvSpPr>
            <a:spLocks noGrp="1" noChangeArrowheads="1"/>
          </p:cNvSpPr>
          <p:nvPr>
            <p:ph sz="half" idx="2"/>
          </p:nvPr>
        </p:nvSpPr>
        <p:spPr>
          <a:xfrm>
            <a:off x="4648200" y="1556792"/>
            <a:ext cx="4038600" cy="4569371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ar-SA" dirty="0" smtClean="0">
                <a:ea typeface="Majalla UI"/>
                <a:cs typeface="Majalla UI"/>
              </a:rPr>
              <a:t>مثال (2): الجدول الاتي يوضح قيم المتغيرين</a:t>
            </a:r>
            <a:r>
              <a:rPr lang="en-US" dirty="0" smtClean="0">
                <a:ea typeface="Majalla UI"/>
                <a:cs typeface="Majalla UI"/>
              </a:rPr>
              <a:t> </a:t>
            </a:r>
            <a:r>
              <a:rPr lang="ar-SA" dirty="0" smtClean="0">
                <a:ea typeface="Majalla UI"/>
                <a:cs typeface="Majalla UI"/>
              </a:rPr>
              <a:t> </a:t>
            </a:r>
            <a:r>
              <a:rPr lang="en-US" dirty="0" smtClean="0">
                <a:ea typeface="Majalla UI"/>
                <a:cs typeface="Majalla UI"/>
              </a:rPr>
              <a:t>x</a:t>
            </a:r>
            <a:r>
              <a:rPr lang="ar-SA" dirty="0" smtClean="0">
                <a:ea typeface="Majalla UI"/>
                <a:cs typeface="Majalla UI"/>
              </a:rPr>
              <a:t>، </a:t>
            </a:r>
            <a:r>
              <a:rPr lang="en-US" dirty="0" smtClean="0">
                <a:ea typeface="Majalla UI"/>
                <a:cs typeface="Majalla UI"/>
              </a:rPr>
              <a:t>Y</a:t>
            </a:r>
            <a:r>
              <a:rPr lang="ar-SA" dirty="0" smtClean="0">
                <a:ea typeface="Majalla UI"/>
                <a:cs typeface="Majalla UI"/>
              </a:rPr>
              <a:t> :</a:t>
            </a:r>
          </a:p>
          <a:p>
            <a:pPr eaLnBrk="1" hangingPunct="1"/>
            <a:r>
              <a:rPr lang="ar-SA" dirty="0" smtClean="0">
                <a:ea typeface="Majalla UI"/>
                <a:cs typeface="Majalla UI"/>
              </a:rPr>
              <a:t>ارسمي لوحة الانتشار.</a:t>
            </a:r>
          </a:p>
          <a:p>
            <a:pPr eaLnBrk="1" hangingPunct="1"/>
            <a:r>
              <a:rPr lang="ar-SA" dirty="0" smtClean="0">
                <a:ea typeface="Majalla UI"/>
                <a:cs typeface="Majalla UI"/>
              </a:rPr>
              <a:t>احسبي معامل ارتباط بيرسون.</a:t>
            </a:r>
          </a:p>
          <a:p>
            <a:pPr eaLnBrk="1" hangingPunct="1"/>
            <a:r>
              <a:rPr lang="ar-SA" dirty="0" smtClean="0">
                <a:ea typeface="Majalla UI"/>
                <a:cs typeface="Majalla UI"/>
              </a:rPr>
              <a:t>فسري معامل ارتباط بيرسون.</a:t>
            </a:r>
            <a:endParaRPr lang="en-MY" dirty="0" smtClean="0"/>
          </a:p>
        </p:txBody>
      </p:sp>
      <p:sp>
        <p:nvSpPr>
          <p:cNvPr id="31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32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6974AF-7FF5-4056-B24F-282F71BD5E17}" type="slidenum">
              <a:rPr lang="en-MY"/>
              <a:pPr>
                <a:defRPr/>
              </a:pPr>
              <a:t>15</a:t>
            </a:fld>
            <a:endParaRPr lang="en-MY" dirty="0"/>
          </a:p>
        </p:txBody>
      </p:sp>
      <p:graphicFrame>
        <p:nvGraphicFramePr>
          <p:cNvPr id="6175" name="Group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7740733"/>
              </p:ext>
            </p:extLst>
          </p:nvPr>
        </p:nvGraphicFramePr>
        <p:xfrm>
          <a:off x="684213" y="1628800"/>
          <a:ext cx="3743325" cy="4741865"/>
        </p:xfrm>
        <a:graphic>
          <a:graphicData uri="http://schemas.openxmlformats.org/drawingml/2006/table">
            <a:tbl>
              <a:tblPr/>
              <a:tblGrid>
                <a:gridCol w="1871662"/>
                <a:gridCol w="1871663"/>
              </a:tblGrid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Y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kumimoji="0" lang="en-MY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 algn="ctr" rtl="0" fontAlgn="ctr"/>
                      <a:r>
                        <a:rPr lang="ar-SA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ar-EG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algn="ctr" rtl="0" fontAlgn="ctr"/>
                      <a:r>
                        <a:rPr lang="ar-SA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ar-EG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algn="ctr" rtl="0" fontAlgn="ctr"/>
                      <a:r>
                        <a:rPr lang="ar-SA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ar-EG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 algn="ctr" rtl="0" fontAlgn="ctr"/>
                      <a:r>
                        <a:rPr lang="ar-SA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ar-EG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algn="ctr" rtl="0" fontAlgn="ctr"/>
                      <a:r>
                        <a:rPr lang="ar-SA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ar-EG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algn="ctr" fontAlgn="b"/>
                      <a:r>
                        <a:rPr lang="ar-SA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ar-EG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293" name="Rectangle 33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1294" name="Rectangle 35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0" name="عنوان 1"/>
          <p:cNvSpPr>
            <a:spLocks noGrp="1"/>
          </p:cNvSpPr>
          <p:nvPr>
            <p:ph type="title"/>
          </p:nvPr>
        </p:nvSpPr>
        <p:spPr>
          <a:xfrm>
            <a:off x="457200" y="341313"/>
            <a:ext cx="8229600" cy="1143000"/>
          </a:xfrm>
        </p:spPr>
        <p:txBody>
          <a:bodyPr/>
          <a:lstStyle/>
          <a:p>
            <a:pPr algn="ctr"/>
            <a:r>
              <a:rPr lang="ar-SA" dirty="0" smtClean="0"/>
              <a:t>معامل ارتباط بيرسون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87417269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692150"/>
            <a:ext cx="4038600" cy="543401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ar-SA" smtClean="0">
                <a:ea typeface="Majalla UI"/>
                <a:cs typeface="Majalla UI"/>
              </a:rPr>
              <a:t>    </a:t>
            </a:r>
            <a:endParaRPr lang="en-MY" smtClean="0"/>
          </a:p>
        </p:txBody>
      </p:sp>
      <p:sp>
        <p:nvSpPr>
          <p:cNvPr id="11267" name="Rectangle 7"/>
          <p:cNvSpPr>
            <a:spLocks noGrp="1" noChangeArrowheads="1"/>
          </p:cNvSpPr>
          <p:nvPr>
            <p:ph sz="half" idx="2"/>
          </p:nvPr>
        </p:nvSpPr>
        <p:spPr>
          <a:xfrm>
            <a:off x="611560" y="1556792"/>
            <a:ext cx="8075240" cy="4569371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ar-SA" dirty="0" smtClean="0">
                <a:ea typeface="Majalla UI"/>
                <a:cs typeface="Majalla UI"/>
              </a:rPr>
              <a:t>حل المثال (2):</a:t>
            </a:r>
            <a:endParaRPr lang="en-MY" dirty="0" smtClean="0"/>
          </a:p>
        </p:txBody>
      </p:sp>
      <p:sp>
        <p:nvSpPr>
          <p:cNvPr id="31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32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6974AF-7FF5-4056-B24F-282F71BD5E17}" type="slidenum">
              <a:rPr lang="en-MY"/>
              <a:pPr>
                <a:defRPr/>
              </a:pPr>
              <a:t>16</a:t>
            </a:fld>
            <a:endParaRPr lang="en-MY"/>
          </a:p>
        </p:txBody>
      </p:sp>
      <p:sp>
        <p:nvSpPr>
          <p:cNvPr id="11293" name="Rectangle 33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1294" name="Rectangle 35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0" name="عنوان 1"/>
          <p:cNvSpPr>
            <a:spLocks noGrp="1"/>
          </p:cNvSpPr>
          <p:nvPr>
            <p:ph type="title"/>
          </p:nvPr>
        </p:nvSpPr>
        <p:spPr>
          <a:xfrm>
            <a:off x="457200" y="341313"/>
            <a:ext cx="8229600" cy="1143000"/>
          </a:xfrm>
        </p:spPr>
        <p:txBody>
          <a:bodyPr/>
          <a:lstStyle/>
          <a:p>
            <a:pPr algn="ctr"/>
            <a:r>
              <a:rPr lang="ar-SA" dirty="0" smtClean="0"/>
              <a:t>معامل ارتباط بيرسون</a:t>
            </a:r>
            <a:endParaRPr lang="en-US" dirty="0" smtClean="0"/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360602"/>
              </p:ext>
            </p:extLst>
          </p:nvPr>
        </p:nvGraphicFramePr>
        <p:xfrm>
          <a:off x="1268760" y="2132856"/>
          <a:ext cx="6606480" cy="4179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76434555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692150"/>
            <a:ext cx="4038600" cy="543401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ar-SA" smtClean="0">
                <a:ea typeface="Majalla UI"/>
                <a:cs typeface="Majalla UI"/>
              </a:rPr>
              <a:t>    </a:t>
            </a:r>
            <a:endParaRPr lang="en-MY" smtClean="0"/>
          </a:p>
        </p:txBody>
      </p:sp>
      <p:sp>
        <p:nvSpPr>
          <p:cNvPr id="11267" name="Rectangle 7"/>
          <p:cNvSpPr>
            <a:spLocks noGrp="1" noChangeArrowheads="1"/>
          </p:cNvSpPr>
          <p:nvPr>
            <p:ph sz="half" idx="2"/>
          </p:nvPr>
        </p:nvSpPr>
        <p:spPr>
          <a:xfrm>
            <a:off x="395536" y="1556792"/>
            <a:ext cx="8291264" cy="4569371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ar-SA" dirty="0" smtClean="0">
                <a:ea typeface="Majalla UI"/>
                <a:cs typeface="Majalla UI"/>
              </a:rPr>
              <a:t>حل المثال (2): حساب معامل ارتباط بيرسون</a:t>
            </a:r>
            <a:endParaRPr lang="en-MY" dirty="0" smtClean="0"/>
          </a:p>
        </p:txBody>
      </p:sp>
      <p:sp>
        <p:nvSpPr>
          <p:cNvPr id="31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32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6974AF-7FF5-4056-B24F-282F71BD5E17}" type="slidenum">
              <a:rPr lang="en-MY"/>
              <a:pPr>
                <a:defRPr/>
              </a:pPr>
              <a:t>17</a:t>
            </a:fld>
            <a:endParaRPr lang="en-MY"/>
          </a:p>
        </p:txBody>
      </p:sp>
      <p:graphicFrame>
        <p:nvGraphicFramePr>
          <p:cNvPr id="6175" name="Group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7928289"/>
              </p:ext>
            </p:extLst>
          </p:nvPr>
        </p:nvGraphicFramePr>
        <p:xfrm>
          <a:off x="3347864" y="2348880"/>
          <a:ext cx="2736304" cy="3985360"/>
        </p:xfrm>
        <a:graphic>
          <a:graphicData uri="http://schemas.openxmlformats.org/drawingml/2006/table">
            <a:tbl>
              <a:tblPr/>
              <a:tblGrid>
                <a:gridCol w="1298186"/>
                <a:gridCol w="1438118"/>
              </a:tblGrid>
              <a:tr h="4984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i="1" kern="1200" dirty="0" smtClean="0">
                          <a:solidFill>
                            <a:schemeClr val="tx1"/>
                          </a:solidFill>
                          <a:latin typeface="Cambria Math"/>
                          <a:ea typeface="+mn-ea"/>
                          <a:cs typeface="+mn-cs"/>
                        </a:rPr>
                        <a:t>Y</a:t>
                      </a:r>
                      <a:endParaRPr kumimoji="0" lang="en-MY" sz="1600" i="1" kern="1200" dirty="0" smtClean="0">
                        <a:solidFill>
                          <a:schemeClr val="tx1"/>
                        </a:solidFill>
                        <a:latin typeface="Cambria Math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i="1" kern="1200" dirty="0" smtClean="0">
                          <a:solidFill>
                            <a:schemeClr val="tx1"/>
                          </a:solidFill>
                          <a:latin typeface="Cambria Math"/>
                          <a:ea typeface="+mn-ea"/>
                          <a:cs typeface="+mn-cs"/>
                        </a:rPr>
                        <a:t>X</a:t>
                      </a:r>
                      <a:endParaRPr kumimoji="0" lang="en-MY" sz="1600" i="1" kern="1200" dirty="0" smtClean="0">
                        <a:solidFill>
                          <a:schemeClr val="tx1"/>
                        </a:solidFill>
                        <a:latin typeface="Cambria Math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7294">
                <a:tc>
                  <a:txBody>
                    <a:bodyPr/>
                    <a:lstStyle/>
                    <a:p>
                      <a:pPr algn="ctr" rtl="0" fontAlgn="ctr"/>
                      <a:r>
                        <a:rPr lang="ar-SA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ar-EG" sz="28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  <a:endParaRPr lang="ar-EG" sz="2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8462">
                <a:tc>
                  <a:txBody>
                    <a:bodyPr/>
                    <a:lstStyle/>
                    <a:p>
                      <a:pPr algn="ctr" rtl="0" fontAlgn="ctr"/>
                      <a:r>
                        <a:rPr lang="ar-SA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ar-EG" sz="28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  <a:endParaRPr lang="ar-EG" sz="2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8462">
                <a:tc>
                  <a:txBody>
                    <a:bodyPr/>
                    <a:lstStyle/>
                    <a:p>
                      <a:pPr algn="ctr" rtl="0" fontAlgn="ctr"/>
                      <a:r>
                        <a:rPr lang="ar-SA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ar-EG" sz="28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  <a:endParaRPr lang="ar-EG" sz="2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7294">
                <a:tc>
                  <a:txBody>
                    <a:bodyPr/>
                    <a:lstStyle/>
                    <a:p>
                      <a:pPr algn="ctr" rtl="0" fontAlgn="ctr"/>
                      <a:r>
                        <a:rPr lang="ar-SA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ar-EG" sz="28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  <a:endParaRPr lang="ar-EG" sz="2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8462">
                <a:tc>
                  <a:txBody>
                    <a:bodyPr/>
                    <a:lstStyle/>
                    <a:p>
                      <a:pPr algn="ctr" rtl="0" fontAlgn="ctr"/>
                      <a:r>
                        <a:rPr lang="ar-SA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ar-EG" sz="28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  <a:endParaRPr lang="ar-EG" sz="2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8462">
                <a:tc>
                  <a:txBody>
                    <a:bodyPr/>
                    <a:lstStyle/>
                    <a:p>
                      <a:pPr algn="ctr" fontAlgn="b"/>
                      <a:r>
                        <a:rPr lang="ar-SA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ar-EG" sz="28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</a:t>
                      </a:r>
                      <a:endParaRPr lang="ar-EG" sz="2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8462">
                <a:tc>
                  <a:txBody>
                    <a:bodyPr/>
                    <a:lstStyle/>
                    <a:p>
                      <a:pPr algn="ctr" fontAlgn="b"/>
                      <a:r>
                        <a:rPr lang="ar-EG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ar-EG" sz="2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293" name="Rectangle 33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 dirty="0"/>
          </a:p>
        </p:txBody>
      </p:sp>
      <p:sp>
        <p:nvSpPr>
          <p:cNvPr id="11294" name="Rectangle 35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0" name="عنوان 1"/>
          <p:cNvSpPr>
            <a:spLocks noGrp="1"/>
          </p:cNvSpPr>
          <p:nvPr>
            <p:ph type="title"/>
          </p:nvPr>
        </p:nvSpPr>
        <p:spPr>
          <a:xfrm>
            <a:off x="457200" y="341313"/>
            <a:ext cx="8229600" cy="1143000"/>
          </a:xfrm>
        </p:spPr>
        <p:txBody>
          <a:bodyPr/>
          <a:lstStyle/>
          <a:p>
            <a:pPr algn="ctr"/>
            <a:r>
              <a:rPr lang="ar-SA" dirty="0" smtClean="0"/>
              <a:t>معامل ارتباط بيرسون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97642972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/>
              <a:t>معامل ارتباط بيرسون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dirty="0">
                <a:ea typeface="Majalla UI"/>
                <a:cs typeface="Majalla UI"/>
              </a:rPr>
              <a:t>حل المثال </a:t>
            </a:r>
            <a:r>
              <a:rPr lang="ar-SA" dirty="0" smtClean="0">
                <a:ea typeface="Majalla UI"/>
                <a:cs typeface="Majalla UI"/>
              </a:rPr>
              <a:t>(2): اولا يتم حساب الوسط الحسابي لكلٍ من </a:t>
            </a:r>
            <a:r>
              <a:rPr lang="en-US" dirty="0" smtClean="0">
                <a:ea typeface="Majalla UI"/>
                <a:cs typeface="Majalla UI"/>
              </a:rPr>
              <a:t>X</a:t>
            </a:r>
            <a:r>
              <a:rPr lang="ar-SA" dirty="0" smtClean="0">
                <a:ea typeface="Majalla UI"/>
                <a:cs typeface="Majalla UI"/>
              </a:rPr>
              <a:t> و </a:t>
            </a:r>
            <a:r>
              <a:rPr lang="en-US" dirty="0" smtClean="0">
                <a:ea typeface="Majalla UI"/>
                <a:cs typeface="Majalla UI"/>
              </a:rPr>
              <a:t>Y</a:t>
            </a:r>
          </a:p>
          <a:p>
            <a:pPr marL="0" indent="0">
              <a:buNone/>
            </a:pPr>
            <a:endParaRPr lang="en-MY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25320-ED72-46F0-9BA6-F9F75A76F085}" type="slidenum">
              <a:rPr lang="en-MY" smtClean="0"/>
              <a:pPr>
                <a:defRPr/>
              </a:pPr>
              <a:t>18</a:t>
            </a:fld>
            <a:endParaRPr lang="en-MY"/>
          </a:p>
        </p:txBody>
      </p:sp>
      <p:graphicFrame>
        <p:nvGraphicFramePr>
          <p:cNvPr id="6" name="كائن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487198"/>
              </p:ext>
            </p:extLst>
          </p:nvPr>
        </p:nvGraphicFramePr>
        <p:xfrm>
          <a:off x="2749551" y="2741614"/>
          <a:ext cx="2470522" cy="1196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8" name="Equation" r:id="rId4" imgW="1257120" imgH="609480" progId="Equation.3">
                  <p:embed/>
                </p:oleObj>
              </mc:Choice>
              <mc:Fallback>
                <p:oleObj name="Equation" r:id="rId4" imgW="1257120" imgH="609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9551" y="2741614"/>
                        <a:ext cx="2470522" cy="1196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كائن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1224013"/>
              </p:ext>
            </p:extLst>
          </p:nvPr>
        </p:nvGraphicFramePr>
        <p:xfrm>
          <a:off x="2787650" y="4104233"/>
          <a:ext cx="2295525" cy="119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9" name="Equation" r:id="rId6" imgW="1168200" imgH="609480" progId="Equation.3">
                  <p:embed/>
                </p:oleObj>
              </mc:Choice>
              <mc:Fallback>
                <p:oleObj name="Equation" r:id="rId6" imgW="1168200" imgH="609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7650" y="4104233"/>
                        <a:ext cx="2295525" cy="1196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33401459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/>
              <a:t>معامل ارتباط بيرسون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dirty="0">
                <a:ea typeface="Majalla UI"/>
                <a:cs typeface="Majalla UI"/>
              </a:rPr>
              <a:t>حل المثال </a:t>
            </a:r>
            <a:r>
              <a:rPr lang="ar-SA" dirty="0" smtClean="0">
                <a:ea typeface="Majalla UI"/>
                <a:cs typeface="Majalla UI"/>
              </a:rPr>
              <a:t>(2): لحساب </a:t>
            </a:r>
            <a:r>
              <a:rPr lang="ar-SA" dirty="0">
                <a:ea typeface="Majalla UI"/>
                <a:cs typeface="Majalla UI"/>
              </a:rPr>
              <a:t>معامل ارتباط بيرسون </a:t>
            </a:r>
            <a:r>
              <a:rPr lang="ar-SA" dirty="0" smtClean="0">
                <a:ea typeface="Majalla UI"/>
                <a:cs typeface="Majalla UI"/>
              </a:rPr>
              <a:t>نقوم بحساب مايلي</a:t>
            </a:r>
            <a:endParaRPr lang="en-US" dirty="0" smtClean="0">
              <a:ea typeface="Majalla UI"/>
              <a:cs typeface="Majalla UI"/>
            </a:endParaRPr>
          </a:p>
          <a:p>
            <a:pPr marL="0" indent="0">
              <a:buNone/>
            </a:pPr>
            <a:endParaRPr lang="en-MY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25320-ED72-46F0-9BA6-F9F75A76F085}" type="slidenum">
              <a:rPr lang="en-MY" smtClean="0"/>
              <a:pPr>
                <a:defRPr/>
              </a:pPr>
              <a:t>19</a:t>
            </a:fld>
            <a:endParaRPr lang="en-MY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9388329"/>
              </p:ext>
            </p:extLst>
          </p:nvPr>
        </p:nvGraphicFramePr>
        <p:xfrm>
          <a:off x="3157538" y="3284538"/>
          <a:ext cx="2566987" cy="245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1" name="Equation" r:id="rId4" imgW="1384200" imgH="1320480" progId="Equation.3">
                  <p:embed/>
                </p:oleObj>
              </mc:Choice>
              <mc:Fallback>
                <p:oleObj name="Equation" r:id="rId4" imgW="1384200" imgH="13204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7538" y="3284538"/>
                        <a:ext cx="2566987" cy="2457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0382381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692150"/>
            <a:ext cx="4038600" cy="543401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ar-SA" smtClean="0">
                <a:ea typeface="Majalla UI"/>
                <a:cs typeface="Majalla UI"/>
              </a:rPr>
              <a:t>    </a:t>
            </a:r>
            <a:endParaRPr lang="en-MY" smtClean="0"/>
          </a:p>
        </p:txBody>
      </p:sp>
      <p:sp>
        <p:nvSpPr>
          <p:cNvPr id="11267" name="Rectangle 7"/>
          <p:cNvSpPr>
            <a:spLocks noGrp="1" noChangeArrowheads="1"/>
          </p:cNvSpPr>
          <p:nvPr>
            <p:ph sz="half" idx="2"/>
          </p:nvPr>
        </p:nvSpPr>
        <p:spPr>
          <a:xfrm>
            <a:off x="395536" y="1556792"/>
            <a:ext cx="8291264" cy="4569371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ar-SA" dirty="0" smtClean="0">
                <a:ea typeface="Majalla UI"/>
                <a:cs typeface="Majalla UI"/>
              </a:rPr>
              <a:t>حل المثال (2): </a:t>
            </a:r>
            <a:r>
              <a:rPr lang="ar-SA" dirty="0">
                <a:ea typeface="Majalla UI"/>
                <a:cs typeface="Majalla UI"/>
              </a:rPr>
              <a:t>ل</a:t>
            </a:r>
            <a:r>
              <a:rPr lang="ar-SA" dirty="0" smtClean="0">
                <a:ea typeface="Majalla UI"/>
                <a:cs typeface="Majalla UI"/>
              </a:rPr>
              <a:t>حساب معامل ارتباط بيرسون يتم حساب ما يلي</a:t>
            </a:r>
            <a:endParaRPr lang="en-MY" dirty="0" smtClean="0"/>
          </a:p>
        </p:txBody>
      </p:sp>
      <p:sp>
        <p:nvSpPr>
          <p:cNvPr id="31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32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6974AF-7FF5-4056-B24F-282F71BD5E17}" type="slidenum">
              <a:rPr lang="en-MY"/>
              <a:pPr>
                <a:defRPr/>
              </a:pPr>
              <a:t>20</a:t>
            </a:fld>
            <a:endParaRPr lang="en-MY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175" name="Group 3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73790225"/>
                  </p:ext>
                </p:extLst>
              </p:nvPr>
            </p:nvGraphicFramePr>
            <p:xfrm>
              <a:off x="2339752" y="2189740"/>
              <a:ext cx="5616623" cy="4140801"/>
            </p:xfrm>
            <a:graphic>
              <a:graphicData uri="http://schemas.openxmlformats.org/drawingml/2006/table">
                <a:tbl>
                  <a:tblPr/>
                  <a:tblGrid>
                    <a:gridCol w="1080120"/>
                    <a:gridCol w="864096"/>
                    <a:gridCol w="1076035"/>
                    <a:gridCol w="1298186"/>
                    <a:gridCol w="1298186"/>
                  </a:tblGrid>
                  <a:tr h="62117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MY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cs typeface="Arial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cs typeface="Arial" pitchFamily="34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cs typeface="Arial" pitchFamily="34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kumimoji="0" lang="en-MY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cs typeface="Arial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cs typeface="Arial" pitchFamily="34" charset="0"/>
                                      </a:rPr>
                                      <m:t>𝑌</m:t>
                                    </m:r>
                                  </m:e>
                                  <m:sub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cs typeface="Arial" pitchFamily="34" charset="0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0" lang="en-MY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kumimoji="0" lang="en-MY" sz="200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sSubSupPr>
                                  <m:e>
                                    <m:sSub>
                                      <m:sSubPr>
                                        <m:ctrlPr>
                                          <a:rPr kumimoji="0" lang="en-MY" sz="2000" i="1" kern="120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en-US" sz="2000" b="0" i="1" kern="120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𝑌</m:t>
                                        </m:r>
                                      </m:e>
                                      <m:sub>
                                        <m:r>
                                          <a:rPr kumimoji="0" lang="en-US" sz="2000" b="0" i="1" kern="120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  <m:sub/>
                                  <m:sup>
                                    <m:r>
                                      <a:rPr kumimoji="0" lang="en-US" sz="2000" b="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kumimoji="0" lang="en-MY" sz="2000" i="1" kern="1200" dirty="0" smtClean="0">
                            <a:solidFill>
                              <a:schemeClr val="tx1"/>
                            </a:solidFill>
                            <a:latin typeface="Cambria Math"/>
                            <a:ea typeface="+mn-ea"/>
                            <a:cs typeface="+mn-cs"/>
                          </a:endParaRP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kumimoji="0" lang="en-MY" sz="200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sSubSupPr>
                                  <m:e>
                                    <m:sSub>
                                      <m:sSubPr>
                                        <m:ctrlPr>
                                          <a:rPr kumimoji="0" lang="en-MY" sz="2000" i="1" kern="120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en-US" sz="2000" b="0" i="1" kern="120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kumimoji="0" lang="en-US" sz="2000" b="0" i="1" kern="120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  <m:sub/>
                                  <m:sup>
                                    <m:r>
                                      <a:rPr kumimoji="0" lang="en-US" sz="2000" b="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kumimoji="0" lang="en-MY" sz="2000" i="1" kern="1200" dirty="0" smtClean="0">
                            <a:solidFill>
                              <a:schemeClr val="tx1"/>
                            </a:solidFill>
                            <a:latin typeface="Cambria Math"/>
                            <a:ea typeface="+mn-ea"/>
                            <a:cs typeface="+mn-cs"/>
                          </a:endParaRP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i="1" kern="1200" dirty="0" smtClean="0">
                              <a:solidFill>
                                <a:schemeClr val="tx1"/>
                              </a:solidFill>
                              <a:latin typeface="Cambria Math"/>
                              <a:ea typeface="+mn-ea"/>
                              <a:cs typeface="+mn-cs"/>
                            </a:rPr>
                            <a:t>Y</a:t>
                          </a:r>
                          <a:endParaRPr kumimoji="0" lang="en-MY" sz="2000" i="1" kern="1200" dirty="0" smtClean="0">
                            <a:solidFill>
                              <a:schemeClr val="tx1"/>
                            </a:solidFill>
                            <a:latin typeface="Cambria Math"/>
                            <a:ea typeface="+mn-ea"/>
                            <a:cs typeface="+mn-cs"/>
                          </a:endParaRP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i="1" kern="1200" dirty="0" smtClean="0">
                              <a:solidFill>
                                <a:schemeClr val="tx1"/>
                              </a:solidFill>
                              <a:latin typeface="Cambria Math"/>
                              <a:ea typeface="+mn-ea"/>
                              <a:cs typeface="+mn-cs"/>
                            </a:rPr>
                            <a:t>X</a:t>
                          </a:r>
                          <a:endParaRPr kumimoji="0" lang="en-MY" sz="2000" i="1" kern="1200" dirty="0" smtClean="0">
                            <a:solidFill>
                              <a:schemeClr val="tx1"/>
                            </a:solidFill>
                            <a:latin typeface="Cambria Math"/>
                            <a:ea typeface="+mn-ea"/>
                            <a:cs typeface="+mn-cs"/>
                          </a:endParaRP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01963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EG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28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EG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16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49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</a:t>
                          </a:r>
                          <a:endParaRPr lang="en-US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EG" sz="2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7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03141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EG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35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EG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49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25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7</a:t>
                          </a:r>
                          <a:endParaRPr lang="en-US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EG" sz="2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03141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EG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EG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9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8</a:t>
                          </a:r>
                          <a:endParaRPr lang="en-US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EG" sz="2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01963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EG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25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EG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25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25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</a:t>
                          </a:r>
                          <a:endParaRPr lang="en-US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EG" sz="2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03141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EG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28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EG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16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49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</a:t>
                          </a:r>
                          <a:endParaRPr lang="en-US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EG" sz="2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7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03141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EG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18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EG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81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</a:t>
                          </a:r>
                          <a:endParaRPr lang="en-US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EG" sz="2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9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03141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158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174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238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EG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30</a:t>
                          </a:r>
                          <a:endParaRPr lang="en-US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EG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36</a:t>
                          </a:r>
                          <a:endParaRPr lang="en-US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175" name="Group 3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73790225"/>
                  </p:ext>
                </p:extLst>
              </p:nvPr>
            </p:nvGraphicFramePr>
            <p:xfrm>
              <a:off x="2339752" y="2189740"/>
              <a:ext cx="5616623" cy="4140801"/>
            </p:xfrm>
            <a:graphic>
              <a:graphicData uri="http://schemas.openxmlformats.org/drawingml/2006/table">
                <a:tbl>
                  <a:tblPr/>
                  <a:tblGrid>
                    <a:gridCol w="1080120"/>
                    <a:gridCol w="864096"/>
                    <a:gridCol w="1076035"/>
                    <a:gridCol w="1298186"/>
                    <a:gridCol w="1298186"/>
                  </a:tblGrid>
                  <a:tr h="621170"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3"/>
                          <a:stretch>
                            <a:fillRect l="-565" r="-420904" b="-5843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3"/>
                          <a:stretch>
                            <a:fillRect l="-125352" r="-424648" b="-5843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3"/>
                          <a:stretch>
                            <a:fillRect l="-181818" r="-242614" b="-5843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i="1" kern="1200" dirty="0" smtClean="0">
                              <a:solidFill>
                                <a:schemeClr val="tx1"/>
                              </a:solidFill>
                              <a:latin typeface="Cambria Math"/>
                              <a:ea typeface="+mn-ea"/>
                              <a:cs typeface="+mn-cs"/>
                            </a:rPr>
                            <a:t>Y</a:t>
                          </a:r>
                          <a:endParaRPr kumimoji="0" lang="en-MY" sz="2000" i="1" kern="1200" dirty="0" smtClean="0">
                            <a:solidFill>
                              <a:schemeClr val="tx1"/>
                            </a:solidFill>
                            <a:latin typeface="Cambria Math"/>
                            <a:ea typeface="+mn-ea"/>
                            <a:cs typeface="+mn-cs"/>
                          </a:endParaRP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i="1" kern="1200" dirty="0" smtClean="0">
                              <a:solidFill>
                                <a:schemeClr val="tx1"/>
                              </a:solidFill>
                              <a:latin typeface="Cambria Math"/>
                              <a:ea typeface="+mn-ea"/>
                              <a:cs typeface="+mn-cs"/>
                            </a:rPr>
                            <a:t>X</a:t>
                          </a:r>
                          <a:endParaRPr kumimoji="0" lang="en-MY" sz="2000" i="1" kern="1200" dirty="0" smtClean="0">
                            <a:solidFill>
                              <a:schemeClr val="tx1"/>
                            </a:solidFill>
                            <a:latin typeface="Cambria Math"/>
                            <a:ea typeface="+mn-ea"/>
                            <a:cs typeface="+mn-cs"/>
                          </a:endParaRP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01963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EG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28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EG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16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49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</a:t>
                          </a:r>
                          <a:endParaRPr lang="en-US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EG" sz="2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7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03141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EG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35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EG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49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25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7</a:t>
                          </a:r>
                          <a:endParaRPr lang="en-US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EG" sz="2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03141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EG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EG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9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8</a:t>
                          </a:r>
                          <a:endParaRPr lang="en-US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EG" sz="2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01963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EG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25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EG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25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25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</a:t>
                          </a:r>
                          <a:endParaRPr lang="en-US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EG" sz="2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03141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EG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28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EG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16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49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</a:t>
                          </a:r>
                          <a:endParaRPr lang="en-US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EG" sz="2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7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03141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EG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18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EG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81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</a:t>
                          </a:r>
                          <a:endParaRPr lang="en-US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ar-EG" sz="2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9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03141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158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174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EG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238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EG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30</a:t>
                          </a:r>
                          <a:endParaRPr lang="en-US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EG" sz="24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36</a:t>
                          </a:r>
                          <a:endParaRPr lang="en-US" sz="2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1293" name="Rectangle 33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1294" name="Rectangle 35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0" name="عنوان 1"/>
          <p:cNvSpPr>
            <a:spLocks noGrp="1"/>
          </p:cNvSpPr>
          <p:nvPr>
            <p:ph type="title"/>
          </p:nvPr>
        </p:nvSpPr>
        <p:spPr>
          <a:xfrm>
            <a:off x="457200" y="341313"/>
            <a:ext cx="8229600" cy="1143000"/>
          </a:xfrm>
        </p:spPr>
        <p:txBody>
          <a:bodyPr/>
          <a:lstStyle/>
          <a:p>
            <a:pPr algn="ctr"/>
            <a:r>
              <a:rPr lang="ar-SA" dirty="0" smtClean="0"/>
              <a:t>معامل ارتباط بيرسون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11100916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/>
              <a:t>معامل ارتباط بيرسون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dirty="0">
                <a:ea typeface="Majalla UI"/>
                <a:cs typeface="Majalla UI"/>
              </a:rPr>
              <a:t>حل المثال </a:t>
            </a:r>
            <a:r>
              <a:rPr lang="ar-SA" dirty="0" smtClean="0">
                <a:ea typeface="Majalla UI"/>
                <a:cs typeface="Majalla UI"/>
              </a:rPr>
              <a:t>(2): حساب </a:t>
            </a:r>
            <a:r>
              <a:rPr lang="ar-SA" dirty="0">
                <a:ea typeface="Majalla UI"/>
                <a:cs typeface="Majalla UI"/>
              </a:rPr>
              <a:t>معامل ارتباط بيرسون </a:t>
            </a:r>
            <a:endParaRPr lang="en-US" dirty="0" smtClean="0">
              <a:ea typeface="Majalla UI"/>
              <a:cs typeface="Majalla UI"/>
            </a:endParaRPr>
          </a:p>
          <a:p>
            <a:pPr marL="0" indent="0">
              <a:buNone/>
            </a:pPr>
            <a:endParaRPr lang="en-MY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25320-ED72-46F0-9BA6-F9F75A76F085}" type="slidenum">
              <a:rPr lang="en-MY" smtClean="0"/>
              <a:pPr>
                <a:defRPr/>
              </a:pPr>
              <a:t>21</a:t>
            </a:fld>
            <a:endParaRPr lang="en-MY"/>
          </a:p>
        </p:txBody>
      </p:sp>
      <p:graphicFrame>
        <p:nvGraphicFramePr>
          <p:cNvPr id="9" name="كائن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2703690"/>
              </p:ext>
            </p:extLst>
          </p:nvPr>
        </p:nvGraphicFramePr>
        <p:xfrm>
          <a:off x="1700213" y="4810125"/>
          <a:ext cx="4735512" cy="1125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5" name="Equation" r:id="rId4" imgW="2070000" imgH="495000" progId="Equation.3">
                  <p:embed/>
                </p:oleObj>
              </mc:Choice>
              <mc:Fallback>
                <p:oleObj name="Equation" r:id="rId4" imgW="2070000" imgH="495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0213" y="4810125"/>
                        <a:ext cx="4735512" cy="1125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3119181"/>
              </p:ext>
            </p:extLst>
          </p:nvPr>
        </p:nvGraphicFramePr>
        <p:xfrm>
          <a:off x="2049463" y="2636838"/>
          <a:ext cx="4494212" cy="218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6" name="Equation" r:id="rId6" imgW="2730240" imgH="1320480" progId="Equation.3">
                  <p:embed/>
                </p:oleObj>
              </mc:Choice>
              <mc:Fallback>
                <p:oleObj name="Equation" r:id="rId6" imgW="2730240" imgH="13204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9463" y="2636838"/>
                        <a:ext cx="4494212" cy="2181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9809522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/>
              <a:t>معامل ارتباط بيرسون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dirty="0">
                <a:ea typeface="Majalla UI"/>
                <a:cs typeface="Majalla UI"/>
              </a:rPr>
              <a:t>حل المثال </a:t>
            </a:r>
            <a:r>
              <a:rPr lang="ar-SA" dirty="0" smtClean="0">
                <a:ea typeface="Majalla UI"/>
                <a:cs typeface="Majalla UI"/>
              </a:rPr>
              <a:t>(2): تفسير معامل </a:t>
            </a:r>
            <a:r>
              <a:rPr lang="ar-SA" dirty="0">
                <a:ea typeface="Majalla UI"/>
                <a:cs typeface="Majalla UI"/>
              </a:rPr>
              <a:t>ارتباط بيرسون </a:t>
            </a:r>
            <a:endParaRPr lang="ar-SA" dirty="0" smtClean="0">
              <a:ea typeface="Majalla UI"/>
              <a:cs typeface="Majalla UI"/>
            </a:endParaRPr>
          </a:p>
          <a:p>
            <a:pPr marL="0" indent="0">
              <a:buNone/>
            </a:pPr>
            <a:endParaRPr lang="ar-SA" dirty="0">
              <a:ea typeface="Majalla UI"/>
              <a:cs typeface="Majalla UI"/>
            </a:endParaRPr>
          </a:p>
          <a:p>
            <a:pPr marL="0" indent="0">
              <a:buNone/>
            </a:pPr>
            <a:r>
              <a:rPr lang="ar-SA" dirty="0" smtClean="0">
                <a:ea typeface="Majalla UI"/>
                <a:cs typeface="Majalla UI"/>
              </a:rPr>
              <a:t>هناك ارتباط خطي </a:t>
            </a:r>
            <a:r>
              <a:rPr lang="ar-SA" dirty="0" smtClean="0">
                <a:ea typeface="Majalla UI"/>
                <a:cs typeface="Majalla UI"/>
              </a:rPr>
              <a:t>عكسي قوي </a:t>
            </a:r>
            <a:r>
              <a:rPr lang="ar-SA" dirty="0">
                <a:ea typeface="Majalla UI"/>
                <a:cs typeface="Majalla UI"/>
              </a:rPr>
              <a:t>بين </a:t>
            </a:r>
            <a:r>
              <a:rPr lang="en-US" dirty="0" smtClean="0">
                <a:ea typeface="Majalla UI"/>
                <a:cs typeface="Majalla UI"/>
              </a:rPr>
              <a:t>X</a:t>
            </a:r>
            <a:r>
              <a:rPr lang="ar-SA" dirty="0" smtClean="0">
                <a:ea typeface="Majalla UI"/>
                <a:cs typeface="Majalla UI"/>
              </a:rPr>
              <a:t> </a:t>
            </a:r>
            <a:r>
              <a:rPr lang="ar-SA" dirty="0">
                <a:ea typeface="Majalla UI"/>
                <a:cs typeface="Majalla UI"/>
              </a:rPr>
              <a:t>و </a:t>
            </a:r>
            <a:r>
              <a:rPr lang="en-US" dirty="0">
                <a:ea typeface="Majalla UI"/>
                <a:cs typeface="Majalla UI"/>
              </a:rPr>
              <a:t>Y</a:t>
            </a:r>
            <a:r>
              <a:rPr lang="ar-SA" dirty="0" smtClean="0">
                <a:ea typeface="Majalla UI"/>
                <a:cs typeface="Majalla UI"/>
              </a:rPr>
              <a:t> </a:t>
            </a:r>
            <a:endParaRPr lang="en-US" dirty="0" smtClean="0">
              <a:ea typeface="Majalla UI"/>
              <a:cs typeface="Majalla UI"/>
            </a:endParaRPr>
          </a:p>
          <a:p>
            <a:pPr marL="0" indent="0">
              <a:buNone/>
            </a:pPr>
            <a:endParaRPr lang="en-MY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25320-ED72-46F0-9BA6-F9F75A76F085}" type="slidenum">
              <a:rPr lang="en-MY" smtClean="0"/>
              <a:pPr>
                <a:defRPr/>
              </a:pPr>
              <a:t>22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36664018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371178"/>
          </a:xfrm>
        </p:spPr>
        <p:txBody>
          <a:bodyPr/>
          <a:lstStyle/>
          <a:p>
            <a:pPr algn="ctr"/>
            <a:r>
              <a:rPr lang="ar-SA" sz="4800" dirty="0" smtClean="0"/>
              <a:t>تطبيقات على معامل ارتباط بيرسون معامل </a:t>
            </a:r>
            <a:r>
              <a:rPr lang="ar-SA" sz="4800" dirty="0"/>
              <a:t>ارتباط بيرسون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263752"/>
          </a:xfrm>
        </p:spPr>
        <p:txBody>
          <a:bodyPr/>
          <a:lstStyle/>
          <a:p>
            <a:pPr marL="0" indent="0">
              <a:buNone/>
            </a:pPr>
            <a:r>
              <a:rPr lang="ar-SA" dirty="0" smtClean="0"/>
              <a:t>اذا كان </a:t>
            </a:r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endParaRPr lang="ar-SA" dirty="0" smtClean="0"/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احسب معامل ارتباط بيرسون.</a:t>
            </a:r>
          </a:p>
          <a:p>
            <a:pPr marL="514350" indent="-514350">
              <a:buFont typeface="+mj-lt"/>
              <a:buAutoNum type="arabicPeriod"/>
            </a:pPr>
            <a:r>
              <a:rPr lang="ar-SA" dirty="0" smtClean="0"/>
              <a:t>فسر معامل </a:t>
            </a:r>
            <a:r>
              <a:rPr lang="ar-SA" dirty="0"/>
              <a:t>ارتباط بيرسون.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25320-ED72-46F0-9BA6-F9F75A76F085}" type="slidenum">
              <a:rPr lang="en-MY" smtClean="0"/>
              <a:pPr>
                <a:defRPr/>
              </a:pPr>
              <a:t>23</a:t>
            </a:fld>
            <a:endParaRPr lang="en-MY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9263163"/>
              </p:ext>
            </p:extLst>
          </p:nvPr>
        </p:nvGraphicFramePr>
        <p:xfrm>
          <a:off x="1766888" y="2565400"/>
          <a:ext cx="5011737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4" name="معادلة" r:id="rId4" imgW="2463480" imgH="241200" progId="Equation.3">
                  <p:embed/>
                </p:oleObj>
              </mc:Choice>
              <mc:Fallback>
                <p:oleObj name="معادلة" r:id="rId4" imgW="2463480" imgH="2412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6888" y="2565400"/>
                        <a:ext cx="5011737" cy="5762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77722593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تدفق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تدفق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454</TotalTime>
  <Words>1004</Words>
  <Application>Microsoft Office PowerPoint</Application>
  <PresentationFormat>On-screen Show (4:3)</PresentationFormat>
  <Paragraphs>317</Paragraphs>
  <Slides>23</Slides>
  <Notes>23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تدفق</vt:lpstr>
      <vt:lpstr>Equation</vt:lpstr>
      <vt:lpstr>معادلة</vt:lpstr>
      <vt:lpstr>Microsoft Equation 3.0</vt:lpstr>
      <vt:lpstr>معامل ارتباط بيرسون</vt:lpstr>
      <vt:lpstr>اهداف المحاضرة</vt:lpstr>
      <vt:lpstr>معامل ارتباط بيرسون</vt:lpstr>
      <vt:lpstr>معامل ارتباط بيرسون</vt:lpstr>
      <vt:lpstr>معامل ارتباط بيرسون</vt:lpstr>
      <vt:lpstr>تفسير معامل ارتباط بيرسون</vt:lpstr>
      <vt:lpstr>معامل ارتباط بيرسون</vt:lpstr>
      <vt:lpstr>معامل ارتباط بيرسون</vt:lpstr>
      <vt:lpstr>معامل ارتباط بيرسون</vt:lpstr>
      <vt:lpstr>معامل ارتباط بيرسون</vt:lpstr>
      <vt:lpstr>معامل ارتباط بيرسون</vt:lpstr>
      <vt:lpstr>معامل ارتباط بيرسون</vt:lpstr>
      <vt:lpstr>معامل ارتباط بيرسون</vt:lpstr>
      <vt:lpstr>معامل ارتباط بيرسون</vt:lpstr>
      <vt:lpstr>معامل ارتباط بيرسون</vt:lpstr>
      <vt:lpstr>معامل ارتباط بيرسون</vt:lpstr>
      <vt:lpstr>معامل ارتباط بيرسون</vt:lpstr>
      <vt:lpstr>معامل ارتباط بيرسون</vt:lpstr>
      <vt:lpstr>معامل ارتباط بيرسون</vt:lpstr>
      <vt:lpstr>معامل ارتباط بيرسون</vt:lpstr>
      <vt:lpstr>معامل ارتباط بيرسون</vt:lpstr>
      <vt:lpstr>معامل ارتباط بيرسون</vt:lpstr>
      <vt:lpstr>تطبيقات على معامل ارتباط بيرسون معامل ارتباط بيرسون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معامل ارتباط بيرسون</dc:title>
  <dc:creator>HP</dc:creator>
  <cp:lastModifiedBy>Girls College</cp:lastModifiedBy>
  <cp:revision>32</cp:revision>
  <dcterms:created xsi:type="dcterms:W3CDTF">2010-05-07T13:17:05Z</dcterms:created>
  <dcterms:modified xsi:type="dcterms:W3CDTF">2012-12-05T06:32:38Z</dcterms:modified>
</cp:coreProperties>
</file>