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diagrams/drawing1.xml" ContentType="application/vnd.ms-office.drawingml.diagramDrawing+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diagrams/quickStyle1.xml" ContentType="application/vnd.openxmlformats-officedocument.drawingml.diagramStyl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diagrams/layout1.xml" ContentType="application/vnd.openxmlformats-officedocument.drawingml.diagram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84" r:id="rId1"/>
  </p:sldMasterIdLst>
  <p:sldIdLst>
    <p:sldId id="256" r:id="rId2"/>
    <p:sldId id="258" r:id="rId3"/>
    <p:sldId id="259" r:id="rId4"/>
    <p:sldId id="260" r:id="rId5"/>
    <p:sldId id="261" r:id="rId6"/>
    <p:sldId id="263" r:id="rId7"/>
    <p:sldId id="262" r:id="rId8"/>
    <p:sldId id="266" r:id="rId9"/>
    <p:sldId id="267" r:id="rId10"/>
    <p:sldId id="268" r:id="rId11"/>
    <p:sldId id="269" r:id="rId12"/>
    <p:sldId id="270" r:id="rId13"/>
    <p:sldId id="271" r:id="rId14"/>
    <p:sldId id="297" r:id="rId15"/>
    <p:sldId id="272" r:id="rId16"/>
    <p:sldId id="273" r:id="rId17"/>
    <p:sldId id="274" r:id="rId18"/>
    <p:sldId id="275" r:id="rId19"/>
    <p:sldId id="276" r:id="rId20"/>
    <p:sldId id="277" r:id="rId21"/>
    <p:sldId id="278" r:id="rId22"/>
    <p:sldId id="279" r:id="rId23"/>
    <p:sldId id="280" r:id="rId24"/>
    <p:sldId id="281" r:id="rId25"/>
    <p:sldId id="282" r:id="rId26"/>
    <p:sldId id="298" r:id="rId27"/>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94660"/>
  </p:normalViewPr>
  <p:slideViewPr>
    <p:cSldViewPr>
      <p:cViewPr varScale="1">
        <p:scale>
          <a:sx n="71" d="100"/>
          <a:sy n="71" d="100"/>
        </p:scale>
        <p:origin x="-1134" y="-10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AFEF47F-D913-42E6-AFCF-4DD12D34EEF3}" type="doc">
      <dgm:prSet loTypeId="urn:microsoft.com/office/officeart/2005/8/layout/radial4" loCatId="relationship" qsTypeId="urn:microsoft.com/office/officeart/2005/8/quickstyle/simple1" qsCatId="simple" csTypeId="urn:microsoft.com/office/officeart/2005/8/colors/colorful3" csCatId="colorful" phldr="1"/>
      <dgm:spPr/>
      <dgm:t>
        <a:bodyPr/>
        <a:lstStyle/>
        <a:p>
          <a:pPr rtl="1"/>
          <a:endParaRPr lang="ar-SA"/>
        </a:p>
      </dgm:t>
    </dgm:pt>
    <dgm:pt modelId="{645B85C4-430E-4F45-9E37-5C2C891C5147}">
      <dgm:prSet phldrT="[نص]"/>
      <dgm:spPr/>
      <dgm:t>
        <a:bodyPr/>
        <a:lstStyle/>
        <a:p>
          <a:pPr rtl="1"/>
          <a:r>
            <a:rPr lang="ar-SA" dirty="0" smtClean="0"/>
            <a:t>أهم مؤلفاته</a:t>
          </a:r>
          <a:endParaRPr lang="ar-SA" dirty="0"/>
        </a:p>
      </dgm:t>
    </dgm:pt>
    <dgm:pt modelId="{8C5A9A21-0073-4D6F-9CA2-2664ED94C03B}" type="parTrans" cxnId="{71DAE505-1E7D-47B8-9EAA-0160285CB4AC}">
      <dgm:prSet/>
      <dgm:spPr/>
      <dgm:t>
        <a:bodyPr/>
        <a:lstStyle/>
        <a:p>
          <a:pPr rtl="1"/>
          <a:endParaRPr lang="ar-SA"/>
        </a:p>
      </dgm:t>
    </dgm:pt>
    <dgm:pt modelId="{7D327DCC-B19B-4E18-A894-699805B1E0AB}" type="sibTrans" cxnId="{71DAE505-1E7D-47B8-9EAA-0160285CB4AC}">
      <dgm:prSet/>
      <dgm:spPr/>
      <dgm:t>
        <a:bodyPr/>
        <a:lstStyle/>
        <a:p>
          <a:pPr rtl="1"/>
          <a:endParaRPr lang="ar-SA"/>
        </a:p>
      </dgm:t>
    </dgm:pt>
    <dgm:pt modelId="{AF081AFB-F39B-4759-8A5A-A34DF45938CA}">
      <dgm:prSet phldrT="[نص]"/>
      <dgm:spPr/>
      <dgm:t>
        <a:bodyPr/>
        <a:lstStyle/>
        <a:p>
          <a:pPr rtl="1"/>
          <a:r>
            <a:rPr lang="ar-SA" dirty="0" smtClean="0"/>
            <a:t>القوانين</a:t>
          </a:r>
          <a:endParaRPr lang="ar-SA" dirty="0"/>
        </a:p>
      </dgm:t>
    </dgm:pt>
    <dgm:pt modelId="{6025049D-CFE2-4D16-8869-9F9F356DC9DA}" type="parTrans" cxnId="{D74B0F43-C407-43F8-8D61-A33BA950455A}">
      <dgm:prSet/>
      <dgm:spPr/>
      <dgm:t>
        <a:bodyPr/>
        <a:lstStyle/>
        <a:p>
          <a:pPr rtl="1"/>
          <a:endParaRPr lang="ar-SA"/>
        </a:p>
      </dgm:t>
    </dgm:pt>
    <dgm:pt modelId="{16E53F7F-C311-431F-9D3B-EB3D06FE89DF}" type="sibTrans" cxnId="{D74B0F43-C407-43F8-8D61-A33BA950455A}">
      <dgm:prSet/>
      <dgm:spPr/>
      <dgm:t>
        <a:bodyPr/>
        <a:lstStyle/>
        <a:p>
          <a:pPr rtl="1"/>
          <a:endParaRPr lang="ar-SA"/>
        </a:p>
      </dgm:t>
    </dgm:pt>
    <dgm:pt modelId="{01E939D4-44B0-4566-A0C7-D280959D4EFC}">
      <dgm:prSet phldrT="[نص]"/>
      <dgm:spPr/>
      <dgm:t>
        <a:bodyPr/>
        <a:lstStyle/>
        <a:p>
          <a:pPr rtl="1"/>
          <a:r>
            <a:rPr lang="ar-SA" dirty="0" smtClean="0"/>
            <a:t>الجمهورية</a:t>
          </a:r>
          <a:endParaRPr lang="ar-SA" dirty="0"/>
        </a:p>
      </dgm:t>
    </dgm:pt>
    <dgm:pt modelId="{CDCF6A50-411A-4259-A988-2E6D8897FE25}" type="parTrans" cxnId="{E1AC342B-14B4-412B-BD3E-E28EA626B1FF}">
      <dgm:prSet/>
      <dgm:spPr/>
      <dgm:t>
        <a:bodyPr/>
        <a:lstStyle/>
        <a:p>
          <a:pPr rtl="1"/>
          <a:endParaRPr lang="ar-SA"/>
        </a:p>
      </dgm:t>
    </dgm:pt>
    <dgm:pt modelId="{F2FF136B-A6A1-4B38-813D-B7EC70476DEB}" type="sibTrans" cxnId="{E1AC342B-14B4-412B-BD3E-E28EA626B1FF}">
      <dgm:prSet/>
      <dgm:spPr/>
      <dgm:t>
        <a:bodyPr/>
        <a:lstStyle/>
        <a:p>
          <a:pPr rtl="1"/>
          <a:endParaRPr lang="ar-SA"/>
        </a:p>
      </dgm:t>
    </dgm:pt>
    <dgm:pt modelId="{9BD367D7-ECA2-4712-8A79-7FE8AF52525F}">
      <dgm:prSet phldrT="[نص]"/>
      <dgm:spPr/>
      <dgm:t>
        <a:bodyPr/>
        <a:lstStyle/>
        <a:p>
          <a:pPr rtl="1"/>
          <a:r>
            <a:rPr lang="ar-SA" dirty="0" smtClean="0"/>
            <a:t>السياسة</a:t>
          </a:r>
          <a:endParaRPr lang="ar-SA" dirty="0"/>
        </a:p>
      </dgm:t>
    </dgm:pt>
    <dgm:pt modelId="{4A7FD17B-6853-44F9-B8D1-E767E6B2ACF3}" type="parTrans" cxnId="{0620FA66-E377-478F-847E-AA95F88E31CC}">
      <dgm:prSet/>
      <dgm:spPr/>
      <dgm:t>
        <a:bodyPr/>
        <a:lstStyle/>
        <a:p>
          <a:pPr rtl="1"/>
          <a:endParaRPr lang="ar-SA"/>
        </a:p>
      </dgm:t>
    </dgm:pt>
    <dgm:pt modelId="{9BABF47A-23E3-4C27-8E9E-5428AFD57C86}" type="sibTrans" cxnId="{0620FA66-E377-478F-847E-AA95F88E31CC}">
      <dgm:prSet/>
      <dgm:spPr/>
      <dgm:t>
        <a:bodyPr/>
        <a:lstStyle/>
        <a:p>
          <a:pPr rtl="1"/>
          <a:endParaRPr lang="ar-SA"/>
        </a:p>
      </dgm:t>
    </dgm:pt>
    <dgm:pt modelId="{E2F0B6F8-7E74-4703-AD91-E58F2FCE17B2}" type="pres">
      <dgm:prSet presAssocID="{DAFEF47F-D913-42E6-AFCF-4DD12D34EEF3}" presName="cycle" presStyleCnt="0">
        <dgm:presLayoutVars>
          <dgm:chMax val="1"/>
          <dgm:dir/>
          <dgm:animLvl val="ctr"/>
          <dgm:resizeHandles val="exact"/>
        </dgm:presLayoutVars>
      </dgm:prSet>
      <dgm:spPr/>
      <dgm:t>
        <a:bodyPr/>
        <a:lstStyle/>
        <a:p>
          <a:pPr rtl="1"/>
          <a:endParaRPr lang="ar-SA"/>
        </a:p>
      </dgm:t>
    </dgm:pt>
    <dgm:pt modelId="{A93BD2AC-CE4A-4136-8B6F-4380B757F771}" type="pres">
      <dgm:prSet presAssocID="{645B85C4-430E-4F45-9E37-5C2C891C5147}" presName="centerShape" presStyleLbl="node0" presStyleIdx="0" presStyleCnt="1"/>
      <dgm:spPr/>
      <dgm:t>
        <a:bodyPr/>
        <a:lstStyle/>
        <a:p>
          <a:pPr rtl="1"/>
          <a:endParaRPr lang="ar-SA"/>
        </a:p>
      </dgm:t>
    </dgm:pt>
    <dgm:pt modelId="{F97016B0-5D0E-4C9D-A6CE-4ED3237C8958}" type="pres">
      <dgm:prSet presAssocID="{6025049D-CFE2-4D16-8869-9F9F356DC9DA}" presName="parTrans" presStyleLbl="bgSibTrans2D1" presStyleIdx="0" presStyleCnt="3"/>
      <dgm:spPr/>
      <dgm:t>
        <a:bodyPr/>
        <a:lstStyle/>
        <a:p>
          <a:pPr rtl="1"/>
          <a:endParaRPr lang="ar-SA"/>
        </a:p>
      </dgm:t>
    </dgm:pt>
    <dgm:pt modelId="{94AD495B-4E66-4506-A68C-BE71DA82CBC2}" type="pres">
      <dgm:prSet presAssocID="{AF081AFB-F39B-4759-8A5A-A34DF45938CA}" presName="node" presStyleLbl="node1" presStyleIdx="0" presStyleCnt="3">
        <dgm:presLayoutVars>
          <dgm:bulletEnabled val="1"/>
        </dgm:presLayoutVars>
      </dgm:prSet>
      <dgm:spPr/>
      <dgm:t>
        <a:bodyPr/>
        <a:lstStyle/>
        <a:p>
          <a:pPr rtl="1"/>
          <a:endParaRPr lang="ar-SA"/>
        </a:p>
      </dgm:t>
    </dgm:pt>
    <dgm:pt modelId="{0E2571A6-AEA2-4D99-B6B1-F5EF2CF6FB7E}" type="pres">
      <dgm:prSet presAssocID="{CDCF6A50-411A-4259-A988-2E6D8897FE25}" presName="parTrans" presStyleLbl="bgSibTrans2D1" presStyleIdx="1" presStyleCnt="3"/>
      <dgm:spPr/>
      <dgm:t>
        <a:bodyPr/>
        <a:lstStyle/>
        <a:p>
          <a:pPr rtl="1"/>
          <a:endParaRPr lang="ar-SA"/>
        </a:p>
      </dgm:t>
    </dgm:pt>
    <dgm:pt modelId="{3C5F54A6-9B4B-42B9-96DA-2E834BAD8EBF}" type="pres">
      <dgm:prSet presAssocID="{01E939D4-44B0-4566-A0C7-D280959D4EFC}" presName="node" presStyleLbl="node1" presStyleIdx="1" presStyleCnt="3">
        <dgm:presLayoutVars>
          <dgm:bulletEnabled val="1"/>
        </dgm:presLayoutVars>
      </dgm:prSet>
      <dgm:spPr/>
      <dgm:t>
        <a:bodyPr/>
        <a:lstStyle/>
        <a:p>
          <a:pPr rtl="1"/>
          <a:endParaRPr lang="ar-SA"/>
        </a:p>
      </dgm:t>
    </dgm:pt>
    <dgm:pt modelId="{B756C1BC-CC7F-443B-8362-C6DD0E4D6C2D}" type="pres">
      <dgm:prSet presAssocID="{4A7FD17B-6853-44F9-B8D1-E767E6B2ACF3}" presName="parTrans" presStyleLbl="bgSibTrans2D1" presStyleIdx="2" presStyleCnt="3"/>
      <dgm:spPr/>
      <dgm:t>
        <a:bodyPr/>
        <a:lstStyle/>
        <a:p>
          <a:pPr rtl="1"/>
          <a:endParaRPr lang="ar-SA"/>
        </a:p>
      </dgm:t>
    </dgm:pt>
    <dgm:pt modelId="{3900A4CC-9556-4B14-BE4C-E15C657ABF83}" type="pres">
      <dgm:prSet presAssocID="{9BD367D7-ECA2-4712-8A79-7FE8AF52525F}" presName="node" presStyleLbl="node1" presStyleIdx="2" presStyleCnt="3">
        <dgm:presLayoutVars>
          <dgm:bulletEnabled val="1"/>
        </dgm:presLayoutVars>
      </dgm:prSet>
      <dgm:spPr/>
      <dgm:t>
        <a:bodyPr/>
        <a:lstStyle/>
        <a:p>
          <a:pPr rtl="1"/>
          <a:endParaRPr lang="ar-SA"/>
        </a:p>
      </dgm:t>
    </dgm:pt>
  </dgm:ptLst>
  <dgm:cxnLst>
    <dgm:cxn modelId="{71DAE505-1E7D-47B8-9EAA-0160285CB4AC}" srcId="{DAFEF47F-D913-42E6-AFCF-4DD12D34EEF3}" destId="{645B85C4-430E-4F45-9E37-5C2C891C5147}" srcOrd="0" destOrd="0" parTransId="{8C5A9A21-0073-4D6F-9CA2-2664ED94C03B}" sibTransId="{7D327DCC-B19B-4E18-A894-699805B1E0AB}"/>
    <dgm:cxn modelId="{E1AC342B-14B4-412B-BD3E-E28EA626B1FF}" srcId="{645B85C4-430E-4F45-9E37-5C2C891C5147}" destId="{01E939D4-44B0-4566-A0C7-D280959D4EFC}" srcOrd="1" destOrd="0" parTransId="{CDCF6A50-411A-4259-A988-2E6D8897FE25}" sibTransId="{F2FF136B-A6A1-4B38-813D-B7EC70476DEB}"/>
    <dgm:cxn modelId="{73D25E17-7100-4AC7-86DE-DA51926D7419}" type="presOf" srcId="{6025049D-CFE2-4D16-8869-9F9F356DC9DA}" destId="{F97016B0-5D0E-4C9D-A6CE-4ED3237C8958}" srcOrd="0" destOrd="0" presId="urn:microsoft.com/office/officeart/2005/8/layout/radial4"/>
    <dgm:cxn modelId="{ED77982C-6CCA-4434-BA1E-A090C96ACCC9}" type="presOf" srcId="{CDCF6A50-411A-4259-A988-2E6D8897FE25}" destId="{0E2571A6-AEA2-4D99-B6B1-F5EF2CF6FB7E}" srcOrd="0" destOrd="0" presId="urn:microsoft.com/office/officeart/2005/8/layout/radial4"/>
    <dgm:cxn modelId="{E3B35B77-C211-482C-BBB3-E8B1E3432B23}" type="presOf" srcId="{645B85C4-430E-4F45-9E37-5C2C891C5147}" destId="{A93BD2AC-CE4A-4136-8B6F-4380B757F771}" srcOrd="0" destOrd="0" presId="urn:microsoft.com/office/officeart/2005/8/layout/radial4"/>
    <dgm:cxn modelId="{D74B0F43-C407-43F8-8D61-A33BA950455A}" srcId="{645B85C4-430E-4F45-9E37-5C2C891C5147}" destId="{AF081AFB-F39B-4759-8A5A-A34DF45938CA}" srcOrd="0" destOrd="0" parTransId="{6025049D-CFE2-4D16-8869-9F9F356DC9DA}" sibTransId="{16E53F7F-C311-431F-9D3B-EB3D06FE89DF}"/>
    <dgm:cxn modelId="{0620FA66-E377-478F-847E-AA95F88E31CC}" srcId="{645B85C4-430E-4F45-9E37-5C2C891C5147}" destId="{9BD367D7-ECA2-4712-8A79-7FE8AF52525F}" srcOrd="2" destOrd="0" parTransId="{4A7FD17B-6853-44F9-B8D1-E767E6B2ACF3}" sibTransId="{9BABF47A-23E3-4C27-8E9E-5428AFD57C86}"/>
    <dgm:cxn modelId="{B77A95C6-1423-4138-8B92-31DB44C8B7B5}" type="presOf" srcId="{4A7FD17B-6853-44F9-B8D1-E767E6B2ACF3}" destId="{B756C1BC-CC7F-443B-8362-C6DD0E4D6C2D}" srcOrd="0" destOrd="0" presId="urn:microsoft.com/office/officeart/2005/8/layout/radial4"/>
    <dgm:cxn modelId="{374CF5D7-3FC3-4831-AAC1-2FA284CAC5B1}" type="presOf" srcId="{DAFEF47F-D913-42E6-AFCF-4DD12D34EEF3}" destId="{E2F0B6F8-7E74-4703-AD91-E58F2FCE17B2}" srcOrd="0" destOrd="0" presId="urn:microsoft.com/office/officeart/2005/8/layout/radial4"/>
    <dgm:cxn modelId="{0BAADC3C-5E72-45AF-9B50-35DF9CEC9CBF}" type="presOf" srcId="{AF081AFB-F39B-4759-8A5A-A34DF45938CA}" destId="{94AD495B-4E66-4506-A68C-BE71DA82CBC2}" srcOrd="0" destOrd="0" presId="urn:microsoft.com/office/officeart/2005/8/layout/radial4"/>
    <dgm:cxn modelId="{8A200218-CB70-4394-B8CA-03AC106CDC0D}" type="presOf" srcId="{9BD367D7-ECA2-4712-8A79-7FE8AF52525F}" destId="{3900A4CC-9556-4B14-BE4C-E15C657ABF83}" srcOrd="0" destOrd="0" presId="urn:microsoft.com/office/officeart/2005/8/layout/radial4"/>
    <dgm:cxn modelId="{158F1FBF-56CD-4EF0-8216-07FBCCF3768B}" type="presOf" srcId="{01E939D4-44B0-4566-A0C7-D280959D4EFC}" destId="{3C5F54A6-9B4B-42B9-96DA-2E834BAD8EBF}" srcOrd="0" destOrd="0" presId="urn:microsoft.com/office/officeart/2005/8/layout/radial4"/>
    <dgm:cxn modelId="{DB198053-8470-4FC6-B573-5D21F285D846}" type="presParOf" srcId="{E2F0B6F8-7E74-4703-AD91-E58F2FCE17B2}" destId="{A93BD2AC-CE4A-4136-8B6F-4380B757F771}" srcOrd="0" destOrd="0" presId="urn:microsoft.com/office/officeart/2005/8/layout/radial4"/>
    <dgm:cxn modelId="{F8BADD1B-FF44-405C-BC00-823503FCCB3F}" type="presParOf" srcId="{E2F0B6F8-7E74-4703-AD91-E58F2FCE17B2}" destId="{F97016B0-5D0E-4C9D-A6CE-4ED3237C8958}" srcOrd="1" destOrd="0" presId="urn:microsoft.com/office/officeart/2005/8/layout/radial4"/>
    <dgm:cxn modelId="{671CA005-2F68-4E9F-9330-64A441A8F2E9}" type="presParOf" srcId="{E2F0B6F8-7E74-4703-AD91-E58F2FCE17B2}" destId="{94AD495B-4E66-4506-A68C-BE71DA82CBC2}" srcOrd="2" destOrd="0" presId="urn:microsoft.com/office/officeart/2005/8/layout/radial4"/>
    <dgm:cxn modelId="{019BC566-6466-4F3F-922D-EB7EB768593D}" type="presParOf" srcId="{E2F0B6F8-7E74-4703-AD91-E58F2FCE17B2}" destId="{0E2571A6-AEA2-4D99-B6B1-F5EF2CF6FB7E}" srcOrd="3" destOrd="0" presId="urn:microsoft.com/office/officeart/2005/8/layout/radial4"/>
    <dgm:cxn modelId="{B3E2116C-5066-423F-AD22-F1110F849200}" type="presParOf" srcId="{E2F0B6F8-7E74-4703-AD91-E58F2FCE17B2}" destId="{3C5F54A6-9B4B-42B9-96DA-2E834BAD8EBF}" srcOrd="4" destOrd="0" presId="urn:microsoft.com/office/officeart/2005/8/layout/radial4"/>
    <dgm:cxn modelId="{DEDE2397-5222-42E5-A7E8-30C595D921A1}" type="presParOf" srcId="{E2F0B6F8-7E74-4703-AD91-E58F2FCE17B2}" destId="{B756C1BC-CC7F-443B-8362-C6DD0E4D6C2D}" srcOrd="5" destOrd="0" presId="urn:microsoft.com/office/officeart/2005/8/layout/radial4"/>
    <dgm:cxn modelId="{69665FB7-54B1-44D5-B5A0-21B966FAC948}" type="presParOf" srcId="{E2F0B6F8-7E74-4703-AD91-E58F2FCE17B2}" destId="{3900A4CC-9556-4B14-BE4C-E15C657ABF83}" srcOrd="6" destOrd="0" presId="urn:microsoft.com/office/officeart/2005/8/layout/radial4"/>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A93BD2AC-CE4A-4136-8B6F-4380B757F771}">
      <dsp:nvSpPr>
        <dsp:cNvPr id="0" name=""/>
        <dsp:cNvSpPr/>
      </dsp:nvSpPr>
      <dsp:spPr>
        <a:xfrm>
          <a:off x="3471371" y="2622262"/>
          <a:ext cx="2201257" cy="2201257"/>
        </a:xfrm>
        <a:prstGeom prst="ellipse">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3020" tIns="33020" rIns="33020" bIns="33020" numCol="1" spcCol="1270" anchor="ctr" anchorCtr="0">
          <a:noAutofit/>
        </a:bodyPr>
        <a:lstStyle/>
        <a:p>
          <a:pPr lvl="0" algn="ctr" defTabSz="2311400" rtl="1">
            <a:lnSpc>
              <a:spcPct val="90000"/>
            </a:lnSpc>
            <a:spcBef>
              <a:spcPct val="0"/>
            </a:spcBef>
            <a:spcAft>
              <a:spcPct val="35000"/>
            </a:spcAft>
          </a:pPr>
          <a:r>
            <a:rPr lang="ar-SA" sz="5200" kern="1200" dirty="0" smtClean="0"/>
            <a:t>أهم مؤلفاته</a:t>
          </a:r>
          <a:endParaRPr lang="ar-SA" sz="5200" kern="1200" dirty="0"/>
        </a:p>
      </dsp:txBody>
      <dsp:txXfrm>
        <a:off x="3471371" y="2622262"/>
        <a:ext cx="2201257" cy="2201257"/>
      </dsp:txXfrm>
    </dsp:sp>
    <dsp:sp modelId="{F97016B0-5D0E-4C9D-A6CE-4ED3237C8958}">
      <dsp:nvSpPr>
        <dsp:cNvPr id="0" name=""/>
        <dsp:cNvSpPr/>
      </dsp:nvSpPr>
      <dsp:spPr>
        <a:xfrm rot="12900000">
          <a:off x="2055912" y="2237914"/>
          <a:ext cx="1686605" cy="627358"/>
        </a:xfrm>
        <a:prstGeom prst="leftArrow">
          <a:avLst>
            <a:gd name="adj1" fmla="val 60000"/>
            <a:gd name="adj2" fmla="val 5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94AD495B-4E66-4506-A68C-BE71DA82CBC2}">
      <dsp:nvSpPr>
        <dsp:cNvPr id="0" name=""/>
        <dsp:cNvSpPr/>
      </dsp:nvSpPr>
      <dsp:spPr>
        <a:xfrm>
          <a:off x="1162824" y="1231417"/>
          <a:ext cx="2091194" cy="1672955"/>
        </a:xfrm>
        <a:prstGeom prst="roundRect">
          <a:avLst>
            <a:gd name="adj" fmla="val 10000"/>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1915" tIns="81915" rIns="81915" bIns="81915" numCol="1" spcCol="1270" anchor="ctr" anchorCtr="0">
          <a:noAutofit/>
        </a:bodyPr>
        <a:lstStyle/>
        <a:p>
          <a:pPr lvl="0" algn="ctr" defTabSz="1911350" rtl="1">
            <a:lnSpc>
              <a:spcPct val="90000"/>
            </a:lnSpc>
            <a:spcBef>
              <a:spcPct val="0"/>
            </a:spcBef>
            <a:spcAft>
              <a:spcPct val="35000"/>
            </a:spcAft>
          </a:pPr>
          <a:r>
            <a:rPr lang="ar-SA" sz="4300" kern="1200" dirty="0" smtClean="0"/>
            <a:t>القوانين</a:t>
          </a:r>
          <a:endParaRPr lang="ar-SA" sz="4300" kern="1200" dirty="0"/>
        </a:p>
      </dsp:txBody>
      <dsp:txXfrm>
        <a:off x="1162824" y="1231417"/>
        <a:ext cx="2091194" cy="1672955"/>
      </dsp:txXfrm>
    </dsp:sp>
    <dsp:sp modelId="{0E2571A6-AEA2-4D99-B6B1-F5EF2CF6FB7E}">
      <dsp:nvSpPr>
        <dsp:cNvPr id="0" name=""/>
        <dsp:cNvSpPr/>
      </dsp:nvSpPr>
      <dsp:spPr>
        <a:xfrm rot="16200000">
          <a:off x="3728697" y="1367117"/>
          <a:ext cx="1686605" cy="627358"/>
        </a:xfrm>
        <a:prstGeom prst="leftArrow">
          <a:avLst>
            <a:gd name="adj1" fmla="val 60000"/>
            <a:gd name="adj2" fmla="val 50000"/>
          </a:avLst>
        </a:prstGeom>
        <a:solidFill>
          <a:schemeClr val="accent3">
            <a:hueOff val="-8269636"/>
            <a:satOff val="13411"/>
            <a:lumOff val="98"/>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3C5F54A6-9B4B-42B9-96DA-2E834BAD8EBF}">
      <dsp:nvSpPr>
        <dsp:cNvPr id="0" name=""/>
        <dsp:cNvSpPr/>
      </dsp:nvSpPr>
      <dsp:spPr>
        <a:xfrm>
          <a:off x="3526402" y="1016"/>
          <a:ext cx="2091194" cy="1672955"/>
        </a:xfrm>
        <a:prstGeom prst="roundRect">
          <a:avLst>
            <a:gd name="adj" fmla="val 10000"/>
          </a:avLst>
        </a:prstGeom>
        <a:solidFill>
          <a:schemeClr val="accent3">
            <a:hueOff val="-8269636"/>
            <a:satOff val="13411"/>
            <a:lumOff val="98"/>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1915" tIns="81915" rIns="81915" bIns="81915" numCol="1" spcCol="1270" anchor="ctr" anchorCtr="0">
          <a:noAutofit/>
        </a:bodyPr>
        <a:lstStyle/>
        <a:p>
          <a:pPr lvl="0" algn="ctr" defTabSz="1911350" rtl="1">
            <a:lnSpc>
              <a:spcPct val="90000"/>
            </a:lnSpc>
            <a:spcBef>
              <a:spcPct val="0"/>
            </a:spcBef>
            <a:spcAft>
              <a:spcPct val="35000"/>
            </a:spcAft>
          </a:pPr>
          <a:r>
            <a:rPr lang="ar-SA" sz="4300" kern="1200" dirty="0" smtClean="0"/>
            <a:t>الجمهورية</a:t>
          </a:r>
          <a:endParaRPr lang="ar-SA" sz="4300" kern="1200" dirty="0"/>
        </a:p>
      </dsp:txBody>
      <dsp:txXfrm>
        <a:off x="3526402" y="1016"/>
        <a:ext cx="2091194" cy="1672955"/>
      </dsp:txXfrm>
    </dsp:sp>
    <dsp:sp modelId="{B756C1BC-CC7F-443B-8362-C6DD0E4D6C2D}">
      <dsp:nvSpPr>
        <dsp:cNvPr id="0" name=""/>
        <dsp:cNvSpPr/>
      </dsp:nvSpPr>
      <dsp:spPr>
        <a:xfrm rot="19500000">
          <a:off x="5401482" y="2237914"/>
          <a:ext cx="1686605" cy="627358"/>
        </a:xfrm>
        <a:prstGeom prst="leftArrow">
          <a:avLst>
            <a:gd name="adj1" fmla="val 60000"/>
            <a:gd name="adj2" fmla="val 50000"/>
          </a:avLst>
        </a:prstGeom>
        <a:solidFill>
          <a:schemeClr val="accent3">
            <a:hueOff val="-16539272"/>
            <a:satOff val="26822"/>
            <a:lumOff val="197"/>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3900A4CC-9556-4B14-BE4C-E15C657ABF83}">
      <dsp:nvSpPr>
        <dsp:cNvPr id="0" name=""/>
        <dsp:cNvSpPr/>
      </dsp:nvSpPr>
      <dsp:spPr>
        <a:xfrm>
          <a:off x="5889981" y="1231417"/>
          <a:ext cx="2091194" cy="1672955"/>
        </a:xfrm>
        <a:prstGeom prst="roundRect">
          <a:avLst>
            <a:gd name="adj" fmla="val 10000"/>
          </a:avLst>
        </a:prstGeom>
        <a:solidFill>
          <a:schemeClr val="accent3">
            <a:hueOff val="-16539272"/>
            <a:satOff val="26822"/>
            <a:lumOff val="197"/>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1915" tIns="81915" rIns="81915" bIns="81915" numCol="1" spcCol="1270" anchor="ctr" anchorCtr="0">
          <a:noAutofit/>
        </a:bodyPr>
        <a:lstStyle/>
        <a:p>
          <a:pPr lvl="0" algn="ctr" defTabSz="1911350" rtl="1">
            <a:lnSpc>
              <a:spcPct val="90000"/>
            </a:lnSpc>
            <a:spcBef>
              <a:spcPct val="0"/>
            </a:spcBef>
            <a:spcAft>
              <a:spcPct val="35000"/>
            </a:spcAft>
          </a:pPr>
          <a:r>
            <a:rPr lang="ar-SA" sz="4300" kern="1200" dirty="0" smtClean="0"/>
            <a:t>السياسة</a:t>
          </a:r>
          <a:endParaRPr lang="ar-SA" sz="4300" kern="1200" dirty="0"/>
        </a:p>
      </dsp:txBody>
      <dsp:txXfrm>
        <a:off x="5889981" y="1231417"/>
        <a:ext cx="2091194" cy="1672955"/>
      </dsp:txXfrm>
    </dsp:sp>
  </dsp:spTree>
</dsp:drawing>
</file>

<file path=ppt/diagrams/layout1.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spTree>
      <p:nvGrpSpPr>
        <p:cNvPr id="1" name=""/>
        <p:cNvGrpSpPr/>
        <p:nvPr/>
      </p:nvGrpSpPr>
      <p:grpSpPr>
        <a:xfrm>
          <a:off x="0" y="0"/>
          <a:ext cx="0" cy="0"/>
          <a:chOff x="0" y="0"/>
          <a:chExt cx="0" cy="0"/>
        </a:xfrm>
      </p:grpSpPr>
      <p:sp>
        <p:nvSpPr>
          <p:cNvPr id="23" name="مستطيل 22"/>
          <p:cNvSpPr/>
          <p:nvPr/>
        </p:nvSpPr>
        <p:spPr>
          <a:xfrm flipV="1">
            <a:off x="5410182" y="3810000"/>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4" name="مستطيل 23"/>
          <p:cNvSpPr/>
          <p:nvPr/>
        </p:nvSpPr>
        <p:spPr>
          <a:xfrm flipV="1">
            <a:off x="5410200" y="3897010"/>
            <a:ext cx="3733801" cy="192024"/>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5" name="مستطيل 24"/>
          <p:cNvSpPr/>
          <p:nvPr/>
        </p:nvSpPr>
        <p:spPr>
          <a:xfrm flipV="1">
            <a:off x="5410200" y="4115167"/>
            <a:ext cx="3733801"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6" name="مستطيل 25"/>
          <p:cNvSpPr/>
          <p:nvPr/>
        </p:nvSpPr>
        <p:spPr>
          <a:xfrm flipV="1">
            <a:off x="5410200" y="4164403"/>
            <a:ext cx="1965960" cy="18288"/>
          </a:xfrm>
          <a:prstGeom prst="rect">
            <a:avLst/>
          </a:prstGeom>
          <a:solidFill>
            <a:schemeClr val="accent2">
              <a:alpha val="6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مستطيل 26"/>
          <p:cNvSpPr/>
          <p:nvPr/>
        </p:nvSpPr>
        <p:spPr>
          <a:xfrm flipV="1">
            <a:off x="5410200" y="4199572"/>
            <a:ext cx="1965960"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0" name="مستطيل مستدير الزوايا 29"/>
          <p:cNvSpPr/>
          <p:nvPr/>
        </p:nvSpPr>
        <p:spPr bwMode="white">
          <a:xfrm>
            <a:off x="5410200" y="3962400"/>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1" name="مستطيل مستدير الزوايا 30"/>
          <p:cNvSpPr/>
          <p:nvPr/>
        </p:nvSpPr>
        <p:spPr bwMode="white">
          <a:xfrm>
            <a:off x="7376507" y="406098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مستطيل 6"/>
          <p:cNvSpPr/>
          <p:nvPr/>
        </p:nvSpPr>
        <p:spPr>
          <a:xfrm>
            <a:off x="1" y="3649662"/>
            <a:ext cx="9144000" cy="244170"/>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مستطيل 9"/>
          <p:cNvSpPr/>
          <p:nvPr/>
        </p:nvSpPr>
        <p:spPr>
          <a:xfrm>
            <a:off x="0" y="3675527"/>
            <a:ext cx="9144001" cy="14067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مستطيل 10"/>
          <p:cNvSpPr/>
          <p:nvPr/>
        </p:nvSpPr>
        <p:spPr>
          <a:xfrm flipV="1">
            <a:off x="6414051" y="3643090"/>
            <a:ext cx="2729950" cy="248432"/>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مستطيل 18"/>
          <p:cNvSpPr/>
          <p:nvPr/>
        </p:nvSpPr>
        <p:spPr>
          <a:xfrm>
            <a:off x="0" y="0"/>
            <a:ext cx="9144000" cy="370170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عنوان 7"/>
          <p:cNvSpPr>
            <a:spLocks noGrp="1"/>
          </p:cNvSpPr>
          <p:nvPr>
            <p:ph type="ctrTitle"/>
          </p:nvPr>
        </p:nvSpPr>
        <p:spPr>
          <a:xfrm>
            <a:off x="457200" y="2401887"/>
            <a:ext cx="8458200" cy="1470025"/>
          </a:xfrm>
        </p:spPr>
        <p:txBody>
          <a:bodyPr anchor="b"/>
          <a:lstStyle>
            <a:lvl1pPr>
              <a:defRPr sz="4400">
                <a:solidFill>
                  <a:schemeClr val="bg1"/>
                </a:solidFill>
              </a:defRPr>
            </a:lvl1pPr>
          </a:lstStyle>
          <a:p>
            <a:r>
              <a:rPr kumimoji="0" lang="ar-SA" smtClean="0"/>
              <a:t>انقر لتحرير نمط العنوان الرئيسي</a:t>
            </a:r>
            <a:endParaRPr kumimoji="0" lang="en-US"/>
          </a:p>
        </p:txBody>
      </p:sp>
      <p:sp>
        <p:nvSpPr>
          <p:cNvPr id="9" name="عنوان فرعي 8"/>
          <p:cNvSpPr>
            <a:spLocks noGrp="1"/>
          </p:cNvSpPr>
          <p:nvPr>
            <p:ph type="subTitle" idx="1"/>
          </p:nvPr>
        </p:nvSpPr>
        <p:spPr>
          <a:xfrm>
            <a:off x="457200" y="3899938"/>
            <a:ext cx="4953000" cy="1752600"/>
          </a:xfrm>
        </p:spPr>
        <p:txBody>
          <a:bodyPr/>
          <a:lstStyle>
            <a:lvl1pPr marL="64008" indent="0" algn="l">
              <a:buNone/>
              <a:defRPr sz="24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ar-SA" smtClean="0"/>
              <a:t>انقر لتحرير نمط العنوان الثانوي الرئيسي</a:t>
            </a:r>
            <a:endParaRPr kumimoji="0" lang="en-US"/>
          </a:p>
        </p:txBody>
      </p:sp>
      <p:sp>
        <p:nvSpPr>
          <p:cNvPr id="28" name="عنصر نائب للتاريخ 27"/>
          <p:cNvSpPr>
            <a:spLocks noGrp="1"/>
          </p:cNvSpPr>
          <p:nvPr>
            <p:ph type="dt" sz="half" idx="10"/>
          </p:nvPr>
        </p:nvSpPr>
        <p:spPr>
          <a:xfrm>
            <a:off x="6705600" y="4206240"/>
            <a:ext cx="960120" cy="457200"/>
          </a:xfrm>
        </p:spPr>
        <p:txBody>
          <a:bodyPr/>
          <a:lstStyle/>
          <a:p>
            <a:fld id="{BDDD4FD9-1703-4EDF-81E1-173E3018AA56}" type="datetimeFigureOut">
              <a:rPr lang="ar-SA" smtClean="0"/>
              <a:pPr/>
              <a:t>21/11/1433</a:t>
            </a:fld>
            <a:endParaRPr lang="ar-SA"/>
          </a:p>
        </p:txBody>
      </p:sp>
      <p:sp>
        <p:nvSpPr>
          <p:cNvPr id="17" name="عنصر نائب للتذييل 16"/>
          <p:cNvSpPr>
            <a:spLocks noGrp="1"/>
          </p:cNvSpPr>
          <p:nvPr>
            <p:ph type="ftr" sz="quarter" idx="11"/>
          </p:nvPr>
        </p:nvSpPr>
        <p:spPr>
          <a:xfrm>
            <a:off x="5410200" y="4205288"/>
            <a:ext cx="1295400" cy="457200"/>
          </a:xfrm>
        </p:spPr>
        <p:txBody>
          <a:bodyPr/>
          <a:lstStyle/>
          <a:p>
            <a:endParaRPr lang="ar-SA"/>
          </a:p>
        </p:txBody>
      </p:sp>
      <p:sp>
        <p:nvSpPr>
          <p:cNvPr id="29" name="عنصر نائب لرقم الشريحة 28"/>
          <p:cNvSpPr>
            <a:spLocks noGrp="1"/>
          </p:cNvSpPr>
          <p:nvPr>
            <p:ph type="sldNum" sz="quarter" idx="12"/>
          </p:nvPr>
        </p:nvSpPr>
        <p:spPr>
          <a:xfrm>
            <a:off x="8320088" y="1136"/>
            <a:ext cx="747712" cy="365760"/>
          </a:xfrm>
        </p:spPr>
        <p:txBody>
          <a:bodyPr/>
          <a:lstStyle>
            <a:lvl1pPr algn="r">
              <a:defRPr sz="1800">
                <a:solidFill>
                  <a:schemeClr val="bg1"/>
                </a:solidFill>
              </a:defRPr>
            </a:lvl1pPr>
          </a:lstStyle>
          <a:p>
            <a:fld id="{4212A82E-476F-44F8-9D7C-9E8D62F163A7}" type="slidenum">
              <a:rPr lang="ar-SA" smtClean="0"/>
              <a:pPr/>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محتوى 2"/>
          <p:cNvSpPr>
            <a:spLocks noGrp="1"/>
          </p:cNvSpPr>
          <p:nvPr>
            <p:ph idx="1"/>
          </p:nvPr>
        </p:nvSpPr>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BDDD4FD9-1703-4EDF-81E1-173E3018AA56}" type="datetimeFigureOut">
              <a:rPr lang="ar-SA" smtClean="0"/>
              <a:pPr/>
              <a:t>21/11/1433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4212A82E-476F-44F8-9D7C-9E8D62F163A7}" type="slidenum">
              <a:rPr lang="ar-SA" smtClean="0"/>
              <a:pPr/>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1981200"/>
            <a:ext cx="7772400" cy="1362075"/>
          </a:xfrm>
        </p:spPr>
        <p:txBody>
          <a:bodyPr anchor="b">
            <a:noAutofit/>
          </a:bodyPr>
          <a:lstStyle>
            <a:lvl1pPr algn="l">
              <a:buNone/>
              <a:defRPr sz="4300" b="1" cap="none" baseline="0">
                <a:ln w="12700">
                  <a:solidFill>
                    <a:schemeClr val="accent2">
                      <a:shade val="90000"/>
                      <a:satMod val="150000"/>
                    </a:schemeClr>
                  </a:solidFill>
                </a:ln>
                <a:solidFill>
                  <a:srgbClr val="FFFFFF"/>
                </a:solidFill>
                <a:effectLst>
                  <a:outerShdw blurRad="38100" dist="38100" dir="5400000" algn="tl" rotWithShape="0">
                    <a:srgbClr val="000000">
                      <a:alpha val="25000"/>
                    </a:srgbClr>
                  </a:outerShdw>
                </a:effectLst>
              </a:defRPr>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722313" y="3367088"/>
            <a:ext cx="7772400" cy="1509712"/>
          </a:xfrm>
        </p:spPr>
        <p:txBody>
          <a:bodyPr anchor="t"/>
          <a:lstStyle>
            <a:lvl1pPr marL="45720" indent="0">
              <a:buNone/>
              <a:defRPr sz="2100" b="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BDDD4FD9-1703-4EDF-81E1-173E3018AA56}" type="datetimeFigureOut">
              <a:rPr lang="ar-SA" smtClean="0"/>
              <a:pPr/>
              <a:t>21/11/1433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4212A82E-476F-44F8-9D7C-9E8D62F163A7}" type="slidenum">
              <a:rPr lang="ar-SA" smtClean="0"/>
              <a:pPr/>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محتوى 2"/>
          <p:cNvSpPr>
            <a:spLocks noGrp="1"/>
          </p:cNvSpPr>
          <p:nvPr>
            <p:ph sz="half" idx="1"/>
          </p:nvPr>
        </p:nvSpPr>
        <p:spPr>
          <a:xfrm>
            <a:off x="457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محتوى 3"/>
          <p:cNvSpPr>
            <a:spLocks noGrp="1"/>
          </p:cNvSpPr>
          <p:nvPr>
            <p:ph sz="half" idx="2"/>
          </p:nvPr>
        </p:nvSpPr>
        <p:spPr>
          <a:xfrm>
            <a:off x="4648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p>
            <a:fld id="{BDDD4FD9-1703-4EDF-81E1-173E3018AA56}" type="datetimeFigureOut">
              <a:rPr lang="ar-SA" smtClean="0"/>
              <a:pPr/>
              <a:t>21/11/1433</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4212A82E-476F-44F8-9D7C-9E8D62F163A7}" type="slidenum">
              <a:rPr lang="ar-SA" smtClean="0"/>
              <a:pPr/>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381000" y="1143000"/>
            <a:ext cx="8382000" cy="1069848"/>
          </a:xfrm>
        </p:spPr>
        <p:txBody>
          <a:bodyPr anchor="ctr"/>
          <a:lstStyle>
            <a:lvl1pPr>
              <a:defRPr sz="4000" b="0" i="0" cap="none" baseline="0"/>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381000" y="2244970"/>
            <a:ext cx="4041648"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4" name="عنصر نائب للنص 3"/>
          <p:cNvSpPr>
            <a:spLocks noGrp="1"/>
          </p:cNvSpPr>
          <p:nvPr>
            <p:ph type="body" sz="half" idx="3"/>
          </p:nvPr>
        </p:nvSpPr>
        <p:spPr>
          <a:xfrm>
            <a:off x="4721225" y="2244970"/>
            <a:ext cx="4041775"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5" name="عنصر نائب للمحتوى 4"/>
          <p:cNvSpPr>
            <a:spLocks noGrp="1"/>
          </p:cNvSpPr>
          <p:nvPr>
            <p:ph sz="quarter" idx="2"/>
          </p:nvPr>
        </p:nvSpPr>
        <p:spPr>
          <a:xfrm>
            <a:off x="381000" y="2708519"/>
            <a:ext cx="4041648"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6" name="عنصر نائب للمحتوى 5"/>
          <p:cNvSpPr>
            <a:spLocks noGrp="1"/>
          </p:cNvSpPr>
          <p:nvPr>
            <p:ph sz="quarter" idx="4"/>
          </p:nvPr>
        </p:nvSpPr>
        <p:spPr>
          <a:xfrm>
            <a:off x="4718304" y="2708519"/>
            <a:ext cx="4041775"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26" name="عنصر نائب للتاريخ 25"/>
          <p:cNvSpPr>
            <a:spLocks noGrp="1"/>
          </p:cNvSpPr>
          <p:nvPr>
            <p:ph type="dt" sz="half" idx="10"/>
          </p:nvPr>
        </p:nvSpPr>
        <p:spPr/>
        <p:txBody>
          <a:bodyPr rtlCol="0"/>
          <a:lstStyle/>
          <a:p>
            <a:fld id="{BDDD4FD9-1703-4EDF-81E1-173E3018AA56}" type="datetimeFigureOut">
              <a:rPr lang="ar-SA" smtClean="0"/>
              <a:pPr/>
              <a:t>21/11/1433</a:t>
            </a:fld>
            <a:endParaRPr lang="ar-SA"/>
          </a:p>
        </p:txBody>
      </p:sp>
      <p:sp>
        <p:nvSpPr>
          <p:cNvPr id="27" name="عنصر نائب لرقم الشريحة 26"/>
          <p:cNvSpPr>
            <a:spLocks noGrp="1"/>
          </p:cNvSpPr>
          <p:nvPr>
            <p:ph type="sldNum" sz="quarter" idx="11"/>
          </p:nvPr>
        </p:nvSpPr>
        <p:spPr/>
        <p:txBody>
          <a:bodyPr rtlCol="0"/>
          <a:lstStyle/>
          <a:p>
            <a:fld id="{4212A82E-476F-44F8-9D7C-9E8D62F163A7}" type="slidenum">
              <a:rPr lang="ar-SA" smtClean="0"/>
              <a:pPr/>
              <a:t>‹#›</a:t>
            </a:fld>
            <a:endParaRPr lang="ar-SA"/>
          </a:p>
        </p:txBody>
      </p:sp>
      <p:sp>
        <p:nvSpPr>
          <p:cNvPr id="28" name="عنصر نائب للتذييل 27"/>
          <p:cNvSpPr>
            <a:spLocks noGrp="1"/>
          </p:cNvSpPr>
          <p:nvPr>
            <p:ph type="ftr" sz="quarter" idx="12"/>
          </p:nvPr>
        </p:nvSpPr>
        <p:spPr/>
        <p:txBody>
          <a:bodyPr rtlCol="0"/>
          <a:lstStyle/>
          <a:p>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1143000"/>
            <a:ext cx="8229600" cy="1069848"/>
          </a:xfrm>
        </p:spPr>
        <p:txBody>
          <a:bodyPr anchor="ctr"/>
          <a:lstStyle>
            <a:lvl1pPr>
              <a:defRPr sz="4000">
                <a:solidFill>
                  <a:schemeClr val="tx2"/>
                </a:solidFill>
              </a:defRPr>
            </a:lvl1pPr>
          </a:lstStyle>
          <a:p>
            <a:r>
              <a:rPr kumimoji="0" lang="ar-SA" smtClean="0"/>
              <a:t>انقر لتحرير نمط العنوان الرئيسي</a:t>
            </a:r>
            <a:endParaRPr kumimoji="0" lang="en-US"/>
          </a:p>
        </p:txBody>
      </p:sp>
      <p:sp>
        <p:nvSpPr>
          <p:cNvPr id="3" name="عنصر نائب للتاريخ 2"/>
          <p:cNvSpPr>
            <a:spLocks noGrp="1"/>
          </p:cNvSpPr>
          <p:nvPr>
            <p:ph type="dt" sz="half" idx="10"/>
          </p:nvPr>
        </p:nvSpPr>
        <p:spPr>
          <a:xfrm>
            <a:off x="6583680" y="612648"/>
            <a:ext cx="957264" cy="457200"/>
          </a:xfrm>
        </p:spPr>
        <p:txBody>
          <a:bodyPr/>
          <a:lstStyle/>
          <a:p>
            <a:fld id="{BDDD4FD9-1703-4EDF-81E1-173E3018AA56}" type="datetimeFigureOut">
              <a:rPr lang="ar-SA" smtClean="0"/>
              <a:pPr/>
              <a:t>21/11/1433</a:t>
            </a:fld>
            <a:endParaRPr lang="ar-SA"/>
          </a:p>
        </p:txBody>
      </p:sp>
      <p:sp>
        <p:nvSpPr>
          <p:cNvPr id="4" name="عنصر نائب للتذييل 3"/>
          <p:cNvSpPr>
            <a:spLocks noGrp="1"/>
          </p:cNvSpPr>
          <p:nvPr>
            <p:ph type="ftr" sz="quarter" idx="11"/>
          </p:nvPr>
        </p:nvSpPr>
        <p:spPr>
          <a:xfrm>
            <a:off x="5257800" y="612648"/>
            <a:ext cx="1325880" cy="457200"/>
          </a:xfrm>
        </p:spPr>
        <p:txBody>
          <a:bodyPr/>
          <a:lstStyle/>
          <a:p>
            <a:endParaRPr lang="ar-SA"/>
          </a:p>
        </p:txBody>
      </p:sp>
      <p:sp>
        <p:nvSpPr>
          <p:cNvPr id="5" name="عنصر نائب لرقم الشريحة 4"/>
          <p:cNvSpPr>
            <a:spLocks noGrp="1"/>
          </p:cNvSpPr>
          <p:nvPr>
            <p:ph type="sldNum" sz="quarter" idx="12"/>
          </p:nvPr>
        </p:nvSpPr>
        <p:spPr>
          <a:xfrm>
            <a:off x="8174736" y="2272"/>
            <a:ext cx="762000" cy="365760"/>
          </a:xfrm>
        </p:spPr>
        <p:txBody>
          <a:bodyPr/>
          <a:lstStyle/>
          <a:p>
            <a:fld id="{4212A82E-476F-44F8-9D7C-9E8D62F163A7}" type="slidenum">
              <a:rPr lang="ar-SA" smtClean="0"/>
              <a:pPr/>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BDDD4FD9-1703-4EDF-81E1-173E3018AA56}" type="datetimeFigureOut">
              <a:rPr lang="ar-SA" smtClean="0"/>
              <a:pPr/>
              <a:t>21/11/1433</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4212A82E-476F-44F8-9D7C-9E8D62F163A7}" type="slidenum">
              <a:rPr lang="ar-SA" smtClean="0"/>
              <a:pPr/>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5353496" y="1101970"/>
            <a:ext cx="3383280" cy="877824"/>
          </a:xfrm>
        </p:spPr>
        <p:txBody>
          <a:bodyPr anchor="b"/>
          <a:lstStyle>
            <a:lvl1pPr algn="l">
              <a:buNone/>
              <a:defRPr sz="1800" b="1"/>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2"/>
          </p:nvPr>
        </p:nvSpPr>
        <p:spPr>
          <a:xfrm>
            <a:off x="5353496" y="2010727"/>
            <a:ext cx="3383280" cy="4617720"/>
          </a:xfrm>
        </p:spPr>
        <p:txBody>
          <a:bodyPr/>
          <a:lstStyle>
            <a:lvl1pPr marL="9144"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ar-SA" smtClean="0"/>
              <a:t>انقر لتحرير أنماط النص الرئيسي</a:t>
            </a:r>
          </a:p>
        </p:txBody>
      </p:sp>
      <p:sp>
        <p:nvSpPr>
          <p:cNvPr id="4" name="عنصر نائب للمحتوى 3"/>
          <p:cNvSpPr>
            <a:spLocks noGrp="1"/>
          </p:cNvSpPr>
          <p:nvPr>
            <p:ph sz="half" idx="1"/>
          </p:nvPr>
        </p:nvSpPr>
        <p:spPr>
          <a:xfrm>
            <a:off x="152400" y="776287"/>
            <a:ext cx="5102352" cy="5852160"/>
          </a:xfrm>
        </p:spPr>
        <p:txBody>
          <a:bodyPr/>
          <a:lstStyle>
            <a:lvl1pPr>
              <a:defRPr sz="3200"/>
            </a:lvl1pPr>
            <a:lvl2pPr>
              <a:defRPr sz="2800"/>
            </a:lvl2pPr>
            <a:lvl3pPr>
              <a:defRPr sz="2400"/>
            </a:lvl3pPr>
            <a:lvl4pPr>
              <a:defRPr sz="2000"/>
            </a:lvl4pPr>
            <a:lvl5pPr>
              <a:defRPr sz="20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p>
            <a:fld id="{BDDD4FD9-1703-4EDF-81E1-173E3018AA56}" type="datetimeFigureOut">
              <a:rPr lang="ar-SA" smtClean="0"/>
              <a:pPr/>
              <a:t>21/11/1433</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4212A82E-476F-44F8-9D7C-9E8D62F163A7}" type="slidenum">
              <a:rPr lang="ar-SA" smtClean="0"/>
              <a:pPr/>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5440434" y="1109160"/>
            <a:ext cx="586803" cy="4681637"/>
          </a:xfrm>
        </p:spPr>
        <p:txBody>
          <a:bodyPr vert="vert270" lIns="45720" tIns="0" rIns="45720" anchor="t"/>
          <a:lstStyle>
            <a:lvl1pPr algn="ctr">
              <a:buNone/>
              <a:defRPr sz="2000" b="1"/>
            </a:lvl1pPr>
          </a:lstStyle>
          <a:p>
            <a:r>
              <a:rPr kumimoji="0" lang="ar-SA" smtClean="0"/>
              <a:t>انقر لتحرير نمط العنوان الرئيسي</a:t>
            </a:r>
            <a:endParaRPr kumimoji="0" lang="en-US"/>
          </a:p>
        </p:txBody>
      </p:sp>
      <p:sp>
        <p:nvSpPr>
          <p:cNvPr id="3" name="عنصر نائب للصورة 2"/>
          <p:cNvSpPr>
            <a:spLocks noGrp="1"/>
          </p:cNvSpPr>
          <p:nvPr>
            <p:ph type="pic" idx="1"/>
          </p:nvPr>
        </p:nvSpPr>
        <p:spPr>
          <a:xfrm>
            <a:off x="403671" y="1143000"/>
            <a:ext cx="4572000" cy="45720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a:lstStyle>
            <a:lvl1pPr marL="0" indent="0">
              <a:buNone/>
              <a:defRPr sz="3200"/>
            </a:lvl1pPr>
          </a:lstStyle>
          <a:p>
            <a:r>
              <a:rPr kumimoji="0" lang="ar-SA" smtClean="0"/>
              <a:t>انقر فوق الرمز لإضافة صورة</a:t>
            </a:r>
            <a:endParaRPr kumimoji="0" lang="en-US" dirty="0"/>
          </a:p>
        </p:txBody>
      </p:sp>
      <p:sp>
        <p:nvSpPr>
          <p:cNvPr id="4" name="عنصر نائب للنص 3"/>
          <p:cNvSpPr>
            <a:spLocks noGrp="1"/>
          </p:cNvSpPr>
          <p:nvPr>
            <p:ph type="body" sz="half" idx="2"/>
          </p:nvPr>
        </p:nvSpPr>
        <p:spPr>
          <a:xfrm>
            <a:off x="6088443" y="3274308"/>
            <a:ext cx="2590800" cy="2516489"/>
          </a:xfrm>
        </p:spPr>
        <p:txBody>
          <a:bodyPr lIns="0" tIns="0" rIns="45720" anchor="t"/>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BDDD4FD9-1703-4EDF-81E1-173E3018AA56}" type="datetimeFigureOut">
              <a:rPr lang="ar-SA" smtClean="0"/>
              <a:pPr/>
              <a:t>21/11/1433</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4212A82E-476F-44F8-9D7C-9E8D62F163A7}" type="slidenum">
              <a:rPr lang="ar-SA" smtClean="0"/>
              <a:pPr/>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BDDD4FD9-1703-4EDF-81E1-173E3018AA56}" type="datetimeFigureOut">
              <a:rPr lang="ar-SA" smtClean="0"/>
              <a:pPr/>
              <a:t>21/11/1433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4212A82E-476F-44F8-9D7C-9E8D62F163A7}"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781800" y="1143000"/>
            <a:ext cx="1905000" cy="5486400"/>
          </a:xfrm>
        </p:spPr>
        <p:txBody>
          <a:bodyPr vert="eaVer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457200" y="1143000"/>
            <a:ext cx="6248400" cy="5486400"/>
          </a:xfrm>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BDDD4FD9-1703-4EDF-81E1-173E3018AA56}" type="datetimeFigureOut">
              <a:rPr lang="ar-SA" smtClean="0"/>
              <a:pPr/>
              <a:t>21/11/1433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4212A82E-476F-44F8-9D7C-9E8D62F163A7}" type="slidenum">
              <a:rPr lang="ar-SA" smtClean="0"/>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8" name="مستطيل 27"/>
          <p:cNvSpPr/>
          <p:nvPr/>
        </p:nvSpPr>
        <p:spPr>
          <a:xfrm>
            <a:off x="1" y="366818"/>
            <a:ext cx="9144000" cy="8440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مستطيل 28"/>
          <p:cNvSpPr/>
          <p:nvPr/>
        </p:nvSpPr>
        <p:spPr>
          <a:xfrm>
            <a:off x="0" y="-1"/>
            <a:ext cx="9144000" cy="310663"/>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0" name="مستطيل 29"/>
          <p:cNvSpPr/>
          <p:nvPr/>
        </p:nvSpPr>
        <p:spPr>
          <a:xfrm>
            <a:off x="0" y="308276"/>
            <a:ext cx="9144001" cy="91441"/>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1" name="مستطيل 30"/>
          <p:cNvSpPr/>
          <p:nvPr/>
        </p:nvSpPr>
        <p:spPr>
          <a:xfrm flipV="1">
            <a:off x="5410182" y="360246"/>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مستطيل 31"/>
          <p:cNvSpPr/>
          <p:nvPr/>
        </p:nvSpPr>
        <p:spPr>
          <a:xfrm flipV="1">
            <a:off x="5410200" y="440112"/>
            <a:ext cx="3733801" cy="18003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3" name="مستطيل مستدير الزوايا 32"/>
          <p:cNvSpPr/>
          <p:nvPr/>
        </p:nvSpPr>
        <p:spPr bwMode="white">
          <a:xfrm>
            <a:off x="5407339" y="497504"/>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4" name="مستطيل مستدير الزوايا 33"/>
          <p:cNvSpPr/>
          <p:nvPr/>
        </p:nvSpPr>
        <p:spPr bwMode="white">
          <a:xfrm>
            <a:off x="7373646" y="58894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5" name="مستطيل 34"/>
          <p:cNvSpPr/>
          <p:nvPr/>
        </p:nvSpPr>
        <p:spPr bwMode="invGray">
          <a:xfrm>
            <a:off x="9084966" y="-2001"/>
            <a:ext cx="57626"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6" name="مستطيل 35"/>
          <p:cNvSpPr/>
          <p:nvPr/>
        </p:nvSpPr>
        <p:spPr bwMode="invGray">
          <a:xfrm>
            <a:off x="9044481" y="-2001"/>
            <a:ext cx="27432"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7" name="مستطيل 36"/>
          <p:cNvSpPr/>
          <p:nvPr/>
        </p:nvSpPr>
        <p:spPr bwMode="invGray">
          <a:xfrm>
            <a:off x="9025428" y="-2001"/>
            <a:ext cx="9144" cy="621792"/>
          </a:xfrm>
          <a:prstGeom prst="rect">
            <a:avLst/>
          </a:prstGeom>
          <a:solidFill>
            <a:srgbClr val="FFFFFF">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8" name="مستطيل 37"/>
          <p:cNvSpPr/>
          <p:nvPr/>
        </p:nvSpPr>
        <p:spPr bwMode="invGray">
          <a:xfrm>
            <a:off x="8975423" y="-2001"/>
            <a:ext cx="27432" cy="621792"/>
          </a:xfrm>
          <a:prstGeom prst="rect">
            <a:avLst/>
          </a:prstGeom>
          <a:solidFill>
            <a:srgbClr val="FFFFFF">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9" name="مستطيل 38"/>
          <p:cNvSpPr/>
          <p:nvPr/>
        </p:nvSpPr>
        <p:spPr bwMode="invGray">
          <a:xfrm>
            <a:off x="8915677" y="380"/>
            <a:ext cx="54864" cy="585216"/>
          </a:xfrm>
          <a:prstGeom prst="rect">
            <a:avLst/>
          </a:prstGeom>
          <a:solidFill>
            <a:srgbClr val="FFFFFF">
              <a:alpha val="2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0" name="مستطيل 39"/>
          <p:cNvSpPr/>
          <p:nvPr/>
        </p:nvSpPr>
        <p:spPr bwMode="invGray">
          <a:xfrm>
            <a:off x="8873475" y="380"/>
            <a:ext cx="9144" cy="585216"/>
          </a:xfrm>
          <a:prstGeom prst="rect">
            <a:avLst/>
          </a:prstGeom>
          <a:solidFill>
            <a:srgbClr val="FFFFFF">
              <a:alpha val="30196"/>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عنصر نائب للعنوان 21"/>
          <p:cNvSpPr>
            <a:spLocks noGrp="1"/>
          </p:cNvSpPr>
          <p:nvPr>
            <p:ph type="title"/>
          </p:nvPr>
        </p:nvSpPr>
        <p:spPr>
          <a:xfrm>
            <a:off x="457200" y="1143000"/>
            <a:ext cx="8229600" cy="1066800"/>
          </a:xfrm>
          <a:prstGeom prst="rect">
            <a:avLst/>
          </a:prstGeom>
        </p:spPr>
        <p:txBody>
          <a:bodyPr vert="horz" anchor="ctr">
            <a:normAutofit/>
          </a:bodyPr>
          <a:lstStyle/>
          <a:p>
            <a:r>
              <a:rPr kumimoji="0" lang="ar-SA" smtClean="0"/>
              <a:t>انقر لتحرير نمط العنوان الرئيسي</a:t>
            </a:r>
            <a:endParaRPr kumimoji="0" lang="en-US"/>
          </a:p>
        </p:txBody>
      </p:sp>
      <p:sp>
        <p:nvSpPr>
          <p:cNvPr id="13" name="عنصر نائب للنص 12"/>
          <p:cNvSpPr>
            <a:spLocks noGrp="1"/>
          </p:cNvSpPr>
          <p:nvPr>
            <p:ph type="body" idx="1"/>
          </p:nvPr>
        </p:nvSpPr>
        <p:spPr>
          <a:xfrm>
            <a:off x="457200" y="2249424"/>
            <a:ext cx="8229600" cy="4325112"/>
          </a:xfrm>
          <a:prstGeom prst="rect">
            <a:avLst/>
          </a:prstGeom>
        </p:spPr>
        <p:txBody>
          <a:bodyPr vert="horz">
            <a:normAutofit/>
          </a:bodyPr>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14" name="عنصر نائب للتاريخ 13"/>
          <p:cNvSpPr>
            <a:spLocks noGrp="1"/>
          </p:cNvSpPr>
          <p:nvPr>
            <p:ph type="dt" sz="half" idx="2"/>
          </p:nvPr>
        </p:nvSpPr>
        <p:spPr>
          <a:xfrm>
            <a:off x="6586536" y="612648"/>
            <a:ext cx="957264" cy="457200"/>
          </a:xfrm>
          <a:prstGeom prst="rect">
            <a:avLst/>
          </a:prstGeom>
        </p:spPr>
        <p:txBody>
          <a:bodyPr vert="horz"/>
          <a:lstStyle>
            <a:lvl1pPr algn="l" eaLnBrk="1" latinLnBrk="0" hangingPunct="1">
              <a:defRPr kumimoji="0" sz="800">
                <a:solidFill>
                  <a:schemeClr val="accent2"/>
                </a:solidFill>
              </a:defRPr>
            </a:lvl1pPr>
          </a:lstStyle>
          <a:p>
            <a:fld id="{BDDD4FD9-1703-4EDF-81E1-173E3018AA56}" type="datetimeFigureOut">
              <a:rPr lang="ar-SA" smtClean="0"/>
              <a:pPr/>
              <a:t>21/11/1433</a:t>
            </a:fld>
            <a:endParaRPr lang="ar-SA"/>
          </a:p>
        </p:txBody>
      </p:sp>
      <p:sp>
        <p:nvSpPr>
          <p:cNvPr id="3" name="عنصر نائب للتذييل 2"/>
          <p:cNvSpPr>
            <a:spLocks noGrp="1"/>
          </p:cNvSpPr>
          <p:nvPr>
            <p:ph type="ftr" sz="quarter" idx="3"/>
          </p:nvPr>
        </p:nvSpPr>
        <p:spPr>
          <a:xfrm>
            <a:off x="5257800" y="612648"/>
            <a:ext cx="1325880" cy="457200"/>
          </a:xfrm>
          <a:prstGeom prst="rect">
            <a:avLst/>
          </a:prstGeom>
        </p:spPr>
        <p:txBody>
          <a:bodyPr vert="horz"/>
          <a:lstStyle>
            <a:lvl1pPr algn="r" eaLnBrk="1" latinLnBrk="0" hangingPunct="1">
              <a:defRPr kumimoji="0" sz="800">
                <a:solidFill>
                  <a:schemeClr val="accent2"/>
                </a:solidFill>
              </a:defRPr>
            </a:lvl1pPr>
          </a:lstStyle>
          <a:p>
            <a:endParaRPr lang="ar-SA"/>
          </a:p>
        </p:txBody>
      </p:sp>
      <p:sp>
        <p:nvSpPr>
          <p:cNvPr id="23" name="عنصر نائب لرقم الشريحة 22"/>
          <p:cNvSpPr>
            <a:spLocks noGrp="1"/>
          </p:cNvSpPr>
          <p:nvPr>
            <p:ph type="sldNum" sz="quarter" idx="4"/>
          </p:nvPr>
        </p:nvSpPr>
        <p:spPr>
          <a:xfrm>
            <a:off x="8174736" y="2272"/>
            <a:ext cx="762000" cy="365760"/>
          </a:xfrm>
          <a:prstGeom prst="rect">
            <a:avLst/>
          </a:prstGeom>
        </p:spPr>
        <p:txBody>
          <a:bodyPr vert="horz" anchor="b"/>
          <a:lstStyle>
            <a:lvl1pPr algn="r" eaLnBrk="1" latinLnBrk="0" hangingPunct="1">
              <a:defRPr kumimoji="0" sz="1800">
                <a:solidFill>
                  <a:srgbClr val="FFFFFF"/>
                </a:solidFill>
              </a:defRPr>
            </a:lvl1pPr>
          </a:lstStyle>
          <a:p>
            <a:fld id="{4212A82E-476F-44F8-9D7C-9E8D62F163A7}" type="slidenum">
              <a:rPr lang="ar-SA" smtClean="0"/>
              <a:pPr/>
              <a:t>‹#›</a:t>
            </a:fld>
            <a:endParaRPr lang="ar-SA"/>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1" eaLnBrk="1" latinLnBrk="0" hangingPunct="1">
        <a:spcBef>
          <a:spcPct val="0"/>
        </a:spcBef>
        <a:buNone/>
        <a:defRPr kumimoji="0" sz="4000" kern="1200">
          <a:solidFill>
            <a:schemeClr val="tx2"/>
          </a:solidFill>
          <a:latin typeface="+mj-lt"/>
          <a:ea typeface="+mj-ea"/>
          <a:cs typeface="+mj-cs"/>
        </a:defRPr>
      </a:lvl1pPr>
    </p:titleStyle>
    <p:bodyStyle>
      <a:lvl1pPr marL="365760" indent="-256032" algn="r" rtl="1" eaLnBrk="1" latinLnBrk="0" hangingPunct="1">
        <a:spcBef>
          <a:spcPts val="300"/>
        </a:spcBef>
        <a:buClr>
          <a:schemeClr val="accent3"/>
        </a:buClr>
        <a:buFont typeface="Georgia"/>
        <a:buChar char="•"/>
        <a:defRPr kumimoji="0" sz="2800" kern="1200">
          <a:solidFill>
            <a:schemeClr val="tx1"/>
          </a:solidFill>
          <a:latin typeface="+mn-lt"/>
          <a:ea typeface="+mn-ea"/>
          <a:cs typeface="+mn-cs"/>
        </a:defRPr>
      </a:lvl1pPr>
      <a:lvl2pPr marL="658368" indent="-246888" algn="r" rtl="1" eaLnBrk="1" latinLnBrk="0" hangingPunct="1">
        <a:spcBef>
          <a:spcPts val="300"/>
        </a:spcBef>
        <a:buClr>
          <a:schemeClr val="accent2"/>
        </a:buClr>
        <a:buFont typeface="Georgia"/>
        <a:buChar char="▫"/>
        <a:defRPr kumimoji="0" sz="2600" kern="1200">
          <a:solidFill>
            <a:schemeClr val="accent2"/>
          </a:solidFill>
          <a:latin typeface="+mn-lt"/>
          <a:ea typeface="+mn-ea"/>
          <a:cs typeface="+mn-cs"/>
        </a:defRPr>
      </a:lvl2pPr>
      <a:lvl3pPr marL="923544" indent="-219456" algn="r" rtl="1" eaLnBrk="1" latinLnBrk="0" hangingPunct="1">
        <a:spcBef>
          <a:spcPts val="300"/>
        </a:spcBef>
        <a:buClr>
          <a:schemeClr val="accent1"/>
        </a:buClr>
        <a:buFont typeface="Wingdings 2"/>
        <a:buChar char=""/>
        <a:defRPr kumimoji="0" sz="2400" kern="1200">
          <a:solidFill>
            <a:schemeClr val="accent1"/>
          </a:solidFill>
          <a:latin typeface="+mn-lt"/>
          <a:ea typeface="+mn-ea"/>
          <a:cs typeface="+mn-cs"/>
        </a:defRPr>
      </a:lvl3pPr>
      <a:lvl4pPr marL="1179576" indent="-201168" algn="r" rtl="1" eaLnBrk="1" latinLnBrk="0" hangingPunct="1">
        <a:spcBef>
          <a:spcPts val="300"/>
        </a:spcBef>
        <a:buClr>
          <a:schemeClr val="accent1"/>
        </a:buClr>
        <a:buFont typeface="Wingdings 2"/>
        <a:buChar char=""/>
        <a:defRPr kumimoji="0" sz="2200" kern="1200">
          <a:solidFill>
            <a:schemeClr val="accent1"/>
          </a:solidFill>
          <a:latin typeface="+mn-lt"/>
          <a:ea typeface="+mn-ea"/>
          <a:cs typeface="+mn-cs"/>
        </a:defRPr>
      </a:lvl4pPr>
      <a:lvl5pPr marL="1389888" indent="-182880" algn="r" rtl="1" eaLnBrk="1" latinLnBrk="0" hangingPunct="1">
        <a:spcBef>
          <a:spcPts val="300"/>
        </a:spcBef>
        <a:buClr>
          <a:schemeClr val="accent3"/>
        </a:buClr>
        <a:buFont typeface="Georgia"/>
        <a:buChar char="▫"/>
        <a:defRPr kumimoji="0" sz="2000" kern="1200">
          <a:solidFill>
            <a:schemeClr val="accent3"/>
          </a:solidFill>
          <a:latin typeface="+mn-lt"/>
          <a:ea typeface="+mn-ea"/>
          <a:cs typeface="+mn-cs"/>
        </a:defRPr>
      </a:lvl5pPr>
      <a:lvl6pPr marL="1609344" indent="-182880" algn="r" rtl="1"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r" rtl="1"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r" rtl="1"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r" rtl="1"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وان فرعي 2"/>
          <p:cNvSpPr>
            <a:spLocks noGrp="1"/>
          </p:cNvSpPr>
          <p:nvPr>
            <p:ph type="subTitle" idx="1"/>
          </p:nvPr>
        </p:nvSpPr>
        <p:spPr>
          <a:xfrm>
            <a:off x="457200" y="4509120"/>
            <a:ext cx="8686800" cy="2160240"/>
          </a:xfrm>
        </p:spPr>
        <p:txBody>
          <a:bodyPr>
            <a:normAutofit/>
          </a:bodyPr>
          <a:lstStyle/>
          <a:p>
            <a:pPr algn="r"/>
            <a:r>
              <a:rPr lang="ar-SA" sz="4000" b="1" dirty="0" smtClean="0"/>
              <a:t>الفصل الثاني</a:t>
            </a:r>
          </a:p>
          <a:p>
            <a:pPr algn="r"/>
            <a:r>
              <a:rPr lang="ar-SA" sz="4000" b="1" dirty="0" smtClean="0"/>
              <a:t>مقرر تاريخ الفكر الاجتماعي</a:t>
            </a:r>
          </a:p>
          <a:p>
            <a:endParaRPr lang="ar-SA" dirty="0"/>
          </a:p>
        </p:txBody>
      </p:sp>
      <p:sp>
        <p:nvSpPr>
          <p:cNvPr id="5" name="مستطيل 4"/>
          <p:cNvSpPr/>
          <p:nvPr/>
        </p:nvSpPr>
        <p:spPr>
          <a:xfrm>
            <a:off x="179512" y="1052736"/>
            <a:ext cx="8712968" cy="1754326"/>
          </a:xfrm>
          <a:prstGeom prst="rect">
            <a:avLst/>
          </a:prstGeom>
          <a:noFill/>
        </p:spPr>
        <p:txBody>
          <a:bodyPr wrap="square" lIns="91440" tIns="45720" rIns="91440" bIns="45720">
            <a:spAutoFit/>
          </a:bodyPr>
          <a:lstStyle/>
          <a:p>
            <a:pPr algn="ctr"/>
            <a:r>
              <a:rPr lang="ar-SA" sz="5400" b="1" cap="none"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فلاسفة اليونان والرومان والتفكير الاجتماعي- أفلاطون</a:t>
            </a:r>
            <a:endParaRPr lang="ar-SA" sz="5400" b="1" cap="none"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404664"/>
            <a:ext cx="9144000" cy="720080"/>
          </a:xfrm>
        </p:spPr>
        <p:txBody>
          <a:bodyPr>
            <a:normAutofit fontScale="90000"/>
          </a:bodyPr>
          <a:lstStyle/>
          <a:p>
            <a:pPr algn="ctr"/>
            <a:r>
              <a:rPr lang="ar-SA" sz="4800" b="1" dirty="0" smtClean="0">
                <a:cs typeface="Arabic Transparent" pitchFamily="2" charset="-78"/>
              </a:rPr>
              <a:t>أفلاطون</a:t>
            </a:r>
            <a:endParaRPr lang="ar-SA" sz="4800" b="1" dirty="0">
              <a:cs typeface="Arabic Transparent" pitchFamily="2" charset="-78"/>
            </a:endParaRPr>
          </a:p>
        </p:txBody>
      </p:sp>
      <p:sp>
        <p:nvSpPr>
          <p:cNvPr id="3" name="عنصر نائب للمحتوى 2"/>
          <p:cNvSpPr>
            <a:spLocks noGrp="1"/>
          </p:cNvSpPr>
          <p:nvPr>
            <p:ph idx="1"/>
          </p:nvPr>
        </p:nvSpPr>
        <p:spPr>
          <a:xfrm>
            <a:off x="0" y="1196752"/>
            <a:ext cx="9144000" cy="5661248"/>
          </a:xfrm>
        </p:spPr>
        <p:txBody>
          <a:bodyPr>
            <a:normAutofit/>
          </a:bodyPr>
          <a:lstStyle/>
          <a:p>
            <a:r>
              <a:rPr lang="ar-SA" sz="4000" dirty="0" smtClean="0">
                <a:solidFill>
                  <a:schemeClr val="accent1">
                    <a:lumMod val="50000"/>
                  </a:schemeClr>
                </a:solidFill>
                <a:cs typeface="Arabic Transparent" pitchFamily="2" charset="-78"/>
              </a:rPr>
              <a:t>فيلسوف يوناني (428-247 ق.م)</a:t>
            </a:r>
          </a:p>
          <a:p>
            <a:endParaRPr lang="ar-SA" sz="4000" dirty="0">
              <a:solidFill>
                <a:schemeClr val="accent1">
                  <a:lumMod val="50000"/>
                </a:schemeClr>
              </a:solidFill>
              <a:cs typeface="Arabic Transparent" pitchFamily="2" charset="-78"/>
            </a:endParaRPr>
          </a:p>
        </p:txBody>
      </p:sp>
      <p:graphicFrame>
        <p:nvGraphicFramePr>
          <p:cNvPr id="4" name="رسم تخطيطي 3"/>
          <p:cNvGraphicFramePr/>
          <p:nvPr/>
        </p:nvGraphicFramePr>
        <p:xfrm>
          <a:off x="0" y="1916832"/>
          <a:ext cx="9144000" cy="482453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0" y="620688"/>
            <a:ext cx="9144000" cy="6237312"/>
          </a:xfrm>
        </p:spPr>
        <p:txBody>
          <a:bodyPr>
            <a:normAutofit/>
          </a:bodyPr>
          <a:lstStyle/>
          <a:p>
            <a:pPr algn="just"/>
            <a:r>
              <a:rPr lang="ar-SA" sz="4400" dirty="0" smtClean="0">
                <a:solidFill>
                  <a:schemeClr val="accent1">
                    <a:lumMod val="50000"/>
                  </a:schemeClr>
                </a:solidFill>
                <a:cs typeface="Arabic Transparent" pitchFamily="2" charset="-78"/>
              </a:rPr>
              <a:t>يعد كتابه ”الجمهورية“ أكثر عمقاً وأغزر علماً.</a:t>
            </a:r>
          </a:p>
          <a:p>
            <a:pPr algn="just"/>
            <a:r>
              <a:rPr lang="ar-SA" sz="4400" dirty="0" smtClean="0">
                <a:solidFill>
                  <a:srgbClr val="FF0000"/>
                </a:solidFill>
                <a:cs typeface="Arabic Transparent" pitchFamily="2" charset="-78"/>
              </a:rPr>
              <a:t>والهدف منه</a:t>
            </a:r>
            <a:r>
              <a:rPr lang="ar-SA" sz="4400" dirty="0" smtClean="0">
                <a:solidFill>
                  <a:schemeClr val="accent1">
                    <a:lumMod val="50000"/>
                  </a:schemeClr>
                </a:solidFill>
                <a:cs typeface="Arabic Transparent" pitchFamily="2" charset="-78"/>
              </a:rPr>
              <a:t>: هو إنشاء مدينة فاضلة خالية من الفساد.</a:t>
            </a:r>
          </a:p>
          <a:p>
            <a:pPr algn="just"/>
            <a:r>
              <a:rPr lang="ar-SA" sz="4400" dirty="0" smtClean="0">
                <a:solidFill>
                  <a:schemeClr val="accent1">
                    <a:lumMod val="50000"/>
                  </a:schemeClr>
                </a:solidFill>
                <a:cs typeface="Arabic Transparent" pitchFamily="2" charset="-78"/>
              </a:rPr>
              <a:t>وقد وضع فيه أفلاطون فلسفته الاجتماعية ورسم صورة للدولة المثالية أو”المدينة الفاضلة“.وناقش فيها نشأة وطبيعة المجتمع الإنساني.</a:t>
            </a:r>
          </a:p>
          <a:p>
            <a:pPr algn="just"/>
            <a:r>
              <a:rPr lang="ar-SA" sz="4400" dirty="0" smtClean="0">
                <a:solidFill>
                  <a:schemeClr val="accent1">
                    <a:lumMod val="50000"/>
                  </a:schemeClr>
                </a:solidFill>
                <a:cs typeface="Arabic Transparent" pitchFamily="2" charset="-78"/>
              </a:rPr>
              <a:t>يتكون الكتاب من عشرة أبواب، تحدث في سبعة منها عن </a:t>
            </a:r>
            <a:r>
              <a:rPr lang="ar-SA" sz="4400" dirty="0" smtClean="0">
                <a:solidFill>
                  <a:srgbClr val="FF0000"/>
                </a:solidFill>
                <a:cs typeface="Arabic Transparent" pitchFamily="2" charset="-78"/>
              </a:rPr>
              <a:t>العدالة </a:t>
            </a:r>
            <a:r>
              <a:rPr lang="ar-SA" sz="4400" dirty="0" smtClean="0">
                <a:solidFill>
                  <a:schemeClr val="accent1">
                    <a:lumMod val="50000"/>
                  </a:schemeClr>
                </a:solidFill>
                <a:cs typeface="Arabic Transparent" pitchFamily="2" charset="-78"/>
              </a:rPr>
              <a:t>باعتبارها </a:t>
            </a:r>
            <a:r>
              <a:rPr lang="ar-SA" sz="4400" dirty="0" smtClean="0">
                <a:solidFill>
                  <a:srgbClr val="FF0000"/>
                </a:solidFill>
                <a:cs typeface="Arabic Transparent" pitchFamily="2" charset="-78"/>
              </a:rPr>
              <a:t>فضيلة النفس الفردية</a:t>
            </a:r>
            <a:r>
              <a:rPr lang="ar-SA" sz="4400" dirty="0" smtClean="0">
                <a:solidFill>
                  <a:schemeClr val="accent1">
                    <a:lumMod val="50000"/>
                  </a:schemeClr>
                </a:solidFill>
                <a:cs typeface="Arabic Transparent" pitchFamily="2" charset="-78"/>
              </a:rPr>
              <a:t>.</a:t>
            </a:r>
            <a:endParaRPr lang="ar-SA" sz="4400" dirty="0">
              <a:solidFill>
                <a:schemeClr val="accent1">
                  <a:lumMod val="50000"/>
                </a:schemeClr>
              </a:solidFill>
              <a:cs typeface="Arabic Transparent" pitchFamily="2" charset="-78"/>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0" y="620688"/>
            <a:ext cx="9144000" cy="6237312"/>
          </a:xfrm>
        </p:spPr>
        <p:txBody>
          <a:bodyPr>
            <a:normAutofit/>
          </a:bodyPr>
          <a:lstStyle/>
          <a:p>
            <a:pPr algn="just"/>
            <a:r>
              <a:rPr lang="ar-SA" sz="4400" dirty="0" smtClean="0">
                <a:solidFill>
                  <a:srgbClr val="FF0000"/>
                </a:solidFill>
                <a:cs typeface="Arabic Transparent" pitchFamily="2" charset="-78"/>
              </a:rPr>
              <a:t>أسس المدينة الفاضلة:</a:t>
            </a:r>
          </a:p>
          <a:p>
            <a:pPr algn="just"/>
            <a:r>
              <a:rPr lang="ar-SA" sz="4400" dirty="0" smtClean="0">
                <a:solidFill>
                  <a:schemeClr val="tx2"/>
                </a:solidFill>
                <a:cs typeface="Arabic Transparent" pitchFamily="2" charset="-78"/>
              </a:rPr>
              <a:t>شبّه أفلاطون المدينة بالفرد، بمعنى أن المدينة الفاضلة وحدة حية تتكون من أجهزة مختلفة ذات وظائف محددة تماماً كالفرد أو الإنسان.</a:t>
            </a:r>
          </a:p>
          <a:p>
            <a:pPr algn="just"/>
            <a:r>
              <a:rPr lang="ar-SA" sz="4400" dirty="0" smtClean="0">
                <a:solidFill>
                  <a:schemeClr val="tx2"/>
                </a:solidFill>
                <a:cs typeface="Arabic Transparent" pitchFamily="2" charset="-78"/>
              </a:rPr>
              <a:t>ترتبط هذه الأجهزة بعضها ببعض ارتباطا وثيقا، وتتجمع في جهاز مركزي واحد له هدف مشترك.</a:t>
            </a:r>
          </a:p>
          <a:p>
            <a:pPr algn="just"/>
            <a:endParaRPr lang="ar-SA" sz="4400" dirty="0">
              <a:solidFill>
                <a:schemeClr val="tx2"/>
              </a:solidFill>
              <a:cs typeface="Arabic Transparent" pitchFamily="2" charset="-78"/>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0" y="620688"/>
            <a:ext cx="9144000" cy="6237312"/>
          </a:xfrm>
        </p:spPr>
        <p:txBody>
          <a:bodyPr>
            <a:normAutofit/>
          </a:bodyPr>
          <a:lstStyle/>
          <a:p>
            <a:pPr algn="just"/>
            <a:r>
              <a:rPr lang="ar-SA" sz="4000" dirty="0" smtClean="0">
                <a:solidFill>
                  <a:schemeClr val="tx2">
                    <a:lumMod val="75000"/>
                  </a:schemeClr>
                </a:solidFill>
                <a:cs typeface="Arabic Transparent" pitchFamily="2" charset="-78"/>
              </a:rPr>
              <a:t>تتميز المدينة (المجتمع):</a:t>
            </a:r>
          </a:p>
          <a:p>
            <a:pPr algn="just">
              <a:buFont typeface="Wingdings" pitchFamily="2" charset="2"/>
              <a:buChar char="v"/>
            </a:pPr>
            <a:r>
              <a:rPr lang="ar-SA" sz="4000" dirty="0" smtClean="0">
                <a:solidFill>
                  <a:schemeClr val="tx2">
                    <a:lumMod val="75000"/>
                  </a:schemeClr>
                </a:solidFill>
                <a:cs typeface="Arabic Transparent" pitchFamily="2" charset="-78"/>
              </a:rPr>
              <a:t>الشمول</a:t>
            </a:r>
          </a:p>
          <a:p>
            <a:pPr algn="just">
              <a:buFont typeface="Wingdings" pitchFamily="2" charset="2"/>
              <a:buChar char="v"/>
            </a:pPr>
            <a:r>
              <a:rPr lang="ar-SA" sz="4000" dirty="0" smtClean="0">
                <a:solidFill>
                  <a:schemeClr val="tx2">
                    <a:lumMod val="75000"/>
                  </a:schemeClr>
                </a:solidFill>
                <a:cs typeface="Arabic Transparent" pitchFamily="2" charset="-78"/>
              </a:rPr>
              <a:t>التعبير عن الحياة المشتركة </a:t>
            </a:r>
          </a:p>
          <a:p>
            <a:pPr algn="just">
              <a:buFont typeface="Wingdings" pitchFamily="2" charset="2"/>
              <a:buChar char="v"/>
            </a:pPr>
            <a:r>
              <a:rPr lang="ar-SA" sz="4000" dirty="0" smtClean="0">
                <a:solidFill>
                  <a:schemeClr val="tx2">
                    <a:lumMod val="75000"/>
                  </a:schemeClr>
                </a:solidFill>
                <a:cs typeface="Arabic Transparent" pitchFamily="2" charset="-78"/>
              </a:rPr>
              <a:t>التعبير عن التعاون الوثيق</a:t>
            </a:r>
          </a:p>
          <a:p>
            <a:pPr algn="just">
              <a:buFont typeface="Wingdings" pitchFamily="2" charset="2"/>
              <a:buChar char="v"/>
            </a:pPr>
            <a:r>
              <a:rPr lang="ar-SA" sz="4000" dirty="0" smtClean="0">
                <a:solidFill>
                  <a:schemeClr val="tx2">
                    <a:lumMod val="75000"/>
                  </a:schemeClr>
                </a:solidFill>
                <a:cs typeface="Arabic Transparent" pitchFamily="2" charset="-78"/>
              </a:rPr>
              <a:t>التعبير عن الهدف الجماعي</a:t>
            </a:r>
          </a:p>
          <a:p>
            <a:pPr algn="just"/>
            <a:r>
              <a:rPr lang="ar-SA" sz="4000" dirty="0" smtClean="0">
                <a:solidFill>
                  <a:schemeClr val="tx2">
                    <a:lumMod val="75000"/>
                  </a:schemeClr>
                </a:solidFill>
                <a:cs typeface="Arabic Transparent" pitchFamily="2" charset="-78"/>
              </a:rPr>
              <a:t>تحتم الضرورة الاجتماعية على جعل المدينة أو الدولة:</a:t>
            </a:r>
          </a:p>
          <a:p>
            <a:pPr algn="just"/>
            <a:r>
              <a:rPr lang="ar-SA" sz="4000" dirty="0" smtClean="0">
                <a:solidFill>
                  <a:schemeClr val="tx2">
                    <a:lumMod val="75000"/>
                  </a:schemeClr>
                </a:solidFill>
                <a:cs typeface="Arabic Transparent" pitchFamily="2" charset="-78"/>
              </a:rPr>
              <a:t> </a:t>
            </a:r>
            <a:r>
              <a:rPr lang="ar-SA" sz="4000" dirty="0" smtClean="0">
                <a:solidFill>
                  <a:srgbClr val="FF0000"/>
                </a:solidFill>
                <a:cs typeface="Arabic Transparent" pitchFamily="2" charset="-78"/>
              </a:rPr>
              <a:t>أول تنظيم اجتماعي وسياسي تدعو إليه الطبيعة البشرية. </a:t>
            </a:r>
            <a:endParaRPr lang="ar-SA" sz="4000" dirty="0">
              <a:solidFill>
                <a:schemeClr val="tx2">
                  <a:lumMod val="75000"/>
                </a:schemeClr>
              </a:solidFill>
              <a:cs typeface="Arabic Transparent" pitchFamily="2" charset="-78"/>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0" y="620688"/>
            <a:ext cx="9144000" cy="6237312"/>
          </a:xfrm>
        </p:spPr>
        <p:txBody>
          <a:bodyPr>
            <a:normAutofit/>
          </a:bodyPr>
          <a:lstStyle/>
          <a:p>
            <a:pPr algn="just">
              <a:buNone/>
            </a:pPr>
            <a:r>
              <a:rPr lang="ar-SA" sz="4000" b="1" dirty="0" smtClean="0">
                <a:solidFill>
                  <a:srgbClr val="FF0000"/>
                </a:solidFill>
                <a:cs typeface="Arabic Transparent" pitchFamily="2" charset="-78"/>
              </a:rPr>
              <a:t>الأسس والعوامل الضرورية لقيام هذه المدينة الفاضلة أو الدولة:</a:t>
            </a:r>
            <a:endParaRPr lang="ar-SA" sz="4000" dirty="0" smtClean="0">
              <a:solidFill>
                <a:srgbClr val="FF0000"/>
              </a:solidFill>
              <a:cs typeface="Arabic Transparent" pitchFamily="2" charset="-78"/>
            </a:endParaRPr>
          </a:p>
          <a:p>
            <a:pPr marL="852678" indent="-742950" algn="just">
              <a:buFont typeface="+mj-lt"/>
              <a:buAutoNum type="arabicParenR"/>
            </a:pPr>
            <a:r>
              <a:rPr lang="ar-SA" sz="4400" dirty="0" smtClean="0">
                <a:solidFill>
                  <a:schemeClr val="tx2">
                    <a:lumMod val="75000"/>
                  </a:schemeClr>
                </a:solidFill>
                <a:cs typeface="Arabic Transparent" pitchFamily="2" charset="-78"/>
              </a:rPr>
              <a:t>وجود </a:t>
            </a:r>
            <a:r>
              <a:rPr lang="ar-SA" sz="4400" dirty="0" smtClean="0">
                <a:solidFill>
                  <a:schemeClr val="tx2">
                    <a:lumMod val="75000"/>
                  </a:schemeClr>
                </a:solidFill>
                <a:cs typeface="Arabic Transparent" pitchFamily="2" charset="-78"/>
              </a:rPr>
              <a:t>أرض </a:t>
            </a:r>
            <a:r>
              <a:rPr lang="ar-SA" sz="4400" dirty="0" smtClean="0">
                <a:solidFill>
                  <a:schemeClr val="tx2">
                    <a:lumMod val="75000"/>
                  </a:schemeClr>
                </a:solidFill>
                <a:cs typeface="Arabic Transparent" pitchFamily="2" charset="-78"/>
              </a:rPr>
              <a:t>للدولة لها حدود جغرافيه شمالا وجنوبا وشرقا وغربا</a:t>
            </a:r>
            <a:endParaRPr lang="en-US" sz="4400" dirty="0" smtClean="0">
              <a:solidFill>
                <a:schemeClr val="tx2">
                  <a:lumMod val="75000"/>
                </a:schemeClr>
              </a:solidFill>
              <a:cs typeface="Arabic Transparent" pitchFamily="2" charset="-78"/>
            </a:endParaRPr>
          </a:p>
          <a:p>
            <a:pPr marL="852678" indent="-742950" algn="just">
              <a:buFont typeface="+mj-lt"/>
              <a:buAutoNum type="arabicParenR"/>
            </a:pPr>
            <a:r>
              <a:rPr lang="ar-SA" sz="4400" dirty="0" smtClean="0">
                <a:solidFill>
                  <a:schemeClr val="tx2">
                    <a:lumMod val="75000"/>
                  </a:schemeClr>
                </a:solidFill>
                <a:cs typeface="Arabic Transparent" pitchFamily="2" charset="-78"/>
              </a:rPr>
              <a:t>يجب أن يكون لها مواردها المالية</a:t>
            </a:r>
          </a:p>
          <a:p>
            <a:pPr marL="852678" indent="-742950" algn="just">
              <a:buFont typeface="+mj-lt"/>
              <a:buAutoNum type="arabicParenR"/>
            </a:pPr>
            <a:r>
              <a:rPr lang="ar-SA" sz="4400" dirty="0" smtClean="0">
                <a:solidFill>
                  <a:schemeClr val="tx2">
                    <a:lumMod val="75000"/>
                  </a:schemeClr>
                </a:solidFill>
                <a:cs typeface="Arabic Transparent" pitchFamily="2" charset="-78"/>
              </a:rPr>
              <a:t>لها نظام سياسي واقتصادي واجتماعي وأخلاقي</a:t>
            </a:r>
            <a:r>
              <a:rPr lang="en-US" sz="4400" dirty="0" smtClean="0">
                <a:solidFill>
                  <a:schemeClr val="tx2">
                    <a:lumMod val="75000"/>
                  </a:schemeClr>
                </a:solidFill>
                <a:cs typeface="Arabic Transparent" pitchFamily="2" charset="-78"/>
              </a:rPr>
              <a:t> </a:t>
            </a:r>
          </a:p>
          <a:p>
            <a:pPr marL="852678" indent="-742950" algn="just">
              <a:buFont typeface="+mj-lt"/>
              <a:buAutoNum type="arabicParenR"/>
            </a:pPr>
            <a:r>
              <a:rPr lang="ar-SA" sz="4400" dirty="0" smtClean="0">
                <a:solidFill>
                  <a:schemeClr val="tx2">
                    <a:lumMod val="75000"/>
                  </a:schemeClr>
                </a:solidFill>
                <a:cs typeface="Arabic Transparent" pitchFamily="2" charset="-78"/>
              </a:rPr>
              <a:t>وجود سياسة موحدة تسعى له</a:t>
            </a:r>
          </a:p>
          <a:p>
            <a:pPr marL="852678" indent="-742950" algn="just">
              <a:buFont typeface="+mj-lt"/>
              <a:buAutoNum type="arabicParenR"/>
            </a:pPr>
            <a:r>
              <a:rPr lang="ar-SA" sz="4400" dirty="0" smtClean="0">
                <a:solidFill>
                  <a:schemeClr val="tx2">
                    <a:lumMod val="75000"/>
                  </a:schemeClr>
                </a:solidFill>
                <a:cs typeface="Arabic Transparent" pitchFamily="2" charset="-78"/>
              </a:rPr>
              <a:t>وهدف عام مشترك </a:t>
            </a:r>
            <a:endParaRPr lang="en-US" sz="4400" dirty="0" smtClean="0">
              <a:solidFill>
                <a:schemeClr val="tx2">
                  <a:lumMod val="75000"/>
                </a:schemeClr>
              </a:solidFill>
              <a:cs typeface="Arabic Transparent" pitchFamily="2" charset="-78"/>
            </a:endParaRPr>
          </a:p>
          <a:p>
            <a:pPr algn="just">
              <a:buNone/>
            </a:pPr>
            <a:endParaRPr lang="ar-SA" sz="4000" dirty="0">
              <a:solidFill>
                <a:schemeClr val="tx2">
                  <a:lumMod val="75000"/>
                </a:schemeClr>
              </a:solidFill>
              <a:cs typeface="Arabic Transparent" pitchFamily="2" charset="-78"/>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0" y="620688"/>
            <a:ext cx="9144000" cy="6237312"/>
          </a:xfrm>
        </p:spPr>
        <p:txBody>
          <a:bodyPr>
            <a:normAutofit/>
          </a:bodyPr>
          <a:lstStyle/>
          <a:p>
            <a:pPr algn="just"/>
            <a:r>
              <a:rPr lang="ar-SA" sz="4400" dirty="0" smtClean="0">
                <a:solidFill>
                  <a:srgbClr val="FF0000"/>
                </a:solidFill>
              </a:rPr>
              <a:t>ما هو الهدف العام المشترك ؟ </a:t>
            </a:r>
            <a:r>
              <a:rPr lang="ar-SA" sz="4400" b="1" dirty="0" smtClean="0">
                <a:solidFill>
                  <a:srgbClr val="7030A0"/>
                </a:solidFill>
              </a:rPr>
              <a:t>إنه العدالة </a:t>
            </a:r>
          </a:p>
          <a:p>
            <a:pPr algn="just">
              <a:buNone/>
            </a:pPr>
            <a:r>
              <a:rPr lang="ar-SA" sz="4400" dirty="0" smtClean="0">
                <a:solidFill>
                  <a:schemeClr val="tx2">
                    <a:lumMod val="75000"/>
                  </a:schemeClr>
                </a:solidFill>
              </a:rPr>
              <a:t>تسعى الدولة لهذا الهدف حتى تحقق العدالة في المجتمع فالإنسان لا يستطيع أن يعيش لوحده ، ولا بد أن يعتمد دائما على الآخرين. فالحاجة الاجتماعية </a:t>
            </a:r>
            <a:r>
              <a:rPr lang="ar-SA" sz="4400" dirty="0" smtClean="0">
                <a:solidFill>
                  <a:schemeClr val="tx2">
                    <a:lumMod val="75000"/>
                  </a:schemeClr>
                </a:solidFill>
                <a:cs typeface="Arabic Transparent" pitchFamily="2" charset="-78"/>
              </a:rPr>
              <a:t>الإنسانية لإشباع الحاجات المادية والروحية هي  أساس تلك الوحدة الاجتماعية، وأساس النظام الاجتماعي.</a:t>
            </a:r>
            <a:endParaRPr lang="en-US" sz="4400" dirty="0" smtClean="0">
              <a:solidFill>
                <a:schemeClr val="tx2">
                  <a:lumMod val="75000"/>
                </a:schemeClr>
              </a:solidFill>
            </a:endParaRPr>
          </a:p>
          <a:p>
            <a:pPr algn="just"/>
            <a:r>
              <a:rPr lang="ar-SA" sz="4400" dirty="0" smtClean="0">
                <a:solidFill>
                  <a:schemeClr val="tx2">
                    <a:lumMod val="75000"/>
                  </a:schemeClr>
                </a:solidFill>
                <a:cs typeface="Arabic Transparent" pitchFamily="2" charset="-78"/>
              </a:rPr>
              <a:t>أما </a:t>
            </a:r>
            <a:r>
              <a:rPr lang="ar-SA" sz="4400" dirty="0" smtClean="0">
                <a:solidFill>
                  <a:srgbClr val="FF0000"/>
                </a:solidFill>
                <a:cs typeface="Arabic Transparent" pitchFamily="2" charset="-78"/>
              </a:rPr>
              <a:t>وظائف الدولة </a:t>
            </a:r>
            <a:r>
              <a:rPr lang="ar-SA" sz="4400" dirty="0" smtClean="0">
                <a:solidFill>
                  <a:schemeClr val="tx2">
                    <a:lumMod val="75000"/>
                  </a:schemeClr>
                </a:solidFill>
                <a:cs typeface="Arabic Transparent" pitchFamily="2" charset="-78"/>
              </a:rPr>
              <a:t>التي تحدث عنها أفلاطون فهي:</a:t>
            </a:r>
          </a:p>
          <a:p>
            <a:endParaRPr lang="ar-SA" sz="4400" dirty="0">
              <a:solidFill>
                <a:schemeClr val="tx2">
                  <a:lumMod val="75000"/>
                </a:schemeClr>
              </a:solidFill>
              <a:cs typeface="Arabic Transparent" pitchFamily="2" charset="-78"/>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عنصر نائب للمحتوى 3" descr="بدون عنوان.bmp"/>
          <p:cNvPicPr>
            <a:picLocks noGrp="1" noChangeAspect="1"/>
          </p:cNvPicPr>
          <p:nvPr>
            <p:ph idx="1"/>
          </p:nvPr>
        </p:nvPicPr>
        <p:blipFill>
          <a:blip r:embed="rId2" cstate="print"/>
          <a:stretch>
            <a:fillRect/>
          </a:stretch>
        </p:blipFill>
        <p:spPr>
          <a:xfrm>
            <a:off x="0" y="476672"/>
            <a:ext cx="9144000" cy="6299496"/>
          </a:xfr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0" y="620688"/>
            <a:ext cx="9144000" cy="6237312"/>
          </a:xfrm>
        </p:spPr>
        <p:txBody>
          <a:bodyPr>
            <a:normAutofit/>
          </a:bodyPr>
          <a:lstStyle/>
          <a:p>
            <a:pPr algn="just"/>
            <a:r>
              <a:rPr lang="ar-SA" sz="4000" dirty="0" smtClean="0">
                <a:solidFill>
                  <a:schemeClr val="tx2">
                    <a:lumMod val="75000"/>
                  </a:schemeClr>
                </a:solidFill>
                <a:cs typeface="Arabic Transparent" pitchFamily="2" charset="-78"/>
              </a:rPr>
              <a:t>ويؤكد أفلاطون </a:t>
            </a:r>
            <a:r>
              <a:rPr lang="ar-SA" sz="4000" dirty="0" smtClean="0">
                <a:solidFill>
                  <a:srgbClr val="FF0000"/>
                </a:solidFill>
                <a:cs typeface="Arabic Transparent" pitchFamily="2" charset="-78"/>
              </a:rPr>
              <a:t>انقسام المجتمع إلى ثلاث طبقات متمايزة بحكم الطبيعة</a:t>
            </a:r>
            <a:r>
              <a:rPr lang="ar-SA" sz="4000" dirty="0" smtClean="0">
                <a:solidFill>
                  <a:schemeClr val="tx2">
                    <a:lumMod val="75000"/>
                  </a:schemeClr>
                </a:solidFill>
                <a:cs typeface="Arabic Transparent" pitchFamily="2" charset="-78"/>
              </a:rPr>
              <a:t>. ولكل طبقة وظيفة خصتها </a:t>
            </a:r>
            <a:r>
              <a:rPr lang="ar-SA" sz="4000" dirty="0" err="1" smtClean="0">
                <a:solidFill>
                  <a:schemeClr val="tx2">
                    <a:lumMod val="75000"/>
                  </a:schemeClr>
                </a:solidFill>
                <a:cs typeface="Arabic Transparent" pitchFamily="2" charset="-78"/>
              </a:rPr>
              <a:t>بها</a:t>
            </a:r>
            <a:r>
              <a:rPr lang="ar-SA" sz="4000" dirty="0" smtClean="0">
                <a:solidFill>
                  <a:schemeClr val="tx2">
                    <a:lumMod val="75000"/>
                  </a:schemeClr>
                </a:solidFill>
                <a:cs typeface="Arabic Transparent" pitchFamily="2" charset="-78"/>
              </a:rPr>
              <a:t> الطبيعة، بحيث لا ينبغي لها أن تتدخل في عمل الطبقة الأخرى، بمعنى أن لا يشارك الطبقة الممتازة في الحكم أي من الطبقات الأدنى، وخاصة المنتجة لأنها لا تملك الحكمة ولا التربية ولا التعليم.</a:t>
            </a:r>
          </a:p>
          <a:p>
            <a:pPr algn="just"/>
            <a:r>
              <a:rPr lang="ar-SA" sz="4000" dirty="0" smtClean="0">
                <a:solidFill>
                  <a:schemeClr val="tx2">
                    <a:lumMod val="75000"/>
                  </a:schemeClr>
                </a:solidFill>
              </a:rPr>
              <a:t>فالظلم لا يأتي إلا عندما تعتدي طبقة على أخرى فـالعدالة هو أداء كل فرد عمله حسب الخاصية الطبيعية. وبالعكس فـالظلم يكون حين لا يؤدي الفرد عمله ويتعدى على عمل الآخرين.</a:t>
            </a:r>
            <a:endParaRPr lang="ar-SA" sz="4000" dirty="0">
              <a:solidFill>
                <a:schemeClr val="tx2">
                  <a:lumMod val="75000"/>
                </a:schemeClr>
              </a:solidFill>
              <a:cs typeface="Arabic Transparent" pitchFamily="2" charset="-78"/>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0" y="620688"/>
            <a:ext cx="9144000" cy="6237312"/>
          </a:xfrm>
        </p:spPr>
        <p:txBody>
          <a:bodyPr>
            <a:normAutofit/>
          </a:bodyPr>
          <a:lstStyle/>
          <a:p>
            <a:pPr algn="just"/>
            <a:r>
              <a:rPr lang="ar-SA" sz="4000" dirty="0" smtClean="0">
                <a:solidFill>
                  <a:schemeClr val="tx2">
                    <a:lumMod val="75000"/>
                  </a:schemeClr>
                </a:solidFill>
                <a:cs typeface="Arabic Transparent" pitchFamily="2" charset="-78"/>
              </a:rPr>
              <a:t>ومن هنا فإن هذه الفضائل الثلاثة هي الشروط الواجب توافرها في طبقات الشعب لكي تتوفر العدالة في الدولة.</a:t>
            </a:r>
          </a:p>
          <a:p>
            <a:pPr algn="just"/>
            <a:r>
              <a:rPr lang="ar-SA" sz="4000" dirty="0" smtClean="0">
                <a:solidFill>
                  <a:schemeClr val="tx2">
                    <a:lumMod val="75000"/>
                  </a:schemeClr>
                </a:solidFill>
                <a:cs typeface="Arabic Transparent" pitchFamily="2" charset="-78"/>
              </a:rPr>
              <a:t>ولقد أكد أفلاطون مراراً خاصة في محاورته </a:t>
            </a:r>
            <a:r>
              <a:rPr lang="ar-SA" sz="4000" dirty="0" smtClean="0">
                <a:solidFill>
                  <a:srgbClr val="FF0000"/>
                </a:solidFill>
                <a:cs typeface="Arabic Transparent" pitchFamily="2" charset="-78"/>
              </a:rPr>
              <a:t>”سقراط“ </a:t>
            </a:r>
            <a:r>
              <a:rPr lang="ar-SA" sz="4000" dirty="0" smtClean="0">
                <a:solidFill>
                  <a:schemeClr val="tx2">
                    <a:lumMod val="75000"/>
                  </a:schemeClr>
                </a:solidFill>
                <a:cs typeface="Arabic Transparent" pitchFamily="2" charset="-78"/>
              </a:rPr>
              <a:t>أن إشراك قوى الشعب العاملة في الحكم نوعاً من الفوضى، بل هو جريمة لا شك فيها.</a:t>
            </a:r>
          </a:p>
          <a:p>
            <a:pPr algn="just"/>
            <a:r>
              <a:rPr lang="ar-SA" sz="4000" dirty="0" smtClean="0">
                <a:solidFill>
                  <a:schemeClr val="tx2">
                    <a:lumMod val="75000"/>
                  </a:schemeClr>
                </a:solidFill>
                <a:cs typeface="Arabic Transparent" pitchFamily="2" charset="-78"/>
              </a:rPr>
              <a:t>إن فئة الفلاسفة (الحكام) متميزين عن </a:t>
            </a:r>
            <a:r>
              <a:rPr lang="ar-SA" sz="4000" dirty="0" smtClean="0">
                <a:solidFill>
                  <a:schemeClr val="tx2">
                    <a:lumMod val="75000"/>
                  </a:schemeClr>
                </a:solidFill>
                <a:cs typeface="Arabic Transparent" pitchFamily="2" charset="-78"/>
              </a:rPr>
              <a:t>بقية </a:t>
            </a:r>
            <a:r>
              <a:rPr lang="ar-SA" sz="4000" dirty="0" smtClean="0">
                <a:solidFill>
                  <a:schemeClr val="tx2">
                    <a:lumMod val="75000"/>
                  </a:schemeClr>
                </a:solidFill>
                <a:cs typeface="Arabic Transparent" pitchFamily="2" charset="-78"/>
              </a:rPr>
              <a:t>الشعب، لأن لديهم حاسة إدراك الحقائق العامة والمقولات المحضة.</a:t>
            </a:r>
            <a:endParaRPr lang="ar-SA" sz="4000" dirty="0">
              <a:solidFill>
                <a:schemeClr val="tx2">
                  <a:lumMod val="75000"/>
                </a:schemeClr>
              </a:solidFill>
              <a:cs typeface="Arabic Transparent" pitchFamily="2" charset="-78"/>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0" y="620688"/>
            <a:ext cx="9144000" cy="6237312"/>
          </a:xfrm>
        </p:spPr>
        <p:txBody>
          <a:bodyPr>
            <a:normAutofit/>
          </a:bodyPr>
          <a:lstStyle/>
          <a:p>
            <a:pPr algn="just"/>
            <a:r>
              <a:rPr lang="ar-SA" sz="4000" dirty="0" smtClean="0">
                <a:solidFill>
                  <a:schemeClr val="tx2">
                    <a:lumMod val="75000"/>
                  </a:schemeClr>
                </a:solidFill>
                <a:cs typeface="Arabic Transparent" pitchFamily="2" charset="-78"/>
              </a:rPr>
              <a:t>إنهم لا يتوصلون للحقائق عن طريق الملاحظة أو الاستنباط، بل عن </a:t>
            </a:r>
            <a:r>
              <a:rPr lang="ar-SA" sz="4000" dirty="0" smtClean="0">
                <a:solidFill>
                  <a:srgbClr val="FF0000"/>
                </a:solidFill>
                <a:cs typeface="Arabic Transparent" pitchFamily="2" charset="-78"/>
              </a:rPr>
              <a:t>طريق الإلهام والإشراق</a:t>
            </a:r>
            <a:r>
              <a:rPr lang="ar-SA" sz="4000" dirty="0" smtClean="0">
                <a:solidFill>
                  <a:schemeClr val="tx2">
                    <a:lumMod val="75000"/>
                  </a:schemeClr>
                </a:solidFill>
                <a:cs typeface="Arabic Transparent" pitchFamily="2" charset="-78"/>
              </a:rPr>
              <a:t>.</a:t>
            </a:r>
          </a:p>
          <a:p>
            <a:pPr algn="just"/>
            <a:r>
              <a:rPr lang="ar-SA" sz="4000" dirty="0" smtClean="0">
                <a:solidFill>
                  <a:schemeClr val="tx2">
                    <a:lumMod val="75000"/>
                  </a:schemeClr>
                </a:solidFill>
                <a:cs typeface="Arabic Transparent" pitchFamily="2" charset="-78"/>
              </a:rPr>
              <a:t>أفلاطون يشير إلى عالم المثل. حيث يرى أن النفوس قبل اتصالها بالأبدان كانت تعيش في ”</a:t>
            </a:r>
            <a:r>
              <a:rPr lang="ar-SA" sz="4000" dirty="0" smtClean="0">
                <a:solidFill>
                  <a:srgbClr val="FF0000"/>
                </a:solidFill>
                <a:cs typeface="Arabic Transparent" pitchFamily="2" charset="-78"/>
              </a:rPr>
              <a:t>عالم المثل“ </a:t>
            </a:r>
            <a:r>
              <a:rPr lang="ar-SA" sz="4000" dirty="0" smtClean="0">
                <a:solidFill>
                  <a:schemeClr val="tx2">
                    <a:lumMod val="75000"/>
                  </a:schemeClr>
                </a:solidFill>
                <a:cs typeface="Arabic Transparent" pitchFamily="2" charset="-78"/>
              </a:rPr>
              <a:t>وهناك كانت تدرك الكثير من الحقائق العامة، لكن بعد أن هبطت واتصلت بالأبدان نسيت كل أنواع المعرفة التي لاقتها في عالم المثل. لكن أبدان الفلاسفة تستطيع أن تتذكر هذه المعارف إذا ما حدث لها في العالم المادي أي </a:t>
            </a:r>
            <a:r>
              <a:rPr lang="ar-SA" sz="4000" dirty="0" smtClean="0">
                <a:solidFill>
                  <a:srgbClr val="FF0000"/>
                </a:solidFill>
                <a:cs typeface="Arabic Transparent" pitchFamily="2" charset="-78"/>
              </a:rPr>
              <a:t>حدث يثيرها ويدعوها للتذكر واستعادتها.</a:t>
            </a:r>
            <a:endParaRPr lang="ar-SA" sz="4000" dirty="0">
              <a:solidFill>
                <a:srgbClr val="FF0000"/>
              </a:solidFill>
              <a:cs typeface="Arabic Transparent" pitchFamily="2" charset="-78"/>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0" y="620688"/>
            <a:ext cx="9144000" cy="6237312"/>
          </a:xfrm>
        </p:spPr>
        <p:txBody>
          <a:bodyPr>
            <a:normAutofit/>
          </a:bodyPr>
          <a:lstStyle/>
          <a:p>
            <a:pPr algn="just"/>
            <a:r>
              <a:rPr lang="ar-SA" sz="4000" dirty="0" smtClean="0">
                <a:solidFill>
                  <a:schemeClr val="tx2">
                    <a:lumMod val="75000"/>
                  </a:schemeClr>
                </a:solidFill>
                <a:cs typeface="Arabic Transparent" pitchFamily="2" charset="-78"/>
              </a:rPr>
              <a:t>في الواقع كان اتجاه أفلاطون مثالياً، بمعنى أنه كان منصرفاً وبعيداً عن واقع مجتمعه الذي أعلن في مبادئ تقدمية في السياسة والحكم. فرغم توجه مجتمعه آنذاك نحو اختيار الحكام والقضاة بالانتخاب والاقتراع، إمعاناً بالمساواة بين أفراد الناس، سواء كانوا أغنياء أم فقراء، فقد وجد أنه:</a:t>
            </a:r>
          </a:p>
          <a:p>
            <a:pPr algn="just"/>
            <a:r>
              <a:rPr lang="ar-SA" sz="4000" dirty="0" smtClean="0">
                <a:solidFill>
                  <a:schemeClr val="tx2">
                    <a:lumMod val="75000"/>
                  </a:schemeClr>
                </a:solidFill>
                <a:cs typeface="Arabic Transparent" pitchFamily="2" charset="-78"/>
              </a:rPr>
              <a:t>من مقتضيات العدالة أن يتخصص للحكم طبقة ارستقراطية لها مواهب الحكمة والشجاعة التي لا تتوافر عند باقي أفراد الشعب. </a:t>
            </a:r>
            <a:endParaRPr lang="ar-SA" sz="4000" dirty="0">
              <a:solidFill>
                <a:schemeClr val="tx2">
                  <a:lumMod val="75000"/>
                </a:schemeClr>
              </a:solidFill>
              <a:cs typeface="Arabic Transparent" pitchFamily="2" charset="-78"/>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0" y="620688"/>
            <a:ext cx="9144000" cy="6237312"/>
          </a:xfrm>
        </p:spPr>
        <p:txBody>
          <a:bodyPr>
            <a:normAutofit lnSpcReduction="10000"/>
          </a:bodyPr>
          <a:lstStyle/>
          <a:p>
            <a:pPr algn="just"/>
            <a:r>
              <a:rPr lang="ar-SA" sz="4000" dirty="0" smtClean="0">
                <a:solidFill>
                  <a:schemeClr val="tx2">
                    <a:lumMod val="75000"/>
                  </a:schemeClr>
                </a:solidFill>
                <a:cs typeface="Arabic Transparent" pitchFamily="2" charset="-78"/>
              </a:rPr>
              <a:t>أما </a:t>
            </a:r>
            <a:r>
              <a:rPr lang="ar-SA" sz="4000" dirty="0" smtClean="0">
                <a:solidFill>
                  <a:srgbClr val="FF0000"/>
                </a:solidFill>
                <a:cs typeface="Arabic Transparent" pitchFamily="2" charset="-78"/>
              </a:rPr>
              <a:t>الديمقراطية</a:t>
            </a:r>
            <a:r>
              <a:rPr lang="ar-SA" sz="4000" dirty="0" smtClean="0">
                <a:solidFill>
                  <a:schemeClr val="tx2">
                    <a:lumMod val="75000"/>
                  </a:schemeClr>
                </a:solidFill>
                <a:cs typeface="Arabic Transparent" pitchFamily="2" charset="-78"/>
              </a:rPr>
              <a:t> التي بلغت ذروتها في الانتخاب بالقرعة على اعتبار أن جميع الناس متساوون، فقد اعتبرها </a:t>
            </a:r>
            <a:r>
              <a:rPr lang="ar-SA" sz="4000" dirty="0" smtClean="0">
                <a:solidFill>
                  <a:srgbClr val="FF0000"/>
                </a:solidFill>
                <a:cs typeface="Arabic Transparent" pitchFamily="2" charset="-78"/>
              </a:rPr>
              <a:t>مرضاً أساسياً.</a:t>
            </a:r>
          </a:p>
          <a:p>
            <a:pPr algn="just"/>
            <a:r>
              <a:rPr lang="ar-SA" sz="4000" dirty="0" smtClean="0">
                <a:solidFill>
                  <a:srgbClr val="FF0000"/>
                </a:solidFill>
                <a:cs typeface="Arabic Transparent" pitchFamily="2" charset="-78"/>
              </a:rPr>
              <a:t>باختصار : </a:t>
            </a:r>
          </a:p>
          <a:p>
            <a:pPr algn="just"/>
            <a:r>
              <a:rPr lang="ar-SA" sz="4000" dirty="0" smtClean="0">
                <a:solidFill>
                  <a:schemeClr val="bg2">
                    <a:lumMod val="25000"/>
                  </a:schemeClr>
                </a:solidFill>
                <a:cs typeface="Arabic Transparent" pitchFamily="2" charset="-78"/>
              </a:rPr>
              <a:t>المدينة الفاضلة كما يراها أفلاطون تشكل وحدة اجتماعية عناصرها الأفراد الأحرار المتساوون، ولكل منهم وظيفته الاجتماعية التي يمارسها طبقاً للتشريعات العادلة التي تضعها طبقة الحكام.</a:t>
            </a:r>
            <a:r>
              <a:rPr lang="ar-SA" sz="4000" dirty="0">
                <a:solidFill>
                  <a:schemeClr val="bg2">
                    <a:lumMod val="25000"/>
                  </a:schemeClr>
                </a:solidFill>
                <a:cs typeface="Arabic Transparent" pitchFamily="2" charset="-78"/>
              </a:rPr>
              <a:t> </a:t>
            </a:r>
            <a:r>
              <a:rPr lang="ar-SA" sz="4000" dirty="0" smtClean="0">
                <a:solidFill>
                  <a:schemeClr val="bg2">
                    <a:lumMod val="25000"/>
                  </a:schemeClr>
                </a:solidFill>
                <a:cs typeface="Arabic Transparent" pitchFamily="2" charset="-78"/>
              </a:rPr>
              <a:t>الذين طبعوا على حب العلم والفلسفة وتحقيق العدالة والفضيلة.</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79512" y="620688"/>
            <a:ext cx="8784976" cy="864096"/>
          </a:xfrm>
        </p:spPr>
        <p:txBody>
          <a:bodyPr>
            <a:noAutofit/>
          </a:bodyPr>
          <a:lstStyle/>
          <a:p>
            <a:pPr algn="ctr"/>
            <a:r>
              <a:rPr lang="ar-SA" b="1" dirty="0" smtClean="0">
                <a:solidFill>
                  <a:schemeClr val="tx2">
                    <a:lumMod val="75000"/>
                  </a:schemeClr>
                </a:solidFill>
                <a:cs typeface="Arabic Transparent" pitchFamily="2" charset="-78"/>
              </a:rPr>
              <a:t/>
            </a:r>
            <a:br>
              <a:rPr lang="ar-SA" b="1" dirty="0" smtClean="0">
                <a:solidFill>
                  <a:schemeClr val="tx2">
                    <a:lumMod val="75000"/>
                  </a:schemeClr>
                </a:solidFill>
                <a:cs typeface="Arabic Transparent" pitchFamily="2" charset="-78"/>
              </a:rPr>
            </a:br>
            <a:r>
              <a:rPr lang="ar-SA" b="1" dirty="0" smtClean="0">
                <a:solidFill>
                  <a:schemeClr val="tx2">
                    <a:lumMod val="75000"/>
                  </a:schemeClr>
                </a:solidFill>
                <a:cs typeface="Arabic Transparent" pitchFamily="2" charset="-78"/>
              </a:rPr>
              <a:t>التنشئة الاجتماعية في مدينة أفلاطون</a:t>
            </a:r>
            <a:br>
              <a:rPr lang="ar-SA" b="1" dirty="0" smtClean="0">
                <a:solidFill>
                  <a:schemeClr val="tx2">
                    <a:lumMod val="75000"/>
                  </a:schemeClr>
                </a:solidFill>
                <a:cs typeface="Arabic Transparent" pitchFamily="2" charset="-78"/>
              </a:rPr>
            </a:br>
            <a:endParaRPr lang="ar-SA" b="1" dirty="0"/>
          </a:p>
        </p:txBody>
      </p:sp>
      <p:sp>
        <p:nvSpPr>
          <p:cNvPr id="3" name="عنصر نائب للمحتوى 2"/>
          <p:cNvSpPr>
            <a:spLocks noGrp="1"/>
          </p:cNvSpPr>
          <p:nvPr>
            <p:ph idx="1"/>
          </p:nvPr>
        </p:nvSpPr>
        <p:spPr>
          <a:xfrm>
            <a:off x="0" y="1412776"/>
            <a:ext cx="9144000" cy="5400600"/>
          </a:xfrm>
        </p:spPr>
        <p:txBody>
          <a:bodyPr>
            <a:normAutofit/>
          </a:bodyPr>
          <a:lstStyle/>
          <a:p>
            <a:pPr algn="just"/>
            <a:r>
              <a:rPr lang="ar-SA" sz="4000" dirty="0" smtClean="0">
                <a:solidFill>
                  <a:schemeClr val="bg2">
                    <a:lumMod val="25000"/>
                  </a:schemeClr>
                </a:solidFill>
                <a:cs typeface="Arabic Transparent" pitchFamily="2" charset="-78"/>
              </a:rPr>
              <a:t>كانت المجتمعات في عهد أفلاطون مضطربة وبعيدة عن الاستقرار الاجتماعي، وذلك بسبب القصور فيعدم تكوين العناصر الضرورية لقيام الوحدة الاجتماعية.</a:t>
            </a:r>
          </a:p>
          <a:p>
            <a:pPr algn="just"/>
            <a:r>
              <a:rPr lang="ar-SA" sz="4000" dirty="0" smtClean="0">
                <a:solidFill>
                  <a:schemeClr val="bg2">
                    <a:lumMod val="25000"/>
                  </a:schemeClr>
                </a:solidFill>
                <a:cs typeface="Arabic Transparent" pitchFamily="2" charset="-78"/>
              </a:rPr>
              <a:t>ولمعالجة تلك المشكلة، نادى بأهمية </a:t>
            </a:r>
            <a:r>
              <a:rPr lang="ar-SA" sz="4000" dirty="0" smtClean="0">
                <a:solidFill>
                  <a:srgbClr val="FF0000"/>
                </a:solidFill>
                <a:cs typeface="Arabic Transparent" pitchFamily="2" charset="-78"/>
              </a:rPr>
              <a:t>التربية الاجتماعية السليمة للأطفال</a:t>
            </a:r>
            <a:r>
              <a:rPr lang="ar-SA" sz="4000" dirty="0" smtClean="0">
                <a:solidFill>
                  <a:schemeClr val="bg2">
                    <a:lumMod val="25000"/>
                  </a:schemeClr>
                </a:solidFill>
                <a:cs typeface="Arabic Transparent" pitchFamily="2" charset="-78"/>
              </a:rPr>
              <a:t> للكشف عن ملكات الموهوبين وتحويل قدراتهم الفطرية إلى استعدادات مهنية تتفق مع متطلبات الدولة. </a:t>
            </a:r>
            <a:endParaRPr lang="ar-SA" sz="4000" dirty="0">
              <a:solidFill>
                <a:schemeClr val="bg2">
                  <a:lumMod val="25000"/>
                </a:schemeClr>
              </a:solidFill>
              <a:cs typeface="Arabic Transparent" pitchFamily="2" charset="-78"/>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0" y="620688"/>
            <a:ext cx="9144000" cy="6237312"/>
          </a:xfrm>
        </p:spPr>
        <p:txBody>
          <a:bodyPr>
            <a:normAutofit lnSpcReduction="10000"/>
          </a:bodyPr>
          <a:lstStyle/>
          <a:p>
            <a:r>
              <a:rPr lang="ar-SA" sz="4000" dirty="0" smtClean="0">
                <a:solidFill>
                  <a:schemeClr val="tx2">
                    <a:lumMod val="75000"/>
                  </a:schemeClr>
                </a:solidFill>
                <a:cs typeface="Arabic Transparent" pitchFamily="2" charset="-78"/>
              </a:rPr>
              <a:t>وهنا يرى أفلاطون أنه من الضروري إشراف الدولة على شؤون التربية والتعليم.</a:t>
            </a:r>
          </a:p>
          <a:p>
            <a:r>
              <a:rPr lang="ar-SA" sz="4000" dirty="0" smtClean="0">
                <a:solidFill>
                  <a:srgbClr val="FF0000"/>
                </a:solidFill>
                <a:cs typeface="Arabic Transparent" pitchFamily="2" charset="-78"/>
              </a:rPr>
              <a:t>والسياسات المتبعة كالتالي:</a:t>
            </a:r>
          </a:p>
          <a:p>
            <a:pPr marL="852678" indent="-742950">
              <a:buFont typeface="+mj-cs"/>
              <a:buAutoNum type="arabic1Minus"/>
            </a:pPr>
            <a:r>
              <a:rPr lang="ar-SA" sz="4000" dirty="0" smtClean="0">
                <a:solidFill>
                  <a:schemeClr val="tx2">
                    <a:lumMod val="75000"/>
                  </a:schemeClr>
                </a:solidFill>
                <a:cs typeface="Arabic Transparent" pitchFamily="2" charset="-78"/>
              </a:rPr>
              <a:t>تأخذ الدولة الأطفال بعد الولادة مباشرة</a:t>
            </a:r>
          </a:p>
          <a:p>
            <a:pPr marL="852678" indent="-742950">
              <a:buFont typeface="+mj-cs"/>
              <a:buAutoNum type="arabic1Minus"/>
            </a:pPr>
            <a:r>
              <a:rPr lang="ar-SA" sz="4000" dirty="0" smtClean="0">
                <a:solidFill>
                  <a:schemeClr val="tx2">
                    <a:lumMod val="75000"/>
                  </a:schemeClr>
                </a:solidFill>
                <a:cs typeface="Arabic Transparent" pitchFamily="2" charset="-78"/>
              </a:rPr>
              <a:t>تعهد بهم إلى مربيات عامة،موظفات للقيام بأمور الحضانة</a:t>
            </a:r>
          </a:p>
          <a:p>
            <a:pPr marL="852678" indent="-742950">
              <a:buFont typeface="+mj-cs"/>
              <a:buAutoNum type="arabic1Minus"/>
            </a:pPr>
            <a:r>
              <a:rPr lang="ar-SA" sz="4000" dirty="0" smtClean="0">
                <a:solidFill>
                  <a:schemeClr val="tx2">
                    <a:lumMod val="75000"/>
                  </a:schemeClr>
                </a:solidFill>
                <a:cs typeface="Arabic Transparent" pitchFamily="2" charset="-78"/>
              </a:rPr>
              <a:t>بعد بلوغهم السابعة من العمر يتم الفصل (بعد اختبار قدراتهم)  بين من يصلح لإكمال تعليمه وبين من يصلح للأعمال الجسدية (صناعة-مهنة-زراعة-أي حرفة).</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0" y="620688"/>
            <a:ext cx="9144000" cy="6237312"/>
          </a:xfrm>
        </p:spPr>
        <p:txBody>
          <a:bodyPr>
            <a:normAutofit/>
          </a:bodyPr>
          <a:lstStyle/>
          <a:p>
            <a:pPr algn="just"/>
            <a:r>
              <a:rPr lang="ar-SA" sz="4000" dirty="0" smtClean="0">
                <a:solidFill>
                  <a:schemeClr val="tx2">
                    <a:lumMod val="75000"/>
                  </a:schemeClr>
                </a:solidFill>
                <a:cs typeface="Arabic Transparent" pitchFamily="2" charset="-78"/>
              </a:rPr>
              <a:t>والتمييز أيضاً بين الأحداث الذكور والإناث، واختيار المتميزين بالتكامل الجسمي والقوة البدنية، والاستعداد للقتال.</a:t>
            </a:r>
          </a:p>
          <a:p>
            <a:pPr algn="just"/>
            <a:r>
              <a:rPr lang="ar-SA" sz="4000" dirty="0" smtClean="0">
                <a:solidFill>
                  <a:schemeClr val="tx2">
                    <a:lumMod val="75000"/>
                  </a:schemeClr>
                </a:solidFill>
                <a:cs typeface="Arabic Transparent" pitchFamily="2" charset="-78"/>
              </a:rPr>
              <a:t>عند بلوغهم سن(18)يوجهون نحو مزاولة التدريب العسكري لعامين كاملين</a:t>
            </a:r>
          </a:p>
          <a:p>
            <a:pPr algn="just"/>
            <a:r>
              <a:rPr lang="ar-SA" sz="4000" dirty="0" smtClean="0">
                <a:solidFill>
                  <a:schemeClr val="tx2">
                    <a:lumMod val="75000"/>
                  </a:schemeClr>
                </a:solidFill>
                <a:cs typeface="Arabic Transparent" pitchFamily="2" charset="-78"/>
              </a:rPr>
              <a:t>ويستأنف المتميزين منهم الدراسة والبحث لمدة (10) سنوات في أربع مجالات رئيسة: الرياضة-الهندسة-الفلك-الموسيقى، لتزويدهم بخلفي تدفعه نحو حب الفلسفة والحكمة.</a:t>
            </a:r>
            <a:endParaRPr lang="ar-SA" sz="4000" dirty="0">
              <a:solidFill>
                <a:schemeClr val="tx2">
                  <a:lumMod val="75000"/>
                </a:schemeClr>
              </a:solidFill>
              <a:cs typeface="Arabic Transparent" pitchFamily="2" charset="-78"/>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0" y="620688"/>
            <a:ext cx="9144000" cy="6237312"/>
          </a:xfrm>
        </p:spPr>
        <p:txBody>
          <a:bodyPr>
            <a:normAutofit/>
          </a:bodyPr>
          <a:lstStyle/>
          <a:p>
            <a:pPr algn="just"/>
            <a:r>
              <a:rPr lang="ar-SA" sz="4000" dirty="0" smtClean="0">
                <a:solidFill>
                  <a:schemeClr val="tx2">
                    <a:lumMod val="75000"/>
                  </a:schemeClr>
                </a:solidFill>
                <a:cs typeface="Arabic Transparent" pitchFamily="2" charset="-78"/>
              </a:rPr>
              <a:t>أما الجدل (منهج أفلاطون) فقد صنف مع الخطابة والنحو ضمن مجموعة ثلاثية.</a:t>
            </a:r>
          </a:p>
          <a:p>
            <a:pPr algn="just"/>
            <a:r>
              <a:rPr lang="ar-SA" sz="4000" dirty="0" smtClean="0">
                <a:solidFill>
                  <a:schemeClr val="tx2">
                    <a:lumMod val="75000"/>
                  </a:schemeClr>
                </a:solidFill>
                <a:cs typeface="Arabic Transparent" pitchFamily="2" charset="-78"/>
              </a:rPr>
              <a:t>يتم اختيار المتميزين منهم لدراسة الفلسفة والمنطق وإجادة البحث عن حقائق الأشياء لفترة (5) سنوات.</a:t>
            </a:r>
          </a:p>
          <a:p>
            <a:pPr algn="just"/>
            <a:r>
              <a:rPr lang="ar-SA" sz="4000" dirty="0" smtClean="0">
                <a:solidFill>
                  <a:schemeClr val="tx2">
                    <a:lumMod val="75000"/>
                  </a:schemeClr>
                </a:solidFill>
                <a:cs typeface="Arabic Transparent" pitchFamily="2" charset="-78"/>
              </a:rPr>
              <a:t>وبهذا يبلغون العمر (35) سنة، فتسند لهم الوظائف الحربية والإدارية إلى أن يصلوا إلى (50) .</a:t>
            </a:r>
          </a:p>
          <a:p>
            <a:pPr algn="just"/>
            <a:r>
              <a:rPr lang="ar-SA" sz="4000" dirty="0" smtClean="0">
                <a:solidFill>
                  <a:schemeClr val="tx2">
                    <a:lumMod val="75000"/>
                  </a:schemeClr>
                </a:solidFill>
                <a:cs typeface="Arabic Transparent" pitchFamily="2" charset="-78"/>
              </a:rPr>
              <a:t>يتم حينها اختيار المميزين وترقيتهم إلى مرتبة الحكام وإسناد الوظائف الرئيسة لهم ليصلوا إلى مقاليد الحكم، إلى المرتبة الخالصة.</a:t>
            </a:r>
          </a:p>
          <a:p>
            <a:pPr algn="just"/>
            <a:endParaRPr lang="ar-SA" sz="4000" dirty="0">
              <a:solidFill>
                <a:schemeClr val="tx2">
                  <a:lumMod val="75000"/>
                </a:schemeClr>
              </a:solidFill>
              <a:cs typeface="Arabic Transparent" pitchFamily="2" charset="-78"/>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0" y="620688"/>
            <a:ext cx="9144000" cy="6237312"/>
          </a:xfrm>
        </p:spPr>
        <p:txBody>
          <a:bodyPr>
            <a:normAutofit/>
          </a:bodyPr>
          <a:lstStyle/>
          <a:p>
            <a:r>
              <a:rPr lang="ar-SA" sz="4000" dirty="0" smtClean="0">
                <a:solidFill>
                  <a:srgbClr val="FF0000"/>
                </a:solidFill>
                <a:cs typeface="Arabic Transparent" pitchFamily="2" charset="-78"/>
              </a:rPr>
              <a:t>مزايا الحكام في الدولة الأفلاطونية:</a:t>
            </a:r>
          </a:p>
          <a:p>
            <a:r>
              <a:rPr lang="ar-SA" sz="4000" dirty="0" smtClean="0">
                <a:solidFill>
                  <a:schemeClr val="tx2">
                    <a:lumMod val="75000"/>
                  </a:schemeClr>
                </a:solidFill>
                <a:cs typeface="Arabic Transparent" pitchFamily="2" charset="-78"/>
              </a:rPr>
              <a:t>الشجاعة</a:t>
            </a:r>
          </a:p>
          <a:p>
            <a:r>
              <a:rPr lang="ar-SA" sz="4000" dirty="0" smtClean="0">
                <a:solidFill>
                  <a:schemeClr val="tx2">
                    <a:lumMod val="75000"/>
                  </a:schemeClr>
                </a:solidFill>
                <a:cs typeface="Arabic Transparent" pitchFamily="2" charset="-78"/>
              </a:rPr>
              <a:t>السرعة</a:t>
            </a:r>
          </a:p>
          <a:p>
            <a:r>
              <a:rPr lang="ar-SA" sz="4000" dirty="0" smtClean="0">
                <a:solidFill>
                  <a:schemeClr val="tx2">
                    <a:lumMod val="75000"/>
                  </a:schemeClr>
                </a:solidFill>
                <a:cs typeface="Arabic Transparent" pitchFamily="2" charset="-78"/>
              </a:rPr>
              <a:t>القوة</a:t>
            </a:r>
          </a:p>
          <a:p>
            <a:r>
              <a:rPr lang="ar-SA" sz="4000" dirty="0" smtClean="0">
                <a:solidFill>
                  <a:schemeClr val="tx2">
                    <a:lumMod val="75000"/>
                  </a:schemeClr>
                </a:solidFill>
                <a:cs typeface="Arabic Transparent" pitchFamily="2" charset="-78"/>
              </a:rPr>
              <a:t>التربية والتعليم</a:t>
            </a:r>
          </a:p>
          <a:p>
            <a:r>
              <a:rPr lang="ar-SA" sz="4000" dirty="0" smtClean="0">
                <a:solidFill>
                  <a:schemeClr val="tx2">
                    <a:lumMod val="75000"/>
                  </a:schemeClr>
                </a:solidFill>
                <a:cs typeface="Arabic Transparent" pitchFamily="2" charset="-78"/>
              </a:rPr>
              <a:t>النزاهة</a:t>
            </a:r>
          </a:p>
          <a:p>
            <a:r>
              <a:rPr lang="ar-SA" sz="4000" dirty="0" smtClean="0">
                <a:solidFill>
                  <a:schemeClr val="tx2">
                    <a:lumMod val="75000"/>
                  </a:schemeClr>
                </a:solidFill>
                <a:cs typeface="Arabic Transparent" pitchFamily="2" charset="-78"/>
              </a:rPr>
              <a:t>الترفع عن ملذات الحياة.</a:t>
            </a:r>
            <a:endParaRPr lang="ar-SA" sz="4000" dirty="0">
              <a:solidFill>
                <a:schemeClr val="tx2">
                  <a:lumMod val="75000"/>
                </a:schemeClr>
              </a:solidFill>
              <a:cs typeface="Arabic Transparent" pitchFamily="2" charset="-78"/>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0" y="620688"/>
            <a:ext cx="9144000" cy="6237312"/>
          </a:xfrm>
        </p:spPr>
        <p:txBody>
          <a:bodyPr>
            <a:normAutofit/>
          </a:bodyPr>
          <a:lstStyle/>
          <a:p>
            <a:pPr algn="just"/>
            <a:r>
              <a:rPr lang="ar-SA" sz="4000" dirty="0" smtClean="0">
                <a:solidFill>
                  <a:schemeClr val="tx2">
                    <a:lumMod val="75000"/>
                  </a:schemeClr>
                </a:solidFill>
                <a:cs typeface="Arabic Transparent" pitchFamily="2" charset="-78"/>
              </a:rPr>
              <a:t>والوسيلة للابتعاد عن الترف والثروة </a:t>
            </a:r>
            <a:r>
              <a:rPr lang="ar-SA" sz="4000" dirty="0" smtClean="0">
                <a:solidFill>
                  <a:srgbClr val="FF0000"/>
                </a:solidFill>
                <a:cs typeface="Arabic Transparent" pitchFamily="2" charset="-78"/>
              </a:rPr>
              <a:t>يكمن في شيوع الملكية</a:t>
            </a:r>
            <a:r>
              <a:rPr lang="ar-SA" sz="4000" dirty="0" smtClean="0">
                <a:solidFill>
                  <a:schemeClr val="tx2">
                    <a:lumMod val="75000"/>
                  </a:schemeClr>
                </a:solidFill>
                <a:cs typeface="Arabic Transparent" pitchFamily="2" charset="-78"/>
              </a:rPr>
              <a:t>. بمعنى أن يتمتع الحاكم بملكية خاصة أيا كانت سواء مسكن أو مخزن أو أي شيء.</a:t>
            </a:r>
          </a:p>
          <a:p>
            <a:pPr algn="just"/>
            <a:r>
              <a:rPr lang="ar-SA" sz="4000" dirty="0" smtClean="0">
                <a:solidFill>
                  <a:schemeClr val="tx2">
                    <a:lumMod val="75000"/>
                  </a:schemeClr>
                </a:solidFill>
                <a:cs typeface="Arabic Transparent" pitchFamily="2" charset="-78"/>
              </a:rPr>
              <a:t>يجب العيش في ثكنات الجنود، يتناولون الطعام معهم بموائد مشتركة. لأن الآلهة اكتنزت بأنفسهم الذهب والفضة السماويين، ولا حاجة لهم ليدنسوها بتراب الدنيا.</a:t>
            </a:r>
          </a:p>
          <a:p>
            <a:pPr algn="just"/>
            <a:r>
              <a:rPr lang="ar-SA" sz="4000" dirty="0" smtClean="0">
                <a:solidFill>
                  <a:schemeClr val="tx2">
                    <a:lumMod val="75000"/>
                  </a:schemeClr>
                </a:solidFill>
                <a:cs typeface="Arabic Transparent" pitchFamily="2" charset="-78"/>
              </a:rPr>
              <a:t>باختصار </a:t>
            </a:r>
            <a:r>
              <a:rPr lang="ar-SA" sz="4000" dirty="0" smtClean="0">
                <a:solidFill>
                  <a:srgbClr val="FF0000"/>
                </a:solidFill>
                <a:cs typeface="Arabic Transparent" pitchFamily="2" charset="-78"/>
              </a:rPr>
              <a:t>ألغى أفلاطون كل أنواع الملكية الخاصة: البيت والأسرة والزوجة والولد.</a:t>
            </a:r>
            <a:endParaRPr lang="ar-SA" sz="4000" dirty="0">
              <a:solidFill>
                <a:srgbClr val="FF0000"/>
              </a:solidFill>
              <a:cs typeface="Arabic Transparent" pitchFamily="2" charset="-78"/>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0" y="620688"/>
            <a:ext cx="9144000" cy="6237312"/>
          </a:xfrm>
        </p:spPr>
        <p:txBody>
          <a:bodyPr>
            <a:normAutofit lnSpcReduction="10000"/>
          </a:bodyPr>
          <a:lstStyle/>
          <a:p>
            <a:pPr algn="just"/>
            <a:r>
              <a:rPr lang="ar-SA" sz="4000" dirty="0" smtClean="0">
                <a:solidFill>
                  <a:schemeClr val="tx2">
                    <a:lumMod val="75000"/>
                  </a:schemeClr>
                </a:solidFill>
                <a:cs typeface="Arabic Transparent" pitchFamily="2" charset="-78"/>
              </a:rPr>
              <a:t>فالأموال والنساء أصبحت مشاعاً، ولا يعرف الإنسان فروعه من أولاد أو أحفاد ولا أهل. فالجيل من الناس يلد جيلاً آخراً.</a:t>
            </a:r>
          </a:p>
          <a:p>
            <a:pPr algn="just"/>
            <a:r>
              <a:rPr lang="ar-SA" sz="4000" dirty="0" smtClean="0">
                <a:solidFill>
                  <a:schemeClr val="tx2">
                    <a:lumMod val="75000"/>
                  </a:schemeClr>
                </a:solidFill>
                <a:cs typeface="Arabic Transparent" pitchFamily="2" charset="-78"/>
              </a:rPr>
              <a:t>لقد جرد أفلاطون الناس جميعاً من عواطف القرابة والأسرة.</a:t>
            </a:r>
          </a:p>
          <a:p>
            <a:pPr algn="just"/>
            <a:r>
              <a:rPr lang="ar-SA" sz="4000" dirty="0" smtClean="0">
                <a:solidFill>
                  <a:schemeClr val="tx2">
                    <a:lumMod val="75000"/>
                  </a:schemeClr>
                </a:solidFill>
                <a:cs typeface="Arabic Transparent" pitchFamily="2" charset="-78"/>
              </a:rPr>
              <a:t>وأباح شيوع النساء والجنس. فألغى نظام الزواج والأسرة في المجتمع، ونادى بمساواة النساء بالرجال في طبقة الحراس والحكام.</a:t>
            </a:r>
          </a:p>
          <a:p>
            <a:pPr algn="just"/>
            <a:r>
              <a:rPr lang="ar-SA" sz="4000" dirty="0" smtClean="0">
                <a:solidFill>
                  <a:schemeClr val="tx2">
                    <a:lumMod val="75000"/>
                  </a:schemeClr>
                </a:solidFill>
                <a:cs typeface="Arabic Transparent" pitchFamily="2" charset="-78"/>
              </a:rPr>
              <a:t>وحدد سناً معينة للإنجاب سواء للرجل أو المرأة حتى لا ينشأ الأطفال ضعفاء للمحافظة على السلالة النقية.</a:t>
            </a:r>
            <a:endParaRPr lang="ar-SA" sz="4000" dirty="0">
              <a:solidFill>
                <a:schemeClr val="tx2">
                  <a:lumMod val="75000"/>
                </a:schemeClr>
              </a:solidFill>
              <a:cs typeface="Arabic Transparent" pitchFamily="2" charset="-78"/>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0" y="620688"/>
            <a:ext cx="9144000" cy="6237312"/>
          </a:xfrm>
        </p:spPr>
        <p:txBody>
          <a:bodyPr>
            <a:normAutofit/>
          </a:bodyPr>
          <a:lstStyle/>
          <a:p>
            <a:r>
              <a:rPr lang="ar-SA" sz="4400" dirty="0" smtClean="0">
                <a:solidFill>
                  <a:schemeClr val="tx2">
                    <a:lumMod val="75000"/>
                  </a:schemeClr>
                </a:solidFill>
                <a:cs typeface="Arabic Transparent" pitchFamily="2" charset="-78"/>
              </a:rPr>
              <a:t>ولعل الهدف من شيوعية النساء والأطفال هو إزالة أسباب الخلاف بين أفراد المجتمع، والعيش المشترك بدون ملكية خاصة. باستثناء طبقة المزارعين والصناع فقد أتاح لهم بشيء من الملكية لقاء دفع الضرائب للدولة مع إبقاء حق الدولة في استعادة الملكية بعد وفاتهم،أي ألغى أفلاطون توارث الملكية.</a:t>
            </a:r>
            <a:endParaRPr lang="ar-SA" sz="4400" dirty="0">
              <a:solidFill>
                <a:schemeClr val="tx2">
                  <a:lumMod val="75000"/>
                </a:schemeClr>
              </a:solidFill>
              <a:cs typeface="Arabic Transparent" pitchFamily="2" charset="-78"/>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0" y="620688"/>
            <a:ext cx="9144000" cy="6237312"/>
          </a:xfrm>
        </p:spPr>
        <p:txBody>
          <a:bodyPr>
            <a:normAutofit/>
          </a:bodyPr>
          <a:lstStyle/>
          <a:p>
            <a:r>
              <a:rPr lang="ar-SA" sz="4000" dirty="0" smtClean="0">
                <a:solidFill>
                  <a:srgbClr val="FF0000"/>
                </a:solidFill>
                <a:cs typeface="Arabic Transparent" pitchFamily="2" charset="-78"/>
              </a:rPr>
              <a:t>باختصار:</a:t>
            </a:r>
          </a:p>
          <a:p>
            <a:pPr>
              <a:buFont typeface="Wingdings" pitchFamily="2" charset="2"/>
              <a:buChar char="Ø"/>
            </a:pPr>
            <a:r>
              <a:rPr lang="ar-SA" sz="4000" dirty="0" smtClean="0">
                <a:solidFill>
                  <a:schemeClr val="tx2">
                    <a:lumMod val="75000"/>
                  </a:schemeClr>
                </a:solidFill>
                <a:cs typeface="Arabic Transparent" pitchFamily="2" charset="-78"/>
              </a:rPr>
              <a:t>إن أسس التنشئة الاجتماعية لدى أفلاطون تقوم على:</a:t>
            </a:r>
          </a:p>
          <a:p>
            <a:pPr>
              <a:buFont typeface="Wingdings" pitchFamily="2" charset="2"/>
              <a:buChar char="Ø"/>
            </a:pPr>
            <a:r>
              <a:rPr lang="ar-SA" sz="4000" dirty="0" smtClean="0">
                <a:solidFill>
                  <a:schemeClr val="tx2">
                    <a:lumMod val="75000"/>
                  </a:schemeClr>
                </a:solidFill>
                <a:cs typeface="Arabic Transparent" pitchFamily="2" charset="-78"/>
              </a:rPr>
              <a:t>المساواة بين الذكور والإناث في طلب العلم والعمل وتقلد الحكم</a:t>
            </a:r>
          </a:p>
          <a:p>
            <a:pPr>
              <a:buFont typeface="Wingdings" pitchFamily="2" charset="2"/>
              <a:buChar char="Ø"/>
            </a:pPr>
            <a:r>
              <a:rPr lang="ar-SA" sz="4000" dirty="0" smtClean="0">
                <a:solidFill>
                  <a:schemeClr val="tx2">
                    <a:lumMod val="75000"/>
                  </a:schemeClr>
                </a:solidFill>
                <a:cs typeface="Arabic Transparent" pitchFamily="2" charset="-78"/>
              </a:rPr>
              <a:t>إلغاء الفوارق بين القدرات التي يتمتع </a:t>
            </a:r>
            <a:r>
              <a:rPr lang="ar-SA" sz="4000" dirty="0" err="1" smtClean="0">
                <a:solidFill>
                  <a:schemeClr val="tx2">
                    <a:lumMod val="75000"/>
                  </a:schemeClr>
                </a:solidFill>
                <a:cs typeface="Arabic Transparent" pitchFamily="2" charset="-78"/>
              </a:rPr>
              <a:t>بها</a:t>
            </a:r>
            <a:r>
              <a:rPr lang="ar-SA" sz="4000" dirty="0" smtClean="0">
                <a:solidFill>
                  <a:schemeClr val="tx2">
                    <a:lumMod val="75000"/>
                  </a:schemeClr>
                </a:solidFill>
                <a:cs typeface="Arabic Transparent" pitchFamily="2" charset="-78"/>
              </a:rPr>
              <a:t> الجنسان لإدارة الدولة.</a:t>
            </a:r>
          </a:p>
          <a:p>
            <a:r>
              <a:rPr lang="ar-SA" sz="4000" dirty="0" smtClean="0">
                <a:solidFill>
                  <a:schemeClr val="tx2">
                    <a:lumMod val="75000"/>
                  </a:schemeClr>
                </a:solidFill>
                <a:cs typeface="Arabic Transparent" pitchFamily="2" charset="-78"/>
              </a:rPr>
              <a:t>بالواقع لاقت نظريته في التنشئة انتقادات لاذعة والكثير من الهجوم والتجريح.</a:t>
            </a:r>
            <a:endParaRPr lang="ar-SA" sz="4000" dirty="0">
              <a:solidFill>
                <a:schemeClr val="tx2">
                  <a:lumMod val="75000"/>
                </a:schemeClr>
              </a:solidFill>
              <a:cs typeface="Arabic Transparent" pitchFamily="2" charset="-78"/>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0" y="620688"/>
            <a:ext cx="9144000" cy="6237312"/>
          </a:xfrm>
        </p:spPr>
        <p:txBody>
          <a:bodyPr>
            <a:normAutofit/>
          </a:bodyPr>
          <a:lstStyle/>
          <a:p>
            <a:r>
              <a:rPr lang="ar-SA" sz="4400" dirty="0" smtClean="0">
                <a:solidFill>
                  <a:srgbClr val="FF0000"/>
                </a:solidFill>
                <a:cs typeface="Arabic Transparent" pitchFamily="2" charset="-78"/>
              </a:rPr>
              <a:t>حكومة الفلاسفة:</a:t>
            </a:r>
          </a:p>
          <a:p>
            <a:r>
              <a:rPr lang="ar-SA" sz="4400" dirty="0" smtClean="0">
                <a:solidFill>
                  <a:schemeClr val="tx2">
                    <a:lumMod val="75000"/>
                  </a:schemeClr>
                </a:solidFill>
                <a:cs typeface="Arabic Transparent" pitchFamily="2" charset="-78"/>
              </a:rPr>
              <a:t>يرى أفلاطون أن العدل والسعادة الإنسانية لا تتحقق في المجتمع إلا باتحاد قوتين هما السياسة والفلسفة، أي مع سيطرة حكام فلاسفة يتمتعون بالعلم والحكمة، ويدركون قيم الخير والجمال والعدالة المطلقة بمعناهم </a:t>
            </a:r>
            <a:r>
              <a:rPr lang="ar-SA" sz="4400" dirty="0" err="1" smtClean="0">
                <a:solidFill>
                  <a:schemeClr val="tx2">
                    <a:lumMod val="75000"/>
                  </a:schemeClr>
                </a:solidFill>
                <a:cs typeface="Arabic Transparent" pitchFamily="2" charset="-78"/>
              </a:rPr>
              <a:t>الحقيقي</a:t>
            </a:r>
            <a:r>
              <a:rPr lang="ar-SA" sz="4400" dirty="0" smtClean="0">
                <a:solidFill>
                  <a:schemeClr val="tx2">
                    <a:lumMod val="75000"/>
                  </a:schemeClr>
                </a:solidFill>
                <a:cs typeface="Arabic Transparent" pitchFamily="2" charset="-78"/>
              </a:rPr>
              <a:t> في عالم المثل،عالم المعقول، وليس العالم المحسوس، والمعرفة الظنية.</a:t>
            </a:r>
          </a:p>
          <a:p>
            <a:endParaRPr lang="ar-SA" sz="4400" dirty="0">
              <a:solidFill>
                <a:schemeClr val="tx2">
                  <a:lumMod val="75000"/>
                </a:schemeClr>
              </a:solidFill>
              <a:cs typeface="Arabic Transparent" pitchFamily="2" charset="-78"/>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0" y="620688"/>
            <a:ext cx="9144000" cy="6237312"/>
          </a:xfrm>
        </p:spPr>
        <p:txBody>
          <a:bodyPr>
            <a:normAutofit/>
          </a:bodyPr>
          <a:lstStyle/>
          <a:p>
            <a:r>
              <a:rPr lang="ar-SA" sz="4000" dirty="0" smtClean="0">
                <a:solidFill>
                  <a:schemeClr val="tx2">
                    <a:lumMod val="75000"/>
                  </a:schemeClr>
                </a:solidFill>
                <a:cs typeface="Arabic Transparent" pitchFamily="2" charset="-78"/>
              </a:rPr>
              <a:t>وأخيراً نجد أن </a:t>
            </a:r>
            <a:r>
              <a:rPr lang="ar-SA" sz="4000" dirty="0" smtClean="0">
                <a:solidFill>
                  <a:srgbClr val="FF0000"/>
                </a:solidFill>
                <a:cs typeface="Arabic Transparent" pitchFamily="2" charset="-78"/>
              </a:rPr>
              <a:t>أفلاطون يفضل الأسلوب الجماعي </a:t>
            </a:r>
            <a:r>
              <a:rPr lang="ar-SA" sz="4000" dirty="0" smtClean="0">
                <a:solidFill>
                  <a:schemeClr val="tx2">
                    <a:lumMod val="75000"/>
                  </a:schemeClr>
                </a:solidFill>
                <a:cs typeface="Arabic Transparent" pitchFamily="2" charset="-78"/>
              </a:rPr>
              <a:t>في نظام الحكم، بسبب:</a:t>
            </a:r>
          </a:p>
          <a:p>
            <a:pPr>
              <a:buFont typeface="Wingdings" pitchFamily="2" charset="2"/>
              <a:buChar char="ü"/>
            </a:pPr>
            <a:r>
              <a:rPr lang="ar-SA" sz="4000" dirty="0" smtClean="0">
                <a:solidFill>
                  <a:schemeClr val="tx2">
                    <a:lumMod val="75000"/>
                  </a:schemeClr>
                </a:solidFill>
                <a:cs typeface="Arabic Transparent" pitchFamily="2" charset="-78"/>
              </a:rPr>
              <a:t>أن أعباء الحكم أكثر من قدرات الفرد،.</a:t>
            </a:r>
          </a:p>
          <a:p>
            <a:pPr>
              <a:buFont typeface="Wingdings" pitchFamily="2" charset="2"/>
              <a:buChar char="ü"/>
            </a:pPr>
            <a:r>
              <a:rPr lang="ar-SA" sz="4000" dirty="0" smtClean="0">
                <a:solidFill>
                  <a:schemeClr val="tx2">
                    <a:lumMod val="75000"/>
                  </a:schemeClr>
                </a:solidFill>
                <a:cs typeface="Arabic Transparent" pitchFamily="2" charset="-78"/>
              </a:rPr>
              <a:t>أن الفرد تحت تأثير نشوة الحكم قد يتحول إلى طاغية</a:t>
            </a:r>
          </a:p>
          <a:p>
            <a:pPr>
              <a:buFont typeface="Wingdings" pitchFamily="2" charset="2"/>
              <a:buChar char="ü"/>
            </a:pPr>
            <a:r>
              <a:rPr lang="ar-SA" sz="4000" dirty="0" smtClean="0">
                <a:solidFill>
                  <a:schemeClr val="tx2">
                    <a:lumMod val="75000"/>
                  </a:schemeClr>
                </a:solidFill>
                <a:cs typeface="Arabic Transparent" pitchFamily="2" charset="-78"/>
              </a:rPr>
              <a:t>ضرورة قيام الجمهور بمراقبة طبقة الحكام عن طريق تشكيل مجالس نيابية لتوفير التوازن والاعتدال في عناصر الحكم.</a:t>
            </a:r>
            <a:endParaRPr lang="ar-SA" sz="4000" dirty="0">
              <a:solidFill>
                <a:schemeClr val="tx2">
                  <a:lumMod val="75000"/>
                </a:schemeClr>
              </a:solidFill>
              <a:cs typeface="Arabic Transparent" pitchFamily="2" charset="-78"/>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0" y="620688"/>
            <a:ext cx="9144000" cy="6237312"/>
          </a:xfrm>
        </p:spPr>
        <p:txBody>
          <a:bodyPr>
            <a:normAutofit lnSpcReduction="10000"/>
          </a:bodyPr>
          <a:lstStyle/>
          <a:p>
            <a:pPr algn="just"/>
            <a:r>
              <a:rPr lang="ar-SA" sz="4000" dirty="0" smtClean="0">
                <a:solidFill>
                  <a:schemeClr val="tx2">
                    <a:lumMod val="75000"/>
                  </a:schemeClr>
                </a:solidFill>
                <a:cs typeface="Arabic Transparent" pitchFamily="2" charset="-78"/>
              </a:rPr>
              <a:t>بالتأكيد أفلاطون عاد في كتابه </a:t>
            </a:r>
            <a:r>
              <a:rPr lang="ar-SA" sz="4000" dirty="0" smtClean="0">
                <a:solidFill>
                  <a:srgbClr val="FF0000"/>
                </a:solidFill>
                <a:cs typeface="Arabic Transparent" pitchFamily="2" charset="-78"/>
              </a:rPr>
              <a:t>”القوانين“ </a:t>
            </a:r>
            <a:r>
              <a:rPr lang="ar-SA" sz="4000" dirty="0" smtClean="0">
                <a:solidFill>
                  <a:schemeClr val="tx2">
                    <a:lumMod val="75000"/>
                  </a:schemeClr>
                </a:solidFill>
                <a:cs typeface="Arabic Transparent" pitchFamily="2" charset="-78"/>
              </a:rPr>
              <a:t>لتعديل كثير من آرائه لا سيما في اتجاهه نحوالشيوعية :</a:t>
            </a:r>
          </a:p>
          <a:p>
            <a:pPr algn="just">
              <a:buFont typeface="Wingdings" pitchFamily="2" charset="2"/>
              <a:buChar char="q"/>
            </a:pPr>
            <a:r>
              <a:rPr lang="ar-SA" sz="4000" dirty="0" smtClean="0">
                <a:solidFill>
                  <a:schemeClr val="tx2">
                    <a:lumMod val="75000"/>
                  </a:schemeClr>
                </a:solidFill>
                <a:cs typeface="Arabic Transparent" pitchFamily="2" charset="-78"/>
              </a:rPr>
              <a:t>فأشاد بالنظام الأسري ودعا إلى عدم الطلاق والانفصال بين الزوجين بهدف ضمان الاستقرار الاجتماعي في المجتمع مع ضرورة احترام السنن الاجتماعية باعتبارها المصدر الأساسي للتشريعات الوضعية.</a:t>
            </a:r>
          </a:p>
          <a:p>
            <a:pPr algn="just">
              <a:buFont typeface="Wingdings" pitchFamily="2" charset="2"/>
              <a:buChar char="q"/>
            </a:pPr>
            <a:r>
              <a:rPr lang="ar-SA" sz="4000" dirty="0" smtClean="0">
                <a:solidFill>
                  <a:schemeClr val="tx2">
                    <a:lumMod val="75000"/>
                  </a:schemeClr>
                </a:solidFill>
                <a:cs typeface="Arabic Transparent" pitchFamily="2" charset="-78"/>
              </a:rPr>
              <a:t>أقر أيضا الملكية الفردية.</a:t>
            </a:r>
          </a:p>
          <a:p>
            <a:pPr algn="just"/>
            <a:r>
              <a:rPr lang="ar-SA" sz="4000" dirty="0" smtClean="0">
                <a:solidFill>
                  <a:schemeClr val="tx2">
                    <a:lumMod val="75000"/>
                  </a:schemeClr>
                </a:solidFill>
                <a:cs typeface="Arabic Transparent" pitchFamily="2" charset="-78"/>
              </a:rPr>
              <a:t>لا شك بأن </a:t>
            </a:r>
            <a:r>
              <a:rPr lang="ar-SA" sz="4000" dirty="0" smtClean="0">
                <a:solidFill>
                  <a:srgbClr val="FF0000"/>
                </a:solidFill>
                <a:cs typeface="Arabic Transparent" pitchFamily="2" charset="-78"/>
              </a:rPr>
              <a:t>الفارابي وتوماس </a:t>
            </a:r>
            <a:r>
              <a:rPr lang="ar-SA" sz="4000" dirty="0" err="1" smtClean="0">
                <a:solidFill>
                  <a:srgbClr val="FF0000"/>
                </a:solidFill>
                <a:cs typeface="Arabic Transparent" pitchFamily="2" charset="-78"/>
              </a:rPr>
              <a:t>مور</a:t>
            </a:r>
            <a:r>
              <a:rPr lang="ar-SA" sz="4000" dirty="0" smtClean="0">
                <a:solidFill>
                  <a:srgbClr val="FF0000"/>
                </a:solidFill>
                <a:cs typeface="Arabic Transparent" pitchFamily="2" charset="-78"/>
              </a:rPr>
              <a:t> </a:t>
            </a:r>
            <a:r>
              <a:rPr lang="ar-SA" sz="4000" dirty="0" smtClean="0">
                <a:solidFill>
                  <a:schemeClr val="tx2">
                    <a:lumMod val="75000"/>
                  </a:schemeClr>
                </a:solidFill>
                <a:cs typeface="Arabic Transparent" pitchFamily="2" charset="-78"/>
              </a:rPr>
              <a:t>قد تأثرا كثيرا في أفكاره ونظرياته المثالية</a:t>
            </a:r>
          </a:p>
          <a:p>
            <a:pPr algn="just"/>
            <a:endParaRPr lang="ar-SA" sz="4000" dirty="0">
              <a:solidFill>
                <a:schemeClr val="tx2">
                  <a:lumMod val="75000"/>
                </a:schemeClr>
              </a:solidFill>
              <a:cs typeface="Arabic Transparent" pitchFamily="2" charset="-78"/>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3"/>
          <p:cNvSpPr/>
          <p:nvPr/>
        </p:nvSpPr>
        <p:spPr>
          <a:xfrm>
            <a:off x="2084780" y="620688"/>
            <a:ext cx="4974439" cy="3416320"/>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endParaRPr lang="ar-SA" sz="5400"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a:p>
            <a:pPr algn="ctr"/>
            <a:endParaRPr lang="ar-SA" sz="54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a:p>
            <a:pPr algn="ctr"/>
            <a:endParaRPr lang="ar-SA" sz="5400"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a:p>
            <a:pPr algn="ctr"/>
            <a:r>
              <a:rPr lang="ar-SA" sz="5400"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انتهى مبحث أفلاطون</a:t>
            </a:r>
            <a:endParaRPr lang="ar-SA" sz="54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حضري">
  <a:themeElements>
    <a:clrScheme name="حضري">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حضري">
      <a:majorFont>
        <a:latin typeface="Trebuchet MS"/>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eorgia"/>
        <a:ea typeface=""/>
        <a:cs typeface=""/>
        <a:font script="Jpan" typeface="HG明朝B"/>
        <a:font script="Hang" typeface="맑은 고딕"/>
        <a:font script="Hans" typeface="宋体"/>
        <a:font script="Hant" typeface="新細明體"/>
        <a:font script="Arab" typeface="Arial"/>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حضري">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Urban</Template>
  <TotalTime>240</TotalTime>
  <Words>1266</Words>
  <Application>Microsoft Office PowerPoint</Application>
  <PresentationFormat>عرض على الشاشة (3:4)‏</PresentationFormat>
  <Paragraphs>93</Paragraphs>
  <Slides>26</Slides>
  <Notes>0</Notes>
  <HiddenSlides>0</HiddenSlides>
  <MMClips>0</MMClips>
  <ScaleCrop>false</ScaleCrop>
  <HeadingPairs>
    <vt:vector size="4" baseType="variant">
      <vt:variant>
        <vt:lpstr>سمة</vt:lpstr>
      </vt:variant>
      <vt:variant>
        <vt:i4>1</vt:i4>
      </vt:variant>
      <vt:variant>
        <vt:lpstr>عناوين الشرائح</vt:lpstr>
      </vt:variant>
      <vt:variant>
        <vt:i4>26</vt:i4>
      </vt:variant>
    </vt:vector>
  </HeadingPairs>
  <TitlesOfParts>
    <vt:vector size="27" baseType="lpstr">
      <vt:lpstr>حضري</vt:lpstr>
      <vt:lpstr>الشريحة 1</vt:lpstr>
      <vt:lpstr>أفلاطون</vt:lpstr>
      <vt:lpstr>الشريحة 3</vt:lpstr>
      <vt:lpstr>الشريحة 4</vt:lpstr>
      <vt:lpstr>الشريحة 5</vt:lpstr>
      <vt:lpstr>الشريحة 6</vt:lpstr>
      <vt:lpstr>الشريحة 7</vt:lpstr>
      <vt:lpstr>الشريحة 8</vt:lpstr>
      <vt:lpstr>الشريحة 9</vt:lpstr>
      <vt:lpstr>الشريحة 10</vt:lpstr>
      <vt:lpstr>الشريحة 11</vt:lpstr>
      <vt:lpstr>الشريحة 12</vt:lpstr>
      <vt:lpstr>الشريحة 13</vt:lpstr>
      <vt:lpstr> التنشئة الاجتماعية في مدينة أفلاطون </vt:lpstr>
      <vt:lpstr>الشريحة 15</vt:lpstr>
      <vt:lpstr>الشريحة 16</vt:lpstr>
      <vt:lpstr>الشريحة 17</vt:lpstr>
      <vt:lpstr>الشريحة 18</vt:lpstr>
      <vt:lpstr>الشريحة 19</vt:lpstr>
      <vt:lpstr>الشريحة 20</vt:lpstr>
      <vt:lpstr>الشريحة 21</vt:lpstr>
      <vt:lpstr>الشريحة 22</vt:lpstr>
      <vt:lpstr>الشريحة 23</vt:lpstr>
      <vt:lpstr>الشريحة 24</vt:lpstr>
      <vt:lpstr>الشريحة 25</vt:lpstr>
      <vt:lpstr>الشريحة 26</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الشريحة 1</dc:title>
  <dc:creator>Prof. Sawsan AlBitar</dc:creator>
  <cp:lastModifiedBy>Prof. Sawsan AlBitar</cp:lastModifiedBy>
  <cp:revision>221</cp:revision>
  <dcterms:created xsi:type="dcterms:W3CDTF">2012-10-06T16:16:33Z</dcterms:created>
  <dcterms:modified xsi:type="dcterms:W3CDTF">2012-10-06T20:51:49Z</dcterms:modified>
</cp:coreProperties>
</file>