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8" r:id="rId3"/>
    <p:sldId id="259" r:id="rId4"/>
    <p:sldId id="260" r:id="rId5"/>
    <p:sldId id="261" r:id="rId6"/>
    <p:sldId id="262" r:id="rId7"/>
    <p:sldId id="263" r:id="rId8"/>
    <p:sldId id="264" r:id="rId9"/>
    <p:sldId id="265" r:id="rId10"/>
    <p:sldId id="266" r:id="rId11"/>
    <p:sldId id="288" r:id="rId12"/>
    <p:sldId id="267" r:id="rId13"/>
    <p:sldId id="268" r:id="rId14"/>
    <p:sldId id="269" r:id="rId15"/>
    <p:sldId id="270" r:id="rId16"/>
    <p:sldId id="271" r:id="rId17"/>
    <p:sldId id="272" r:id="rId18"/>
    <p:sldId id="275" r:id="rId19"/>
    <p:sldId id="273" r:id="rId20"/>
    <p:sldId id="304" r:id="rId21"/>
    <p:sldId id="276" r:id="rId22"/>
    <p:sldId id="289" r:id="rId23"/>
    <p:sldId id="290" r:id="rId24"/>
    <p:sldId id="291" r:id="rId25"/>
    <p:sldId id="292" r:id="rId26"/>
    <p:sldId id="293" r:id="rId27"/>
    <p:sldId id="294" r:id="rId28"/>
    <p:sldId id="295" r:id="rId29"/>
    <p:sldId id="296" r:id="rId30"/>
    <p:sldId id="297" r:id="rId31"/>
    <p:sldId id="298" r:id="rId32"/>
    <p:sldId id="299" r:id="rId33"/>
    <p:sldId id="300" r:id="rId34"/>
    <p:sldId id="305" r:id="rId3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1" d="100"/>
          <a:sy n="71" d="100"/>
        </p:scale>
        <p:origin x="-113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5B6D98-D930-4DEA-8838-201A9F5EF918}" type="doc">
      <dgm:prSet loTypeId="urn:microsoft.com/office/officeart/2005/8/layout/matrix1" loCatId="matrix" qsTypeId="urn:microsoft.com/office/officeart/2005/8/quickstyle/simple1" qsCatId="simple" csTypeId="urn:microsoft.com/office/officeart/2005/8/colors/colorful2" csCatId="colorful" phldr="1"/>
      <dgm:spPr/>
      <dgm:t>
        <a:bodyPr/>
        <a:lstStyle/>
        <a:p>
          <a:pPr rtl="1"/>
          <a:endParaRPr lang="ar-SA"/>
        </a:p>
      </dgm:t>
    </dgm:pt>
    <dgm:pt modelId="{64BA17F4-97B1-4A7F-9CA5-C043C116B41D}">
      <dgm:prSet phldrT="[نص]"/>
      <dgm:spPr/>
      <dgm:t>
        <a:bodyPr/>
        <a:lstStyle/>
        <a:p>
          <a:pPr rtl="1"/>
          <a:r>
            <a:rPr lang="ar-SA" b="1" dirty="0" smtClean="0"/>
            <a:t>كتاب السياسة</a:t>
          </a:r>
          <a:endParaRPr lang="ar-SA" b="1" dirty="0"/>
        </a:p>
      </dgm:t>
    </dgm:pt>
    <dgm:pt modelId="{D697EB89-63BD-461C-8D99-70FD458F5AD7}" type="parTrans" cxnId="{8573886D-F26E-4E81-95A5-EA0514598493}">
      <dgm:prSet/>
      <dgm:spPr/>
      <dgm:t>
        <a:bodyPr/>
        <a:lstStyle/>
        <a:p>
          <a:pPr rtl="1"/>
          <a:endParaRPr lang="ar-SA"/>
        </a:p>
      </dgm:t>
    </dgm:pt>
    <dgm:pt modelId="{F3DCB3A3-2432-4C65-B56E-A63311DD04D7}" type="sibTrans" cxnId="{8573886D-F26E-4E81-95A5-EA0514598493}">
      <dgm:prSet/>
      <dgm:spPr/>
      <dgm:t>
        <a:bodyPr/>
        <a:lstStyle/>
        <a:p>
          <a:pPr rtl="1"/>
          <a:endParaRPr lang="ar-SA"/>
        </a:p>
      </dgm:t>
    </dgm:pt>
    <dgm:pt modelId="{69D8D16D-C154-44F2-A94B-046C53CAA647}">
      <dgm:prSet phldrT="[نص]"/>
      <dgm:spPr/>
      <dgm:t>
        <a:bodyPr/>
        <a:lstStyle/>
        <a:p>
          <a:pPr rtl="1"/>
          <a:r>
            <a:rPr lang="ar-SA" dirty="0" smtClean="0"/>
            <a:t>نظرية الرق</a:t>
          </a:r>
          <a:endParaRPr lang="ar-SA" dirty="0"/>
        </a:p>
      </dgm:t>
    </dgm:pt>
    <dgm:pt modelId="{479D1E0A-5BA8-4E14-A42D-7B6A0B6CCF01}" type="parTrans" cxnId="{5EFB5400-8399-4145-99B2-8F8B528CD308}">
      <dgm:prSet/>
      <dgm:spPr/>
      <dgm:t>
        <a:bodyPr/>
        <a:lstStyle/>
        <a:p>
          <a:pPr rtl="1"/>
          <a:endParaRPr lang="ar-SA"/>
        </a:p>
      </dgm:t>
    </dgm:pt>
    <dgm:pt modelId="{58212294-1CD4-4481-B642-BB2EBE98EF03}" type="sibTrans" cxnId="{5EFB5400-8399-4145-99B2-8F8B528CD308}">
      <dgm:prSet/>
      <dgm:spPr/>
      <dgm:t>
        <a:bodyPr/>
        <a:lstStyle/>
        <a:p>
          <a:pPr rtl="1"/>
          <a:endParaRPr lang="ar-SA"/>
        </a:p>
      </dgm:t>
    </dgm:pt>
    <dgm:pt modelId="{3C400190-9A46-46C7-9C14-A76EAC5D5C2D}">
      <dgm:prSet phldrT="[نص]"/>
      <dgm:spPr/>
      <dgm:t>
        <a:bodyPr/>
        <a:lstStyle/>
        <a:p>
          <a:pPr rtl="1"/>
          <a:r>
            <a:rPr lang="ar-SA" dirty="0" smtClean="0"/>
            <a:t>نظرية نشـأة المجتمع </a:t>
          </a:r>
          <a:endParaRPr lang="ar-SA" dirty="0"/>
        </a:p>
      </dgm:t>
    </dgm:pt>
    <dgm:pt modelId="{CACA3F41-F64F-449D-BF5D-699228591011}" type="parTrans" cxnId="{BB97256A-7386-47C2-A3AB-265234E6B077}">
      <dgm:prSet/>
      <dgm:spPr/>
      <dgm:t>
        <a:bodyPr/>
        <a:lstStyle/>
        <a:p>
          <a:pPr rtl="1"/>
          <a:endParaRPr lang="ar-SA"/>
        </a:p>
      </dgm:t>
    </dgm:pt>
    <dgm:pt modelId="{FE5BFA1C-76E6-44DE-B345-486486D70CE7}" type="sibTrans" cxnId="{BB97256A-7386-47C2-A3AB-265234E6B077}">
      <dgm:prSet/>
      <dgm:spPr/>
      <dgm:t>
        <a:bodyPr/>
        <a:lstStyle/>
        <a:p>
          <a:pPr rtl="1"/>
          <a:endParaRPr lang="ar-SA"/>
        </a:p>
      </dgm:t>
    </dgm:pt>
    <dgm:pt modelId="{A1D2066F-A6F5-4538-96B7-D83752FC114E}">
      <dgm:prSet phldrT="[نص]"/>
      <dgm:spPr/>
      <dgm:t>
        <a:bodyPr/>
        <a:lstStyle/>
        <a:p>
          <a:pPr rtl="1"/>
          <a:r>
            <a:rPr lang="ar-SA" dirty="0" smtClean="0"/>
            <a:t>نظرية قيام مجتمع فاضل</a:t>
          </a:r>
          <a:endParaRPr lang="ar-SA" dirty="0"/>
        </a:p>
      </dgm:t>
    </dgm:pt>
    <dgm:pt modelId="{1D410B38-94C0-4BB6-8D7A-FD87DFC68552}" type="parTrans" cxnId="{318C7905-259A-4B7A-B054-67AE8522D351}">
      <dgm:prSet/>
      <dgm:spPr/>
      <dgm:t>
        <a:bodyPr/>
        <a:lstStyle/>
        <a:p>
          <a:pPr rtl="1"/>
          <a:endParaRPr lang="ar-SA"/>
        </a:p>
      </dgm:t>
    </dgm:pt>
    <dgm:pt modelId="{E2AF5479-EF5F-4E9D-A671-1C6810FEF366}" type="sibTrans" cxnId="{318C7905-259A-4B7A-B054-67AE8522D351}">
      <dgm:prSet/>
      <dgm:spPr/>
      <dgm:t>
        <a:bodyPr/>
        <a:lstStyle/>
        <a:p>
          <a:pPr rtl="1"/>
          <a:endParaRPr lang="ar-SA"/>
        </a:p>
      </dgm:t>
    </dgm:pt>
    <dgm:pt modelId="{3ACE78F6-F049-419C-9673-A86B2A6141C5}">
      <dgm:prSet phldrT="[نص]"/>
      <dgm:spPr/>
      <dgm:t>
        <a:bodyPr/>
        <a:lstStyle/>
        <a:p>
          <a:pPr rtl="1"/>
          <a:r>
            <a:rPr lang="ar-SA" dirty="0" smtClean="0"/>
            <a:t>نظرية قيام الثورات</a:t>
          </a:r>
          <a:endParaRPr lang="ar-SA" dirty="0"/>
        </a:p>
      </dgm:t>
    </dgm:pt>
    <dgm:pt modelId="{588F0054-59DF-4E89-8289-29EF1771EDF5}" type="parTrans" cxnId="{285021F4-DF98-4743-A643-19564714F77E}">
      <dgm:prSet/>
      <dgm:spPr/>
      <dgm:t>
        <a:bodyPr/>
        <a:lstStyle/>
        <a:p>
          <a:pPr rtl="1"/>
          <a:endParaRPr lang="ar-SA"/>
        </a:p>
      </dgm:t>
    </dgm:pt>
    <dgm:pt modelId="{DB171FCC-7D07-4CDA-84BB-8BE865F6A43E}" type="sibTrans" cxnId="{285021F4-DF98-4743-A643-19564714F77E}">
      <dgm:prSet/>
      <dgm:spPr/>
      <dgm:t>
        <a:bodyPr/>
        <a:lstStyle/>
        <a:p>
          <a:pPr rtl="1"/>
          <a:endParaRPr lang="ar-SA"/>
        </a:p>
      </dgm:t>
    </dgm:pt>
    <dgm:pt modelId="{99CF9DD3-E034-435B-B71A-728CC415EA88}" type="pres">
      <dgm:prSet presAssocID="{F05B6D98-D930-4DEA-8838-201A9F5EF918}" presName="diagram" presStyleCnt="0">
        <dgm:presLayoutVars>
          <dgm:chMax val="1"/>
          <dgm:dir/>
          <dgm:animLvl val="ctr"/>
          <dgm:resizeHandles val="exact"/>
        </dgm:presLayoutVars>
      </dgm:prSet>
      <dgm:spPr/>
    </dgm:pt>
    <dgm:pt modelId="{C3DEC164-2550-4B04-A58D-EC89A826F8FF}" type="pres">
      <dgm:prSet presAssocID="{F05B6D98-D930-4DEA-8838-201A9F5EF918}" presName="matrix" presStyleCnt="0"/>
      <dgm:spPr/>
    </dgm:pt>
    <dgm:pt modelId="{862DB48D-67E4-4C66-B45E-1A6D4BC1E311}" type="pres">
      <dgm:prSet presAssocID="{F05B6D98-D930-4DEA-8838-201A9F5EF918}" presName="tile1" presStyleLbl="node1" presStyleIdx="0" presStyleCnt="4"/>
      <dgm:spPr/>
    </dgm:pt>
    <dgm:pt modelId="{189CC029-6DAB-4689-9769-7678F8541231}" type="pres">
      <dgm:prSet presAssocID="{F05B6D98-D930-4DEA-8838-201A9F5EF918}" presName="tile1text" presStyleLbl="node1" presStyleIdx="0" presStyleCnt="4">
        <dgm:presLayoutVars>
          <dgm:chMax val="0"/>
          <dgm:chPref val="0"/>
          <dgm:bulletEnabled val="1"/>
        </dgm:presLayoutVars>
      </dgm:prSet>
      <dgm:spPr/>
    </dgm:pt>
    <dgm:pt modelId="{2B18963B-8D4E-4609-98D4-E42258BDF3A0}" type="pres">
      <dgm:prSet presAssocID="{F05B6D98-D930-4DEA-8838-201A9F5EF918}" presName="tile2" presStyleLbl="node1" presStyleIdx="1" presStyleCnt="4"/>
      <dgm:spPr/>
      <dgm:t>
        <a:bodyPr/>
        <a:lstStyle/>
        <a:p>
          <a:pPr rtl="1"/>
          <a:endParaRPr lang="ar-SA"/>
        </a:p>
      </dgm:t>
    </dgm:pt>
    <dgm:pt modelId="{26280C7F-D464-4EDF-AEE5-A332EB6C6BCE}" type="pres">
      <dgm:prSet presAssocID="{F05B6D98-D930-4DEA-8838-201A9F5EF918}" presName="tile2text" presStyleLbl="node1" presStyleIdx="1" presStyleCnt="4">
        <dgm:presLayoutVars>
          <dgm:chMax val="0"/>
          <dgm:chPref val="0"/>
          <dgm:bulletEnabled val="1"/>
        </dgm:presLayoutVars>
      </dgm:prSet>
      <dgm:spPr/>
      <dgm:t>
        <a:bodyPr/>
        <a:lstStyle/>
        <a:p>
          <a:pPr rtl="1"/>
          <a:endParaRPr lang="ar-SA"/>
        </a:p>
      </dgm:t>
    </dgm:pt>
    <dgm:pt modelId="{2935D930-7B11-4A23-852F-83DB795277EE}" type="pres">
      <dgm:prSet presAssocID="{F05B6D98-D930-4DEA-8838-201A9F5EF918}" presName="tile3" presStyleLbl="node1" presStyleIdx="2" presStyleCnt="4"/>
      <dgm:spPr/>
    </dgm:pt>
    <dgm:pt modelId="{34E87AE0-55BE-46E2-BCD6-5F5E457E5932}" type="pres">
      <dgm:prSet presAssocID="{F05B6D98-D930-4DEA-8838-201A9F5EF918}" presName="tile3text" presStyleLbl="node1" presStyleIdx="2" presStyleCnt="4">
        <dgm:presLayoutVars>
          <dgm:chMax val="0"/>
          <dgm:chPref val="0"/>
          <dgm:bulletEnabled val="1"/>
        </dgm:presLayoutVars>
      </dgm:prSet>
      <dgm:spPr/>
    </dgm:pt>
    <dgm:pt modelId="{7767CFB0-41B7-4F58-B244-559A2DB9EB61}" type="pres">
      <dgm:prSet presAssocID="{F05B6D98-D930-4DEA-8838-201A9F5EF918}" presName="tile4" presStyleLbl="node1" presStyleIdx="3" presStyleCnt="4"/>
      <dgm:spPr/>
    </dgm:pt>
    <dgm:pt modelId="{3022C96E-6158-4E1A-95BB-6CA77FD94233}" type="pres">
      <dgm:prSet presAssocID="{F05B6D98-D930-4DEA-8838-201A9F5EF918}" presName="tile4text" presStyleLbl="node1" presStyleIdx="3" presStyleCnt="4">
        <dgm:presLayoutVars>
          <dgm:chMax val="0"/>
          <dgm:chPref val="0"/>
          <dgm:bulletEnabled val="1"/>
        </dgm:presLayoutVars>
      </dgm:prSet>
      <dgm:spPr/>
    </dgm:pt>
    <dgm:pt modelId="{DA12C725-2AFC-4168-9D51-C38278CD5CC3}" type="pres">
      <dgm:prSet presAssocID="{F05B6D98-D930-4DEA-8838-201A9F5EF918}" presName="centerTile" presStyleLbl="fgShp" presStyleIdx="0" presStyleCnt="1">
        <dgm:presLayoutVars>
          <dgm:chMax val="0"/>
          <dgm:chPref val="0"/>
        </dgm:presLayoutVars>
      </dgm:prSet>
      <dgm:spPr/>
    </dgm:pt>
  </dgm:ptLst>
  <dgm:cxnLst>
    <dgm:cxn modelId="{A363698F-DA51-4E69-A8CD-D1FE905FC56E}" type="presOf" srcId="{69D8D16D-C154-44F2-A94B-046C53CAA647}" destId="{189CC029-6DAB-4689-9769-7678F8541231}" srcOrd="1" destOrd="0" presId="urn:microsoft.com/office/officeart/2005/8/layout/matrix1"/>
    <dgm:cxn modelId="{BB97256A-7386-47C2-A3AB-265234E6B077}" srcId="{64BA17F4-97B1-4A7F-9CA5-C043C116B41D}" destId="{3C400190-9A46-46C7-9C14-A76EAC5D5C2D}" srcOrd="1" destOrd="0" parTransId="{CACA3F41-F64F-449D-BF5D-699228591011}" sibTransId="{FE5BFA1C-76E6-44DE-B345-486486D70CE7}"/>
    <dgm:cxn modelId="{8BBFDC7D-829F-45D3-9226-C40305021E00}" type="presOf" srcId="{69D8D16D-C154-44F2-A94B-046C53CAA647}" destId="{862DB48D-67E4-4C66-B45E-1A6D4BC1E311}" srcOrd="0" destOrd="0" presId="urn:microsoft.com/office/officeart/2005/8/layout/matrix1"/>
    <dgm:cxn modelId="{089B5BBC-1E5D-4F3F-B39B-ED6920DAECB4}" type="presOf" srcId="{A1D2066F-A6F5-4538-96B7-D83752FC114E}" destId="{34E87AE0-55BE-46E2-BCD6-5F5E457E5932}" srcOrd="1" destOrd="0" presId="urn:microsoft.com/office/officeart/2005/8/layout/matrix1"/>
    <dgm:cxn modelId="{2783DFE6-6D2E-47DD-BCDE-11AC4695D76D}" type="presOf" srcId="{3C400190-9A46-46C7-9C14-A76EAC5D5C2D}" destId="{26280C7F-D464-4EDF-AEE5-A332EB6C6BCE}" srcOrd="1" destOrd="0" presId="urn:microsoft.com/office/officeart/2005/8/layout/matrix1"/>
    <dgm:cxn modelId="{E0CD4FDE-D8B0-456C-9087-E12E40420B25}" type="presOf" srcId="{F05B6D98-D930-4DEA-8838-201A9F5EF918}" destId="{99CF9DD3-E034-435B-B71A-728CC415EA88}" srcOrd="0" destOrd="0" presId="urn:microsoft.com/office/officeart/2005/8/layout/matrix1"/>
    <dgm:cxn modelId="{285021F4-DF98-4743-A643-19564714F77E}" srcId="{64BA17F4-97B1-4A7F-9CA5-C043C116B41D}" destId="{3ACE78F6-F049-419C-9673-A86B2A6141C5}" srcOrd="3" destOrd="0" parTransId="{588F0054-59DF-4E89-8289-29EF1771EDF5}" sibTransId="{DB171FCC-7D07-4CDA-84BB-8BE865F6A43E}"/>
    <dgm:cxn modelId="{318C7905-259A-4B7A-B054-67AE8522D351}" srcId="{64BA17F4-97B1-4A7F-9CA5-C043C116B41D}" destId="{A1D2066F-A6F5-4538-96B7-D83752FC114E}" srcOrd="2" destOrd="0" parTransId="{1D410B38-94C0-4BB6-8D7A-FD87DFC68552}" sibTransId="{E2AF5479-EF5F-4E9D-A671-1C6810FEF366}"/>
    <dgm:cxn modelId="{B5AC48A4-D665-4163-84CA-1A4BD1429527}" type="presOf" srcId="{3ACE78F6-F049-419C-9673-A86B2A6141C5}" destId="{3022C96E-6158-4E1A-95BB-6CA77FD94233}" srcOrd="1" destOrd="0" presId="urn:microsoft.com/office/officeart/2005/8/layout/matrix1"/>
    <dgm:cxn modelId="{5EFB5400-8399-4145-99B2-8F8B528CD308}" srcId="{64BA17F4-97B1-4A7F-9CA5-C043C116B41D}" destId="{69D8D16D-C154-44F2-A94B-046C53CAA647}" srcOrd="0" destOrd="0" parTransId="{479D1E0A-5BA8-4E14-A42D-7B6A0B6CCF01}" sibTransId="{58212294-1CD4-4481-B642-BB2EBE98EF03}"/>
    <dgm:cxn modelId="{E85C5CD3-9920-4FFE-84BE-1EB205409647}" type="presOf" srcId="{64BA17F4-97B1-4A7F-9CA5-C043C116B41D}" destId="{DA12C725-2AFC-4168-9D51-C38278CD5CC3}" srcOrd="0" destOrd="0" presId="urn:microsoft.com/office/officeart/2005/8/layout/matrix1"/>
    <dgm:cxn modelId="{C4953464-1AFF-43BE-94C8-9C7E7B62197C}" type="presOf" srcId="{3ACE78F6-F049-419C-9673-A86B2A6141C5}" destId="{7767CFB0-41B7-4F58-B244-559A2DB9EB61}" srcOrd="0" destOrd="0" presId="urn:microsoft.com/office/officeart/2005/8/layout/matrix1"/>
    <dgm:cxn modelId="{8573886D-F26E-4E81-95A5-EA0514598493}" srcId="{F05B6D98-D930-4DEA-8838-201A9F5EF918}" destId="{64BA17F4-97B1-4A7F-9CA5-C043C116B41D}" srcOrd="0" destOrd="0" parTransId="{D697EB89-63BD-461C-8D99-70FD458F5AD7}" sibTransId="{F3DCB3A3-2432-4C65-B56E-A63311DD04D7}"/>
    <dgm:cxn modelId="{920F0613-E0FE-436B-886F-477E2CB741C0}" type="presOf" srcId="{3C400190-9A46-46C7-9C14-A76EAC5D5C2D}" destId="{2B18963B-8D4E-4609-98D4-E42258BDF3A0}" srcOrd="0" destOrd="0" presId="urn:microsoft.com/office/officeart/2005/8/layout/matrix1"/>
    <dgm:cxn modelId="{60ACF2ED-B448-458A-AEE3-D23BE800E242}" type="presOf" srcId="{A1D2066F-A6F5-4538-96B7-D83752FC114E}" destId="{2935D930-7B11-4A23-852F-83DB795277EE}" srcOrd="0" destOrd="0" presId="urn:microsoft.com/office/officeart/2005/8/layout/matrix1"/>
    <dgm:cxn modelId="{163B97B2-6E4D-49D2-9F59-2C6407682CE2}" type="presParOf" srcId="{99CF9DD3-E034-435B-B71A-728CC415EA88}" destId="{C3DEC164-2550-4B04-A58D-EC89A826F8FF}" srcOrd="0" destOrd="0" presId="urn:microsoft.com/office/officeart/2005/8/layout/matrix1"/>
    <dgm:cxn modelId="{18B797A9-6FFC-4E62-B824-A2CA131C14C0}" type="presParOf" srcId="{C3DEC164-2550-4B04-A58D-EC89A826F8FF}" destId="{862DB48D-67E4-4C66-B45E-1A6D4BC1E311}" srcOrd="0" destOrd="0" presId="urn:microsoft.com/office/officeart/2005/8/layout/matrix1"/>
    <dgm:cxn modelId="{D9EBD954-3230-49CA-8C58-484F1FDCB8ED}" type="presParOf" srcId="{C3DEC164-2550-4B04-A58D-EC89A826F8FF}" destId="{189CC029-6DAB-4689-9769-7678F8541231}" srcOrd="1" destOrd="0" presId="urn:microsoft.com/office/officeart/2005/8/layout/matrix1"/>
    <dgm:cxn modelId="{D86F681A-6A16-4798-AFF8-46C6FEFBEAB5}" type="presParOf" srcId="{C3DEC164-2550-4B04-A58D-EC89A826F8FF}" destId="{2B18963B-8D4E-4609-98D4-E42258BDF3A0}" srcOrd="2" destOrd="0" presId="urn:microsoft.com/office/officeart/2005/8/layout/matrix1"/>
    <dgm:cxn modelId="{63EDC067-7942-47E8-833F-913D797E39DB}" type="presParOf" srcId="{C3DEC164-2550-4B04-A58D-EC89A826F8FF}" destId="{26280C7F-D464-4EDF-AEE5-A332EB6C6BCE}" srcOrd="3" destOrd="0" presId="urn:microsoft.com/office/officeart/2005/8/layout/matrix1"/>
    <dgm:cxn modelId="{C9791B0C-E080-4A4B-9E9B-A1D32BDC94E7}" type="presParOf" srcId="{C3DEC164-2550-4B04-A58D-EC89A826F8FF}" destId="{2935D930-7B11-4A23-852F-83DB795277EE}" srcOrd="4" destOrd="0" presId="urn:microsoft.com/office/officeart/2005/8/layout/matrix1"/>
    <dgm:cxn modelId="{7B5D4264-ADED-4964-844A-1CF206DDAB76}" type="presParOf" srcId="{C3DEC164-2550-4B04-A58D-EC89A826F8FF}" destId="{34E87AE0-55BE-46E2-BCD6-5F5E457E5932}" srcOrd="5" destOrd="0" presId="urn:microsoft.com/office/officeart/2005/8/layout/matrix1"/>
    <dgm:cxn modelId="{E07794A3-8AA2-4058-A295-A261BF4CEF4F}" type="presParOf" srcId="{C3DEC164-2550-4B04-A58D-EC89A826F8FF}" destId="{7767CFB0-41B7-4F58-B244-559A2DB9EB61}" srcOrd="6" destOrd="0" presId="urn:microsoft.com/office/officeart/2005/8/layout/matrix1"/>
    <dgm:cxn modelId="{03ED116F-4F48-42C5-A647-0F333B38500B}" type="presParOf" srcId="{C3DEC164-2550-4B04-A58D-EC89A826F8FF}" destId="{3022C96E-6158-4E1A-95BB-6CA77FD94233}" srcOrd="7" destOrd="0" presId="urn:microsoft.com/office/officeart/2005/8/layout/matrix1"/>
    <dgm:cxn modelId="{C46ADC9A-E72F-4239-836E-EEB82866CF87}" type="presParOf" srcId="{99CF9DD3-E034-435B-B71A-728CC415EA88}" destId="{DA12C725-2AFC-4168-9D51-C38278CD5CC3}" srcOrd="1" destOrd="0" presId="urn:microsoft.com/office/officeart/2005/8/layout/matrix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2DB48D-67E4-4C66-B45E-1A6D4BC1E311}">
      <dsp:nvSpPr>
        <dsp:cNvPr id="0" name=""/>
        <dsp:cNvSpPr/>
      </dsp:nvSpPr>
      <dsp:spPr>
        <a:xfrm rot="16200000">
          <a:off x="816768" y="-816768"/>
          <a:ext cx="2938462" cy="4572000"/>
        </a:xfrm>
        <a:prstGeom prst="round1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1592" tIns="291592" rIns="291592" bIns="291592" numCol="1" spcCol="1270" anchor="ctr" anchorCtr="0">
          <a:noAutofit/>
        </a:bodyPr>
        <a:lstStyle/>
        <a:p>
          <a:pPr lvl="0" algn="ctr" defTabSz="1822450" rtl="1">
            <a:lnSpc>
              <a:spcPct val="90000"/>
            </a:lnSpc>
            <a:spcBef>
              <a:spcPct val="0"/>
            </a:spcBef>
            <a:spcAft>
              <a:spcPct val="35000"/>
            </a:spcAft>
          </a:pPr>
          <a:r>
            <a:rPr lang="ar-SA" sz="4100" kern="1200" dirty="0" smtClean="0"/>
            <a:t>نظرية الرق</a:t>
          </a:r>
          <a:endParaRPr lang="ar-SA" sz="4100" kern="1200" dirty="0"/>
        </a:p>
      </dsp:txBody>
      <dsp:txXfrm rot="16200000">
        <a:off x="1184076" y="-1184076"/>
        <a:ext cx="2203846" cy="4572000"/>
      </dsp:txXfrm>
    </dsp:sp>
    <dsp:sp modelId="{2B18963B-8D4E-4609-98D4-E42258BDF3A0}">
      <dsp:nvSpPr>
        <dsp:cNvPr id="0" name=""/>
        <dsp:cNvSpPr/>
      </dsp:nvSpPr>
      <dsp:spPr>
        <a:xfrm>
          <a:off x="4572000" y="0"/>
          <a:ext cx="4572000" cy="2938462"/>
        </a:xfrm>
        <a:prstGeom prst="round1Rect">
          <a:avLst/>
        </a:prstGeom>
        <a:solidFill>
          <a:schemeClr val="accent2">
            <a:hueOff val="-279374"/>
            <a:satOff val="-3219"/>
            <a:lumOff val="72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1592" tIns="291592" rIns="291592" bIns="291592" numCol="1" spcCol="1270" anchor="ctr" anchorCtr="0">
          <a:noAutofit/>
        </a:bodyPr>
        <a:lstStyle/>
        <a:p>
          <a:pPr lvl="0" algn="ctr" defTabSz="1822450" rtl="1">
            <a:lnSpc>
              <a:spcPct val="90000"/>
            </a:lnSpc>
            <a:spcBef>
              <a:spcPct val="0"/>
            </a:spcBef>
            <a:spcAft>
              <a:spcPct val="35000"/>
            </a:spcAft>
          </a:pPr>
          <a:r>
            <a:rPr lang="ar-SA" sz="4100" kern="1200" dirty="0" smtClean="0"/>
            <a:t>نظرية نشـأة المجتمع </a:t>
          </a:r>
          <a:endParaRPr lang="ar-SA" sz="4100" kern="1200" dirty="0"/>
        </a:p>
      </dsp:txBody>
      <dsp:txXfrm>
        <a:off x="4572000" y="0"/>
        <a:ext cx="4572000" cy="2203846"/>
      </dsp:txXfrm>
    </dsp:sp>
    <dsp:sp modelId="{2935D930-7B11-4A23-852F-83DB795277EE}">
      <dsp:nvSpPr>
        <dsp:cNvPr id="0" name=""/>
        <dsp:cNvSpPr/>
      </dsp:nvSpPr>
      <dsp:spPr>
        <a:xfrm rot="10800000">
          <a:off x="0" y="2938462"/>
          <a:ext cx="4572000" cy="2938462"/>
        </a:xfrm>
        <a:prstGeom prst="round1Rect">
          <a:avLst/>
        </a:prstGeom>
        <a:solidFill>
          <a:schemeClr val="accent2">
            <a:hueOff val="-558749"/>
            <a:satOff val="-6439"/>
            <a:lumOff val="143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1592" tIns="291592" rIns="291592" bIns="291592" numCol="1" spcCol="1270" anchor="ctr" anchorCtr="0">
          <a:noAutofit/>
        </a:bodyPr>
        <a:lstStyle/>
        <a:p>
          <a:pPr lvl="0" algn="ctr" defTabSz="1822450" rtl="1">
            <a:lnSpc>
              <a:spcPct val="90000"/>
            </a:lnSpc>
            <a:spcBef>
              <a:spcPct val="0"/>
            </a:spcBef>
            <a:spcAft>
              <a:spcPct val="35000"/>
            </a:spcAft>
          </a:pPr>
          <a:r>
            <a:rPr lang="ar-SA" sz="4100" kern="1200" dirty="0" smtClean="0"/>
            <a:t>نظرية قيام مجتمع فاضل</a:t>
          </a:r>
          <a:endParaRPr lang="ar-SA" sz="4100" kern="1200" dirty="0"/>
        </a:p>
      </dsp:txBody>
      <dsp:txXfrm rot="10800000">
        <a:off x="0" y="3673078"/>
        <a:ext cx="4572000" cy="2203846"/>
      </dsp:txXfrm>
    </dsp:sp>
    <dsp:sp modelId="{7767CFB0-41B7-4F58-B244-559A2DB9EB61}">
      <dsp:nvSpPr>
        <dsp:cNvPr id="0" name=""/>
        <dsp:cNvSpPr/>
      </dsp:nvSpPr>
      <dsp:spPr>
        <a:xfrm rot="5400000">
          <a:off x="5388768" y="2121693"/>
          <a:ext cx="2938462" cy="4572000"/>
        </a:xfrm>
        <a:prstGeom prst="round1Rect">
          <a:avLst/>
        </a:prstGeom>
        <a:solidFill>
          <a:schemeClr val="accent2">
            <a:hueOff val="-838123"/>
            <a:satOff val="-9658"/>
            <a:lumOff val="21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1592" tIns="291592" rIns="291592" bIns="291592" numCol="1" spcCol="1270" anchor="ctr" anchorCtr="0">
          <a:noAutofit/>
        </a:bodyPr>
        <a:lstStyle/>
        <a:p>
          <a:pPr lvl="0" algn="ctr" defTabSz="1822450" rtl="1">
            <a:lnSpc>
              <a:spcPct val="90000"/>
            </a:lnSpc>
            <a:spcBef>
              <a:spcPct val="0"/>
            </a:spcBef>
            <a:spcAft>
              <a:spcPct val="35000"/>
            </a:spcAft>
          </a:pPr>
          <a:r>
            <a:rPr lang="ar-SA" sz="4100" kern="1200" dirty="0" smtClean="0"/>
            <a:t>نظرية قيام الثورات</a:t>
          </a:r>
          <a:endParaRPr lang="ar-SA" sz="4100" kern="1200" dirty="0"/>
        </a:p>
      </dsp:txBody>
      <dsp:txXfrm rot="5400000">
        <a:off x="5756076" y="2489001"/>
        <a:ext cx="2203846" cy="4572000"/>
      </dsp:txXfrm>
    </dsp:sp>
    <dsp:sp modelId="{DA12C725-2AFC-4168-9D51-C38278CD5CC3}">
      <dsp:nvSpPr>
        <dsp:cNvPr id="0" name=""/>
        <dsp:cNvSpPr/>
      </dsp:nvSpPr>
      <dsp:spPr>
        <a:xfrm>
          <a:off x="3200399" y="2203846"/>
          <a:ext cx="2743200" cy="1469231"/>
        </a:xfrm>
        <a:prstGeom prst="roundRect">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lvl="0" algn="ctr" defTabSz="1822450" rtl="1">
            <a:lnSpc>
              <a:spcPct val="90000"/>
            </a:lnSpc>
            <a:spcBef>
              <a:spcPct val="0"/>
            </a:spcBef>
            <a:spcAft>
              <a:spcPct val="35000"/>
            </a:spcAft>
          </a:pPr>
          <a:r>
            <a:rPr lang="ar-SA" sz="4100" b="1" kern="1200" dirty="0" smtClean="0"/>
            <a:t>كتاب السياسة</a:t>
          </a:r>
          <a:endParaRPr lang="ar-SA" sz="4100" b="1" kern="1200" dirty="0"/>
        </a:p>
      </dsp:txBody>
      <dsp:txXfrm>
        <a:off x="3200399" y="2203846"/>
        <a:ext cx="2743200" cy="1469231"/>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810F738B-BC25-4269-AC95-0843923969C3}" type="datetimeFigureOut">
              <a:rPr lang="ar-SA" smtClean="0"/>
              <a:t>02/01/1434</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498D9DE7-8CAB-44CE-85D6-9768F7540EDC}"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10F738B-BC25-4269-AC95-0843923969C3}" type="datetimeFigureOut">
              <a:rPr lang="ar-SA" smtClean="0"/>
              <a:t>02/01/1434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98D9DE7-8CAB-44CE-85D6-9768F7540EDC}"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810F738B-BC25-4269-AC95-0843923969C3}" type="datetimeFigureOut">
              <a:rPr lang="ar-SA" smtClean="0"/>
              <a:t>02/01/1434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98D9DE7-8CAB-44CE-85D6-9768F7540EDC}"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810F738B-BC25-4269-AC95-0843923969C3}" type="datetimeFigureOut">
              <a:rPr lang="ar-SA" smtClean="0"/>
              <a:t>02/01/1434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98D9DE7-8CAB-44CE-85D6-9768F7540EDC}"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810F738B-BC25-4269-AC95-0843923969C3}" type="datetimeFigureOut">
              <a:rPr lang="ar-SA" smtClean="0"/>
              <a:t>02/01/1434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498D9DE7-8CAB-44CE-85D6-9768F7540EDC}"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810F738B-BC25-4269-AC95-0843923969C3}" type="datetimeFigureOut">
              <a:rPr lang="ar-SA" smtClean="0"/>
              <a:t>02/01/1434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498D9DE7-8CAB-44CE-85D6-9768F7540EDC}"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10F738B-BC25-4269-AC95-0843923969C3}" type="datetimeFigureOut">
              <a:rPr lang="ar-SA" smtClean="0"/>
              <a:t>02/01/1434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498D9DE7-8CAB-44CE-85D6-9768F7540EDC}"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810F738B-BC25-4269-AC95-0843923969C3}" type="datetimeFigureOut">
              <a:rPr lang="ar-SA" smtClean="0"/>
              <a:t>02/01/1434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98D9DE7-8CAB-44CE-85D6-9768F7540EDC}"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10F738B-BC25-4269-AC95-0843923969C3}" type="datetimeFigureOut">
              <a:rPr lang="ar-SA" smtClean="0"/>
              <a:t>02/01/1434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498D9DE7-8CAB-44CE-85D6-9768F7540EDC}" type="slidenum">
              <a:rPr lang="ar-SA" smtClean="0"/>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10F738B-BC25-4269-AC95-0843923969C3}" type="datetimeFigureOut">
              <a:rPr lang="ar-SA" smtClean="0"/>
              <a:t>02/01/1434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98D9DE7-8CAB-44CE-85D6-9768F7540EDC}"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10F738B-BC25-4269-AC95-0843923969C3}" type="datetimeFigureOut">
              <a:rPr lang="ar-SA" smtClean="0"/>
              <a:t>02/01/1434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98D9DE7-8CAB-44CE-85D6-9768F7540EDC}"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10F738B-BC25-4269-AC95-0843923969C3}" type="datetimeFigureOut">
              <a:rPr lang="ar-SA" smtClean="0"/>
              <a:t>02/01/1434</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98D9DE7-8CAB-44CE-85D6-9768F7540EDC}" type="slidenum">
              <a:rPr lang="ar-SA" smtClean="0"/>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79512" y="1923797"/>
            <a:ext cx="8856984" cy="3416320"/>
          </a:xfrm>
          <a:prstGeom prst="rect">
            <a:avLst/>
          </a:prstGeom>
          <a:noFill/>
        </p:spPr>
        <p:txBody>
          <a:bodyPr wrap="square" lIns="91440" tIns="45720" rIns="91440" bIns="45720">
            <a:spAutoFit/>
          </a:bodyPr>
          <a:lstStyle/>
          <a:p>
            <a:pPr algn="ctr"/>
            <a:r>
              <a:rPr lang="ar-SA" sz="5400" b="1" cap="none" spc="0" dirty="0" smtClean="0">
                <a:ln w="17780" cmpd="sng">
                  <a:solidFill>
                    <a:srgbClr val="FFFFFF"/>
                  </a:solidFill>
                  <a:prstDash val="solid"/>
                  <a:miter lim="800000"/>
                </a:ln>
                <a:solidFill>
                  <a:schemeClr val="tx2">
                    <a:lumMod val="75000"/>
                  </a:schemeClr>
                </a:solidFill>
                <a:effectLst>
                  <a:outerShdw blurRad="50800" algn="tl" rotWithShape="0">
                    <a:srgbClr val="000000"/>
                  </a:outerShdw>
                </a:effectLst>
              </a:rPr>
              <a:t>التفكير الاجتماعي عند اليونان:</a:t>
            </a:r>
          </a:p>
          <a:p>
            <a:pPr algn="ctr"/>
            <a:endParaRPr lang="ar-SA" sz="5400" b="1" cap="none" spc="0" dirty="0" smtClean="0">
              <a:ln w="17780" cmpd="sng">
                <a:solidFill>
                  <a:srgbClr val="FFFFFF"/>
                </a:solidFill>
                <a:prstDash val="solid"/>
                <a:miter lim="800000"/>
              </a:ln>
              <a:solidFill>
                <a:schemeClr val="tx2">
                  <a:lumMod val="75000"/>
                </a:schemeClr>
              </a:solidFill>
              <a:effectLst>
                <a:outerShdw blurRad="50800" algn="tl" rotWithShape="0">
                  <a:srgbClr val="000000"/>
                </a:outerShdw>
              </a:effectLst>
            </a:endParaRPr>
          </a:p>
          <a:p>
            <a:pPr algn="ctr"/>
            <a:r>
              <a:rPr lang="ar-SA" sz="5400" b="1" dirty="0" smtClean="0">
                <a:ln w="17780" cmpd="sng">
                  <a:solidFill>
                    <a:srgbClr val="FFFFFF"/>
                  </a:solidFill>
                  <a:prstDash val="solid"/>
                  <a:miter lim="800000"/>
                </a:ln>
                <a:solidFill>
                  <a:schemeClr val="tx2">
                    <a:lumMod val="75000"/>
                  </a:schemeClr>
                </a:solidFill>
                <a:effectLst>
                  <a:outerShdw blurRad="50800" algn="tl" rotWithShape="0">
                    <a:srgbClr val="000000"/>
                  </a:outerShdw>
                </a:effectLst>
              </a:rPr>
              <a:t>أرسطو</a:t>
            </a:r>
            <a:endParaRPr lang="ar-SA" sz="5400" b="1" cap="none" spc="0" dirty="0">
              <a:ln w="17780" cmpd="sng">
                <a:solidFill>
                  <a:srgbClr val="FFFFFF"/>
                </a:solidFill>
                <a:prstDash val="solid"/>
                <a:miter lim="800000"/>
              </a:ln>
              <a:solidFill>
                <a:schemeClr val="tx2">
                  <a:lumMod val="75000"/>
                </a:schemeClr>
              </a:solidFill>
              <a:effectLst>
                <a:outerShdw blurRad="50800" algn="tl" rotWithShape="0">
                  <a:srgbClr val="000000"/>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lstStyle/>
          <a:p>
            <a:pPr algn="ctr"/>
            <a:r>
              <a:rPr lang="ar-SA" b="1" dirty="0" smtClean="0"/>
              <a:t>التفكير الاجتماعي</a:t>
            </a:r>
            <a:endParaRPr lang="ar-SA" b="1" dirty="0"/>
          </a:p>
        </p:txBody>
      </p:sp>
      <p:sp>
        <p:nvSpPr>
          <p:cNvPr id="3" name="عنصر نائب للمحتوى 2"/>
          <p:cNvSpPr>
            <a:spLocks noGrp="1"/>
          </p:cNvSpPr>
          <p:nvPr>
            <p:ph idx="1"/>
          </p:nvPr>
        </p:nvSpPr>
        <p:spPr>
          <a:xfrm>
            <a:off x="0" y="980728"/>
            <a:ext cx="9144000" cy="5877272"/>
          </a:xfrm>
        </p:spPr>
        <p:txBody>
          <a:bodyPr>
            <a:normAutofit fontScale="85000" lnSpcReduction="10000"/>
          </a:bodyPr>
          <a:lstStyle/>
          <a:p>
            <a:pPr algn="just">
              <a:buNone/>
            </a:pPr>
            <a:r>
              <a:rPr lang="ar-SA" sz="4400" dirty="0" smtClean="0">
                <a:solidFill>
                  <a:srgbClr val="FFC000"/>
                </a:solidFill>
              </a:rPr>
              <a:t>التفكير </a:t>
            </a:r>
            <a:r>
              <a:rPr lang="ar-SA" sz="4400" dirty="0" smtClean="0">
                <a:solidFill>
                  <a:srgbClr val="FFC000"/>
                </a:solidFill>
              </a:rPr>
              <a:t>الاجتماعي </a:t>
            </a:r>
            <a:r>
              <a:rPr lang="ar-SA" sz="4400" dirty="0" smtClean="0"/>
              <a:t>سلسلة متعاقبة من الأفكار الاجتماعية الأولية والآراء والقيم، </a:t>
            </a:r>
            <a:r>
              <a:rPr lang="ar-SA" sz="4400" dirty="0" smtClean="0"/>
              <a:t>التي ظهرت </a:t>
            </a:r>
            <a:r>
              <a:rPr lang="ar-SA" sz="4400" dirty="0" smtClean="0"/>
              <a:t>في الحضارات القديمة الشرقية عند اليونانيين القدماء، الهنود الرومان وغيرهم. وفي كل أطوار التفكير الاجتماعي ، كان الاهتمام بسعادة المجتمعات الإنسانية ، وتصحيح البيئة الاجتماعية ، لتوفير أكبر قدر ممكن من السعادة للإنسان. وقد تأثر التفكير الاجتماعي بمجموعة الظروف السياسية </a:t>
            </a:r>
            <a:r>
              <a:rPr lang="ar-SA" sz="4400" dirty="0" err="1" smtClean="0"/>
              <a:t>و</a:t>
            </a:r>
            <a:r>
              <a:rPr lang="ar-SA" sz="4400" dirty="0" smtClean="0"/>
              <a:t> الثقافية، وكذلك بالظروف الاجتماعية الاقتصادية السائدة ، مثل أنماط الأنشطة الاقتصادية، و توزيع الملكية وعلاقات العمل ، إنه التراكم المعرفي الاجتماعي و السياسي و الفكري.</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normAutofit fontScale="90000"/>
          </a:bodyPr>
          <a:lstStyle/>
          <a:p>
            <a:pPr algn="ctr"/>
            <a:r>
              <a:rPr lang="ar-SA" dirty="0" smtClean="0"/>
              <a:t/>
            </a:r>
            <a:br>
              <a:rPr lang="ar-SA" dirty="0" smtClean="0"/>
            </a:br>
            <a:r>
              <a:rPr lang="ar-SA" dirty="0" smtClean="0"/>
              <a:t/>
            </a:r>
            <a:br>
              <a:rPr lang="ar-SA" dirty="0" smtClean="0"/>
            </a:br>
            <a:r>
              <a:rPr lang="ar-SA" dirty="0" smtClean="0"/>
              <a:t/>
            </a:r>
            <a:br>
              <a:rPr lang="ar-SA" dirty="0" smtClean="0"/>
            </a:br>
            <a:r>
              <a:rPr lang="ar-SA" dirty="0" smtClean="0"/>
              <a:t> </a:t>
            </a:r>
            <a:r>
              <a:rPr lang="en-US" dirty="0" smtClean="0"/>
              <a:t/>
            </a:r>
            <a:br>
              <a:rPr lang="en-US" dirty="0" smtClean="0"/>
            </a:br>
            <a:r>
              <a:rPr lang="ar-SA" dirty="0" smtClean="0"/>
              <a:t>أرسطو : (  284 – 222 ق.م)</a:t>
            </a:r>
            <a:endParaRPr lang="ar-SA" dirty="0"/>
          </a:p>
        </p:txBody>
      </p:sp>
      <p:sp>
        <p:nvSpPr>
          <p:cNvPr id="3" name="عنصر نائب للمحتوى 2"/>
          <p:cNvSpPr>
            <a:spLocks noGrp="1"/>
          </p:cNvSpPr>
          <p:nvPr>
            <p:ph idx="1"/>
          </p:nvPr>
        </p:nvSpPr>
        <p:spPr>
          <a:xfrm>
            <a:off x="0" y="980728"/>
            <a:ext cx="9144000" cy="5877272"/>
          </a:xfrm>
        </p:spPr>
        <p:txBody>
          <a:bodyPr>
            <a:normAutofit fontScale="92500" lnSpcReduction="10000"/>
          </a:bodyPr>
          <a:lstStyle/>
          <a:p>
            <a:r>
              <a:rPr lang="ar-SA" sz="4400" dirty="0" smtClean="0"/>
              <a:t>كانت فلسفته متأثرة بفلسفة أستاذه أفلاطون، وقامت آراؤه الاجتماعية على أصول فلسفته.</a:t>
            </a:r>
            <a:endParaRPr lang="en-US" sz="4400" dirty="0" smtClean="0"/>
          </a:p>
          <a:p>
            <a:r>
              <a:rPr lang="ar-SA" sz="4400" dirty="0" smtClean="0"/>
              <a:t>كانت آراؤه أرسطو أقل اندفاعاً وتهوراً من آراء أفلاطون، حيث كان أكثر عقلانية من أفلاطون </a:t>
            </a:r>
            <a:endParaRPr lang="en-US" sz="4400" dirty="0" smtClean="0"/>
          </a:p>
          <a:p>
            <a:r>
              <a:rPr lang="ar-SA" sz="4400" dirty="0" smtClean="0"/>
              <a:t>كان اقل اندفاعا وتهورا من أفلاطون ، وأكثر تلمساً للحياة الواقعية وأشد اعتماداً على التجربة النظرية في بحوثه الاجتماعية</a:t>
            </a:r>
            <a:endParaRPr lang="en-US" sz="4400" dirty="0" smtClean="0"/>
          </a:p>
          <a:p>
            <a:r>
              <a:rPr lang="ar-SA" sz="4400" dirty="0" smtClean="0"/>
              <a:t>أثرت آراؤه في السياسة بشكل غير مباشر </a:t>
            </a:r>
            <a:r>
              <a:rPr lang="ar-SA" sz="4400" dirty="0" err="1" smtClean="0"/>
              <a:t>بالاسكندر</a:t>
            </a:r>
            <a:r>
              <a:rPr lang="ar-SA" sz="4400" dirty="0" smtClean="0"/>
              <a:t> المقدوني .</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normAutofit fontScale="90000"/>
          </a:bodyPr>
          <a:lstStyle/>
          <a:p>
            <a:pPr algn="ctr"/>
            <a:r>
              <a:rPr lang="ar-SA" dirty="0" smtClean="0"/>
              <a:t/>
            </a:r>
            <a:br>
              <a:rPr lang="ar-SA" dirty="0" smtClean="0"/>
            </a:br>
            <a:r>
              <a:rPr lang="ar-SA" b="1" dirty="0" smtClean="0"/>
              <a:t> نظريات أرسطو الاجتماعية </a:t>
            </a:r>
            <a:endParaRPr lang="ar-SA" dirty="0"/>
          </a:p>
        </p:txBody>
      </p:sp>
      <p:graphicFrame>
        <p:nvGraphicFramePr>
          <p:cNvPr id="5" name="عنصر نائب للمحتوى 4"/>
          <p:cNvGraphicFramePr>
            <a:graphicFrameLocks noGrp="1"/>
          </p:cNvGraphicFramePr>
          <p:nvPr>
            <p:ph idx="1"/>
          </p:nvPr>
        </p:nvGraphicFramePr>
        <p:xfrm>
          <a:off x="0" y="981075"/>
          <a:ext cx="9144000" cy="5876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lstStyle/>
          <a:p>
            <a:pPr algn="ctr"/>
            <a:r>
              <a:rPr lang="ar-SA" b="1" dirty="0" smtClean="0"/>
              <a:t>نظرية نشـأة المجتمع</a:t>
            </a:r>
            <a:endParaRPr lang="ar-SA" dirty="0"/>
          </a:p>
        </p:txBody>
      </p:sp>
      <p:sp>
        <p:nvSpPr>
          <p:cNvPr id="3" name="عنصر نائب للمحتوى 2"/>
          <p:cNvSpPr>
            <a:spLocks noGrp="1"/>
          </p:cNvSpPr>
          <p:nvPr>
            <p:ph idx="1"/>
          </p:nvPr>
        </p:nvSpPr>
        <p:spPr>
          <a:xfrm>
            <a:off x="0" y="980728"/>
            <a:ext cx="9144000" cy="5877272"/>
          </a:xfrm>
        </p:spPr>
        <p:txBody>
          <a:bodyPr>
            <a:normAutofit/>
          </a:bodyPr>
          <a:lstStyle/>
          <a:p>
            <a:r>
              <a:rPr lang="ar-SA" sz="4400" dirty="0" smtClean="0"/>
              <a:t>أهم الموضوعات التي يتحدث عنها: </a:t>
            </a:r>
            <a:endParaRPr lang="en-US" sz="4400" dirty="0" smtClean="0"/>
          </a:p>
          <a:p>
            <a:r>
              <a:rPr lang="ar-SA" sz="4400" dirty="0" smtClean="0"/>
              <a:t/>
            </a:r>
            <a:br>
              <a:rPr lang="ar-SA" sz="4400" dirty="0" smtClean="0"/>
            </a:br>
            <a:r>
              <a:rPr lang="ar-SA" sz="4400" dirty="0" smtClean="0"/>
              <a:t>موضوع تكوين الجماعـات السياسية أي الجماعات الاجتماعية</a:t>
            </a:r>
            <a:br>
              <a:rPr lang="ar-SA" sz="4400" dirty="0" smtClean="0"/>
            </a:br>
            <a:r>
              <a:rPr lang="ar-SA" sz="4400" dirty="0" smtClean="0"/>
              <a:t>وأول لبنة في هذا الأمر اعتبار  الأسرة  الوحدة الاجتماعية الأولى ، فهي أول اجتماع تدعو إليه الطبيعة البشرية، بمعنى أن هناك حاجة أولية تتطلب اجتماع كائنين هما الرجل والمرأة.</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lstStyle/>
          <a:p>
            <a:pPr algn="ctr"/>
            <a:endParaRPr lang="ar-SA" dirty="0"/>
          </a:p>
        </p:txBody>
      </p:sp>
      <p:sp>
        <p:nvSpPr>
          <p:cNvPr id="3" name="عنصر نائب للمحتوى 2"/>
          <p:cNvSpPr>
            <a:spLocks noGrp="1"/>
          </p:cNvSpPr>
          <p:nvPr>
            <p:ph idx="1"/>
          </p:nvPr>
        </p:nvSpPr>
        <p:spPr>
          <a:xfrm>
            <a:off x="0" y="980728"/>
            <a:ext cx="9144000" cy="5877272"/>
          </a:xfrm>
        </p:spPr>
        <p:txBody>
          <a:bodyPr>
            <a:normAutofit lnSpcReduction="10000"/>
          </a:bodyPr>
          <a:lstStyle/>
          <a:p>
            <a:r>
              <a:rPr lang="ar-SA" sz="4400" dirty="0" smtClean="0"/>
              <a:t>الأسرة هي الوسط الصحيح الذي تتحقق فيه الحياة الاجتماعية، ووظيفتها إشباع الحاجات اليومية.</a:t>
            </a:r>
            <a:endParaRPr lang="en-US" sz="4400" dirty="0" smtClean="0"/>
          </a:p>
          <a:p>
            <a:r>
              <a:rPr lang="ar-SA" sz="4400" dirty="0" smtClean="0"/>
              <a:t>ويشكل اجتماع عدة أسر متجاورة القرى، كما تشكل مجوع القرى المجاورة الدولة (أو المدينة)،  وهي أكمل الوحدات الاجتماعية وتتوافر فيها فرصة الاكتفاء الذاتي.</a:t>
            </a:r>
            <a:endParaRPr lang="en-US" sz="4400" dirty="0" smtClean="0"/>
          </a:p>
          <a:p>
            <a:r>
              <a:rPr lang="ar-SA" sz="4400" dirty="0" smtClean="0"/>
              <a:t>الدولة إذن من خلق الطبيعة وإنتاجها، ووظيفتها تحقيق سعادة الأفراد، تلك السعادة التي لا تتحقق بدون الدولة.</a:t>
            </a:r>
            <a:endParaRPr lang="ar-SA" sz="4400"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548680"/>
            <a:ext cx="9144000" cy="6309320"/>
          </a:xfrm>
        </p:spPr>
        <p:txBody>
          <a:bodyPr>
            <a:normAutofit/>
          </a:bodyPr>
          <a:lstStyle/>
          <a:p>
            <a:r>
              <a:rPr lang="ar-SA" sz="4400" dirty="0" smtClean="0"/>
              <a:t>ويركز أرسطو على الفرد باعتباره حيواناً سياسياً ومدنياً بطبعه. أي أن الإنسان لا يمكن له العيش بعزلة ولا يمكن فصله عن الحياة الاجتماعية.</a:t>
            </a:r>
            <a:endParaRPr lang="en-US" sz="4400" dirty="0" smtClean="0"/>
          </a:p>
          <a:p>
            <a:r>
              <a:rPr lang="ar-SA" sz="4400" dirty="0" smtClean="0"/>
              <a:t>فقد وهبته الطبيعة صفة النطق وهو بذلك بحاجة للعيش ضمن الجماعة كي يعبر عن نفسه.</a:t>
            </a:r>
            <a:endParaRPr lang="en-US" sz="4400" dirty="0" smtClean="0"/>
          </a:p>
          <a:p>
            <a:r>
              <a:rPr lang="ar-SA" sz="4400" dirty="0" smtClean="0"/>
              <a:t>وهذا الميل نحو الاجتماع مع الآخرين تدفع إليه الطبيعة.</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lstStyle/>
          <a:p>
            <a:pPr algn="ctr"/>
            <a:endParaRPr lang="ar-SA" dirty="0"/>
          </a:p>
        </p:txBody>
      </p:sp>
      <p:sp>
        <p:nvSpPr>
          <p:cNvPr id="3" name="عنصر نائب للمحتوى 2"/>
          <p:cNvSpPr>
            <a:spLocks noGrp="1"/>
          </p:cNvSpPr>
          <p:nvPr>
            <p:ph idx="1"/>
          </p:nvPr>
        </p:nvSpPr>
        <p:spPr>
          <a:xfrm>
            <a:off x="0" y="980728"/>
            <a:ext cx="9144000" cy="5877272"/>
          </a:xfrm>
        </p:spPr>
        <p:txBody>
          <a:bodyPr>
            <a:normAutofit lnSpcReduction="10000"/>
          </a:bodyPr>
          <a:lstStyle/>
          <a:p>
            <a:pPr algn="just"/>
            <a:r>
              <a:rPr lang="ar-SA" sz="4400" b="1" dirty="0" smtClean="0"/>
              <a:t>لكن الإنسان يحتاج إلى قوانين لتنظيم علاقات الأفراد بعضهم ببعض. فالقانون هو قاعدة الاجتماع السياسي، كما أن العدالة من الضرورات الاجتماعية والأحكام العادلة هي التي تشكل القوانين.</a:t>
            </a:r>
            <a:endParaRPr lang="en-US" sz="4400" dirty="0" smtClean="0"/>
          </a:p>
          <a:p>
            <a:pPr algn="just"/>
            <a:r>
              <a:rPr lang="ar-SA" sz="4400" dirty="0" smtClean="0"/>
              <a:t>وينتهي أرسطو إلى أن الفرد وإن كان الحقيقة الأولى في البناء الاجتماعين إلا أنه يذهب في المجتمع وتتلاشى شخصيته في شخصية المجتمع. الدولة هي التي تحقق للفرد وجوده.</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lstStyle/>
          <a:p>
            <a:pPr algn="ctr"/>
            <a:endParaRPr lang="ar-SA" dirty="0"/>
          </a:p>
        </p:txBody>
      </p:sp>
      <p:sp>
        <p:nvSpPr>
          <p:cNvPr id="3" name="عنصر نائب للمحتوى 2"/>
          <p:cNvSpPr>
            <a:spLocks noGrp="1"/>
          </p:cNvSpPr>
          <p:nvPr>
            <p:ph idx="1"/>
          </p:nvPr>
        </p:nvSpPr>
        <p:spPr>
          <a:xfrm>
            <a:off x="0" y="980728"/>
            <a:ext cx="9144000" cy="5877272"/>
          </a:xfrm>
        </p:spPr>
        <p:txBody>
          <a:bodyPr>
            <a:normAutofit lnSpcReduction="10000"/>
          </a:bodyPr>
          <a:lstStyle/>
          <a:p>
            <a:pPr algn="just"/>
            <a:r>
              <a:rPr lang="ar-SA" sz="4400" dirty="0" smtClean="0"/>
              <a:t>إن تماسك القرى والمدن في الدولة كتآلف أعضاء الجسم، إنه تمسك عضوي لا ميكانيكي.</a:t>
            </a:r>
            <a:endParaRPr lang="en-US" sz="4400" dirty="0" smtClean="0"/>
          </a:p>
          <a:p>
            <a:pPr algn="just"/>
            <a:r>
              <a:rPr lang="ar-SA" sz="4400" dirty="0" smtClean="0"/>
              <a:t>لقد جعل أرسطو من دراسة الإنسان وصلته بالمجتمع علماً مستقلاً هو علم السياسة. ثم أنشأ علماً سماه "علم الثروات". </a:t>
            </a:r>
            <a:endParaRPr lang="en-US" sz="4400" dirty="0" smtClean="0"/>
          </a:p>
          <a:p>
            <a:pPr algn="just"/>
            <a:r>
              <a:rPr lang="ar-SA" sz="4400" dirty="0" smtClean="0"/>
              <a:t>فالأسرة تحتاج لإشباع حاجاتها إلى الثروة التي قد تتوفر لها إما بشكل طبيعي أو غير طبيعي: عن طريق الصيد وتربية الحيوانات أو الزراعة أو الصناعة والتجارة مثلاً .</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lstStyle/>
          <a:p>
            <a:pPr algn="ctr"/>
            <a:endParaRPr lang="ar-SA" dirty="0"/>
          </a:p>
        </p:txBody>
      </p:sp>
      <p:sp>
        <p:nvSpPr>
          <p:cNvPr id="3" name="عنصر نائب للمحتوى 2"/>
          <p:cNvSpPr>
            <a:spLocks noGrp="1"/>
          </p:cNvSpPr>
          <p:nvPr>
            <p:ph idx="1"/>
          </p:nvPr>
        </p:nvSpPr>
        <p:spPr>
          <a:xfrm>
            <a:off x="0" y="980728"/>
            <a:ext cx="9144000" cy="5877272"/>
          </a:xfrm>
        </p:spPr>
        <p:txBody>
          <a:bodyPr>
            <a:normAutofit/>
          </a:bodyPr>
          <a:lstStyle/>
          <a:p>
            <a:r>
              <a:rPr lang="ar-SA" sz="4400" dirty="0" smtClean="0"/>
              <a:t>ومن مهام الدولة هنا أن تنظم حياة المواطنين بالقانون، وأن تكون العدالة هي هدف تلك القوانين.</a:t>
            </a:r>
            <a:endParaRPr lang="en-US" sz="4400" dirty="0" smtClean="0"/>
          </a:p>
          <a:p>
            <a:r>
              <a:rPr lang="ar-SA" sz="4400" dirty="0" smtClean="0"/>
              <a:t>وقد </a:t>
            </a:r>
            <a:r>
              <a:rPr lang="ar-SA" sz="4400" dirty="0" smtClean="0"/>
              <a:t>تعني </a:t>
            </a:r>
            <a:r>
              <a:rPr lang="ar-SA" sz="4400" dirty="0" smtClean="0"/>
              <a:t>1- </a:t>
            </a:r>
            <a:r>
              <a:rPr lang="ar-SA" sz="4400" dirty="0" smtClean="0"/>
              <a:t>مطابقة القانون الخلقي، وهي يذلك </a:t>
            </a:r>
            <a:r>
              <a:rPr lang="ar-SA" sz="4400" dirty="0" err="1" smtClean="0"/>
              <a:t>م</a:t>
            </a:r>
            <a:r>
              <a:rPr lang="ar-SA" sz="4400" dirty="0" err="1" smtClean="0">
                <a:solidFill>
                  <a:srgbClr val="FFC000"/>
                </a:solidFill>
              </a:rPr>
              <a:t>العدالة</a:t>
            </a:r>
            <a:r>
              <a:rPr lang="ar-SA" sz="4400" dirty="0" smtClean="0">
                <a:solidFill>
                  <a:srgbClr val="FFC000"/>
                </a:solidFill>
              </a:rPr>
              <a:t> </a:t>
            </a:r>
            <a:r>
              <a:rPr lang="ar-SA" sz="4400" dirty="0" err="1" smtClean="0"/>
              <a:t>رادفة</a:t>
            </a:r>
            <a:r>
              <a:rPr lang="ar-SA" sz="4400" dirty="0" smtClean="0"/>
              <a:t> </a:t>
            </a:r>
            <a:r>
              <a:rPr lang="ar-SA" sz="4400" dirty="0" smtClean="0"/>
              <a:t>للفضيلة كما هي عند أفلاطون.</a:t>
            </a:r>
            <a:endParaRPr lang="en-US" sz="4400" dirty="0" smtClean="0"/>
          </a:p>
          <a:p>
            <a:pPr algn="just">
              <a:buNone/>
            </a:pPr>
            <a:r>
              <a:rPr lang="ar-SA" sz="4400" dirty="0" smtClean="0"/>
              <a:t>2- وقد </a:t>
            </a:r>
            <a:r>
              <a:rPr lang="ar-SA" sz="4400" dirty="0" smtClean="0">
                <a:solidFill>
                  <a:srgbClr val="FFC000"/>
                </a:solidFill>
              </a:rPr>
              <a:t>تعني التساوي </a:t>
            </a:r>
            <a:r>
              <a:rPr lang="ar-SA" sz="4400" dirty="0" smtClean="0"/>
              <a:t>وهي بهذا المعنى نوعان:</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0648"/>
            <a:ext cx="8229600" cy="1143000"/>
          </a:xfrm>
        </p:spPr>
        <p:txBody>
          <a:bodyPr>
            <a:normAutofit/>
          </a:bodyPr>
          <a:lstStyle/>
          <a:p>
            <a:pPr algn="ctr"/>
            <a:r>
              <a:rPr lang="ar-SA" sz="5400" b="1" dirty="0" smtClean="0"/>
              <a:t>العدالة هي المساواة</a:t>
            </a:r>
            <a:endParaRPr lang="ar-SA" sz="5400" b="1" dirty="0"/>
          </a:p>
        </p:txBody>
      </p:sp>
      <p:sp>
        <p:nvSpPr>
          <p:cNvPr id="3" name="عنصر نائب للمحتوى 2"/>
          <p:cNvSpPr>
            <a:spLocks noGrp="1"/>
          </p:cNvSpPr>
          <p:nvPr>
            <p:ph sz="half" idx="1"/>
          </p:nvPr>
        </p:nvSpPr>
        <p:spPr/>
        <p:txBody>
          <a:bodyPr/>
          <a:lstStyle/>
          <a:p>
            <a:r>
              <a:rPr lang="ar-SA" sz="4400" u="sng" dirty="0" smtClean="0">
                <a:solidFill>
                  <a:srgbClr val="FFC000"/>
                </a:solidFill>
              </a:rPr>
              <a:t>العدالة التعويضية: </a:t>
            </a:r>
            <a:endParaRPr lang="en-US" sz="4400" dirty="0" smtClean="0">
              <a:solidFill>
                <a:srgbClr val="FFC000"/>
              </a:solidFill>
            </a:endParaRPr>
          </a:p>
          <a:p>
            <a:r>
              <a:rPr lang="ar-SA" sz="4400" dirty="0" smtClean="0"/>
              <a:t>تهدف إلى تنظيم معاملة الأفراد داخل المجتمع وعدم الوقوع في الغبن والظلم بين الناس.</a:t>
            </a:r>
            <a:endParaRPr lang="en-US" sz="4400" dirty="0" smtClean="0"/>
          </a:p>
          <a:p>
            <a:pPr algn="just">
              <a:buNone/>
            </a:pPr>
            <a:endParaRPr lang="ar-SA" sz="2800" dirty="0" smtClean="0">
              <a:latin typeface="Arial" pitchFamily="34" charset="0"/>
              <a:cs typeface="Arial" pitchFamily="34" charset="0"/>
            </a:endParaRPr>
          </a:p>
          <a:p>
            <a:endParaRPr lang="ar-SA" dirty="0"/>
          </a:p>
        </p:txBody>
      </p:sp>
      <p:sp>
        <p:nvSpPr>
          <p:cNvPr id="4" name="عنصر نائب للمحتوى 3"/>
          <p:cNvSpPr>
            <a:spLocks noGrp="1"/>
          </p:cNvSpPr>
          <p:nvPr>
            <p:ph sz="half" idx="2"/>
          </p:nvPr>
        </p:nvSpPr>
        <p:spPr/>
        <p:txBody>
          <a:bodyPr>
            <a:noAutofit/>
          </a:bodyPr>
          <a:lstStyle/>
          <a:p>
            <a:r>
              <a:rPr lang="ar-SA" sz="4800" u="sng" dirty="0" smtClean="0">
                <a:solidFill>
                  <a:srgbClr val="FFC000"/>
                </a:solidFill>
              </a:rPr>
              <a:t>العدالة التوزيعية : </a:t>
            </a:r>
            <a:endParaRPr lang="en-US" sz="4800" dirty="0" smtClean="0">
              <a:solidFill>
                <a:srgbClr val="FFC000"/>
              </a:solidFill>
            </a:endParaRPr>
          </a:p>
          <a:p>
            <a:r>
              <a:rPr lang="ar-SA" sz="4800" dirty="0" smtClean="0"/>
              <a:t>يقصد </a:t>
            </a:r>
            <a:r>
              <a:rPr lang="ar-SA" sz="4800" dirty="0" err="1" smtClean="0"/>
              <a:t>بها</a:t>
            </a:r>
            <a:r>
              <a:rPr lang="ar-SA" sz="4800" dirty="0" smtClean="0"/>
              <a:t> توزيع الأموال والمراتب بين المواطنين توزيعاً يناسب كفايتهم.</a:t>
            </a:r>
            <a:endParaRPr lang="ar-SA" sz="4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lnSpcReduction="10000"/>
          </a:bodyPr>
          <a:lstStyle/>
          <a:p>
            <a:pPr algn="just"/>
            <a:r>
              <a:rPr lang="ar-SA" sz="4400" dirty="0" smtClean="0"/>
              <a:t>والقوانين تتصف بالتجريد والعمومية. </a:t>
            </a:r>
            <a:endParaRPr lang="en-US" sz="4400" dirty="0" smtClean="0"/>
          </a:p>
          <a:p>
            <a:pPr algn="just"/>
            <a:r>
              <a:rPr lang="ar-SA" sz="4400" dirty="0" smtClean="0"/>
              <a:t>عندما يستحيل تطبيق هذه القوانين، فمن الضروري تعديلها لكي تحقق الإنصاف الذي هو معيار تطبيق القوانين،أو تبديلها بتشريع جديد.</a:t>
            </a:r>
            <a:endParaRPr lang="en-US" sz="4400" dirty="0" smtClean="0"/>
          </a:p>
          <a:p>
            <a:pPr algn="just"/>
            <a:r>
              <a:rPr lang="ar-SA" sz="4400" dirty="0" smtClean="0"/>
              <a:t>تطرأ أرسطو بدراساته المعمقة لدراسة ظواهر اقتصادية متعددة  </a:t>
            </a:r>
            <a:r>
              <a:rPr lang="ar-SA" sz="4400" dirty="0" smtClean="0"/>
              <a:t>هي من </a:t>
            </a:r>
            <a:r>
              <a:rPr lang="ar-SA" sz="4400" dirty="0" smtClean="0"/>
              <a:t>صميم علم الاجتماع الاقتصادي، مثل</a:t>
            </a:r>
            <a:r>
              <a:rPr lang="ar-SA" sz="4400" dirty="0" smtClean="0"/>
              <a:t>:</a:t>
            </a:r>
          </a:p>
          <a:p>
            <a:pPr algn="just"/>
            <a:r>
              <a:rPr lang="ar-SA" sz="4400" dirty="0" smtClean="0"/>
              <a:t> </a:t>
            </a:r>
            <a:r>
              <a:rPr lang="ar-SA" sz="4400" dirty="0" smtClean="0"/>
              <a:t>الإنتاج - الاستبدال – التوزيع الاستهلاك ومعايير تقويم الأشياء- نظم النقد وأشكاله ووظيفته.</a:t>
            </a:r>
            <a:br>
              <a:rPr lang="ar-SA" sz="4400" dirty="0" smtClean="0"/>
            </a:br>
            <a:endParaRPr lang="ar-SA" sz="4400" dirty="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lstStyle/>
          <a:p>
            <a:pPr algn="ctr"/>
            <a:r>
              <a:rPr lang="ar-SA" dirty="0" smtClean="0"/>
              <a:t>نظرية أرسطو في الرق:</a:t>
            </a:r>
            <a:endParaRPr lang="ar-SA" dirty="0"/>
          </a:p>
        </p:txBody>
      </p:sp>
      <p:sp>
        <p:nvSpPr>
          <p:cNvPr id="3" name="عنصر نائب للمحتوى 2"/>
          <p:cNvSpPr>
            <a:spLocks noGrp="1"/>
          </p:cNvSpPr>
          <p:nvPr>
            <p:ph idx="1"/>
          </p:nvPr>
        </p:nvSpPr>
        <p:spPr>
          <a:xfrm>
            <a:off x="0" y="980728"/>
            <a:ext cx="9144000" cy="5877272"/>
          </a:xfrm>
        </p:spPr>
        <p:txBody>
          <a:bodyPr>
            <a:normAutofit/>
          </a:bodyPr>
          <a:lstStyle/>
          <a:p>
            <a:r>
              <a:rPr lang="ar-SA" sz="4400" dirty="0" smtClean="0"/>
              <a:t>الرق عنصر أساسي في الأسرة. حيث تتكون الأسرة من الزوج والزوجة والأبناء والأرقاء.</a:t>
            </a:r>
            <a:endParaRPr lang="en-US" sz="4400" dirty="0" smtClean="0"/>
          </a:p>
          <a:p>
            <a:r>
              <a:rPr lang="ar-SA" sz="4400" dirty="0" smtClean="0"/>
              <a:t>الرجل يترأس الأسرة باعتباره أقوى جسماً وأرجح عقلاً </a:t>
            </a:r>
            <a:endParaRPr lang="en-US" sz="4400" dirty="0" smtClean="0"/>
          </a:p>
          <a:p>
            <a:r>
              <a:rPr lang="ar-SA" sz="4400" dirty="0" smtClean="0"/>
              <a:t>أما المرأة فهي غير مهيأة بطبيعتها لمشاركة الرجل في الجندية أو في فن الإدارة والحكم كما تصورها أفلاطون</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lstStyle/>
          <a:p>
            <a:pPr algn="ctr"/>
            <a:endParaRPr lang="ar-SA" dirty="0"/>
          </a:p>
        </p:txBody>
      </p:sp>
      <p:sp>
        <p:nvSpPr>
          <p:cNvPr id="3" name="عنصر نائب للمحتوى 2"/>
          <p:cNvSpPr>
            <a:spLocks noGrp="1"/>
          </p:cNvSpPr>
          <p:nvPr>
            <p:ph idx="1"/>
          </p:nvPr>
        </p:nvSpPr>
        <p:spPr>
          <a:xfrm>
            <a:off x="0" y="980728"/>
            <a:ext cx="9144000" cy="5877272"/>
          </a:xfrm>
        </p:spPr>
        <p:txBody>
          <a:bodyPr>
            <a:normAutofit/>
          </a:bodyPr>
          <a:lstStyle/>
          <a:p>
            <a:pPr algn="just">
              <a:buNone/>
            </a:pPr>
            <a:r>
              <a:rPr lang="ar-SA" sz="4800" dirty="0" smtClean="0">
                <a:solidFill>
                  <a:srgbClr val="FFC000"/>
                </a:solidFill>
              </a:rPr>
              <a:t>وظيفة المرأة </a:t>
            </a:r>
            <a:r>
              <a:rPr lang="ar-SA" sz="4800" dirty="0" smtClean="0"/>
              <a:t>عند أرسطو هي العناية بتربية الأبناء، وبالجوانب المنزلية، تحت إشراف وتوجيه وسيادة الرجل. لكن لها حق إبداء الرأي وللرجل حق البت والحكم بعد تقليب النظر، الأسرة كمملكة صغيرة يتربع الرجل على عرشها.</a:t>
            </a:r>
            <a:endParaRPr lang="en-US" sz="4800" dirty="0" smtClean="0"/>
          </a:p>
          <a:p>
            <a:pPr algn="just">
              <a:buNone/>
            </a:pPr>
            <a:endParaRPr lang="ar-SA" sz="4800" dirty="0">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lstStyle/>
          <a:p>
            <a:pPr algn="ctr"/>
            <a:endParaRPr lang="ar-SA" dirty="0"/>
          </a:p>
        </p:txBody>
      </p:sp>
      <p:sp>
        <p:nvSpPr>
          <p:cNvPr id="3" name="عنصر نائب للمحتوى 2"/>
          <p:cNvSpPr>
            <a:spLocks noGrp="1"/>
          </p:cNvSpPr>
          <p:nvPr>
            <p:ph idx="1"/>
          </p:nvPr>
        </p:nvSpPr>
        <p:spPr>
          <a:xfrm>
            <a:off x="0" y="980728"/>
            <a:ext cx="9144000" cy="5877272"/>
          </a:xfrm>
        </p:spPr>
        <p:txBody>
          <a:bodyPr>
            <a:normAutofit/>
          </a:bodyPr>
          <a:lstStyle/>
          <a:p>
            <a:r>
              <a:rPr lang="ar-SA" sz="4400" dirty="0" smtClean="0"/>
              <a:t>ليس هناك أية مساواة بين الرجل والمرأة عند أرسطو، فهذا أمر غير واقعي، لأنها أقل شأناً من الرجل</a:t>
            </a:r>
            <a:endParaRPr lang="en-US" sz="4400" dirty="0" smtClean="0"/>
          </a:p>
          <a:p>
            <a:r>
              <a:rPr lang="ar-SA" sz="4400" dirty="0" smtClean="0"/>
              <a:t>لكن </a:t>
            </a:r>
            <a:r>
              <a:rPr lang="ar-SA" sz="4400" dirty="0" smtClean="0">
                <a:solidFill>
                  <a:srgbClr val="FFC000"/>
                </a:solidFill>
              </a:rPr>
              <a:t>أرسطو يمجد الأسرة </a:t>
            </a:r>
            <a:r>
              <a:rPr lang="ar-SA" sz="4400" dirty="0" smtClean="0"/>
              <a:t>ويرى فيها مجتمعاً بسيطاً يتم فيه تعليم الفضائل الأساسية واكتسابها. في حين </a:t>
            </a:r>
            <a:r>
              <a:rPr lang="ar-SA" sz="4400" dirty="0" smtClean="0">
                <a:solidFill>
                  <a:srgbClr val="FFC000"/>
                </a:solidFill>
              </a:rPr>
              <a:t>دعا أفلاطون للقضاء على الأسرة.</a:t>
            </a:r>
            <a:endParaRPr lang="en-US" sz="4400" dirty="0" smtClean="0">
              <a:solidFill>
                <a:srgbClr val="FFC000"/>
              </a:solidFill>
            </a:endParaRPr>
          </a:p>
          <a:p>
            <a:pPr algn="just">
              <a:buNone/>
            </a:pPr>
            <a:endParaRPr lang="ar-SA" sz="4400" dirty="0">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88640"/>
            <a:ext cx="9144000" cy="6669360"/>
          </a:xfrm>
        </p:spPr>
        <p:txBody>
          <a:bodyPr>
            <a:normAutofit/>
          </a:bodyPr>
          <a:lstStyle/>
          <a:p>
            <a:pPr algn="just"/>
            <a:r>
              <a:rPr lang="ar-SA" sz="4400" dirty="0" smtClean="0"/>
              <a:t>كان أرسطو يعتقد أن الأسرة في اليونان تتكون من الرجل والمرأة والأبناء والرق, فالبيت يقوم على أريع أركان ( أب, أم, أبناء, الرق ) وبالتـالي هو ركن ثابت, فالرق موجود بالحضارات والأمم والثقافات والأديان.</a:t>
            </a:r>
            <a:endParaRPr lang="en-US" sz="4400" dirty="0" smtClean="0"/>
          </a:p>
          <a:p>
            <a:pPr algn="just"/>
            <a:r>
              <a:rPr lang="ar-SA" sz="4400" dirty="0" smtClean="0"/>
              <a:t>الرق ضروري داخل المجتمع والبيت ، فهو نظام اجتماعي وله وظيفة اجتماعية داخل المجتمع اليوناني.</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lnSpcReduction="10000"/>
          </a:bodyPr>
          <a:lstStyle/>
          <a:p>
            <a:pPr algn="just"/>
            <a:r>
              <a:rPr lang="ar-SA" sz="4400" dirty="0" smtClean="0"/>
              <a:t>أرسطو يعتقد أن الله خلق الرق جسمـا دون عقل،  بينـمـا الأحرار خلقهم الله </a:t>
            </a:r>
            <a:r>
              <a:rPr lang="ar-SA" sz="4400" dirty="0" err="1" smtClean="0"/>
              <a:t>و</a:t>
            </a:r>
            <a:r>
              <a:rPr lang="ar-SA" sz="4400" dirty="0" smtClean="0"/>
              <a:t> زودهم بالجسم والعقل لذلك.</a:t>
            </a:r>
            <a:endParaRPr lang="en-US" sz="4400" dirty="0" smtClean="0"/>
          </a:p>
          <a:p>
            <a:pPr algn="just"/>
            <a:r>
              <a:rPr lang="ar-SA" sz="4400" dirty="0" smtClean="0">
                <a:solidFill>
                  <a:srgbClr val="FFC000"/>
                </a:solidFill>
              </a:rPr>
              <a:t>قسم أرسطو المجتمع إلى: أحرار وهم اليونانيون وأرقاء: وهم من غير اليونـانيين أي البربر</a:t>
            </a:r>
            <a:endParaRPr lang="en-US" sz="4400" dirty="0" smtClean="0">
              <a:solidFill>
                <a:srgbClr val="FFC000"/>
              </a:solidFill>
            </a:endParaRPr>
          </a:p>
          <a:p>
            <a:pPr algn="just"/>
            <a:r>
              <a:rPr lang="ar-SA" sz="4400" dirty="0" smtClean="0"/>
              <a:t>فكل شخص غير يوناني يعتبر من الرق، ولا يتمتع بأي حقوق مدنية ، فهم كالآلات الحية، إنهم أدوات الأسرة خُلقوا من اجل خدمة الأحرار .</a:t>
            </a:r>
            <a:endParaRPr lang="en-US" sz="4400" dirty="0" smtClean="0"/>
          </a:p>
          <a:p>
            <a:pPr algn="just"/>
            <a:r>
              <a:rPr lang="ar-SA" sz="4400" dirty="0" smtClean="0"/>
              <a:t>ويحق لليونـانيين شن الحرب بهدف </a:t>
            </a:r>
            <a:r>
              <a:rPr lang="ar-SA" sz="4400" dirty="0" err="1" smtClean="0"/>
              <a:t>استرقاء</a:t>
            </a:r>
            <a:r>
              <a:rPr lang="ar-SA" sz="4400" dirty="0" smtClean="0"/>
              <a:t> الشعوب الأخرى </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04664"/>
            <a:ext cx="9144000" cy="1368152"/>
          </a:xfrm>
        </p:spPr>
        <p:txBody>
          <a:bodyPr>
            <a:normAutofit fontScale="90000"/>
          </a:bodyPr>
          <a:lstStyle/>
          <a:p>
            <a:pPr algn="ctr"/>
            <a:r>
              <a:rPr lang="ar-SA" b="1" dirty="0" smtClean="0"/>
              <a:t/>
            </a:r>
            <a:br>
              <a:rPr lang="ar-SA" b="1" dirty="0" smtClean="0"/>
            </a:br>
            <a:r>
              <a:rPr lang="ar-SA" b="1" dirty="0" smtClean="0"/>
              <a:t> نظرية/شروط أرسطو في قيام المدينة الفـاضلة:</a:t>
            </a:r>
            <a:endParaRPr lang="ar-SA" b="1" dirty="0"/>
          </a:p>
        </p:txBody>
      </p:sp>
      <p:sp>
        <p:nvSpPr>
          <p:cNvPr id="3" name="عنصر نائب للمحتوى 2"/>
          <p:cNvSpPr>
            <a:spLocks noGrp="1"/>
          </p:cNvSpPr>
          <p:nvPr>
            <p:ph idx="1"/>
          </p:nvPr>
        </p:nvSpPr>
        <p:spPr>
          <a:xfrm>
            <a:off x="0" y="2204864"/>
            <a:ext cx="9144000" cy="4653136"/>
          </a:xfrm>
        </p:spPr>
        <p:txBody>
          <a:bodyPr>
            <a:normAutofit/>
          </a:bodyPr>
          <a:lstStyle/>
          <a:p>
            <a:pPr algn="just">
              <a:buNone/>
            </a:pPr>
            <a:r>
              <a:rPr lang="ar-SA" sz="4400" dirty="0" smtClean="0"/>
              <a:t>يرى أرسطو أن الخيرات التي يستطيع الإنسان التمتع </a:t>
            </a:r>
            <a:r>
              <a:rPr lang="ar-SA" sz="4400" dirty="0" err="1" smtClean="0"/>
              <a:t>بها</a:t>
            </a:r>
            <a:r>
              <a:rPr lang="ar-SA" sz="4400" dirty="0" smtClean="0"/>
              <a:t> هي ثلاثة: خيرات خارجية وخيرات داخلية وخيرات النفس، وهي بمجموعها تحقق السعادة للفرد وتسمو بالإنسان نحو الفضيلة.</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144016"/>
            <a:ext cx="8496944" cy="908720"/>
          </a:xfrm>
        </p:spPr>
        <p:txBody>
          <a:bodyPr>
            <a:normAutofit fontScale="90000"/>
          </a:bodyPr>
          <a:lstStyle/>
          <a:p>
            <a:pPr algn="ct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t>
            </a:r>
            <a:r>
              <a:rPr lang="en-US" dirty="0" smtClean="0"/>
              <a:t/>
            </a:r>
            <a:br>
              <a:rPr lang="en-US" dirty="0" smtClean="0"/>
            </a:br>
            <a:r>
              <a:rPr lang="ar-SA" dirty="0" smtClean="0"/>
              <a:t> </a:t>
            </a:r>
            <a:endParaRPr lang="ar-SA" dirty="0"/>
          </a:p>
        </p:txBody>
      </p:sp>
      <p:sp>
        <p:nvSpPr>
          <p:cNvPr id="3" name="عنصر نائب للمحتوى 2"/>
          <p:cNvSpPr>
            <a:spLocks noGrp="1"/>
          </p:cNvSpPr>
          <p:nvPr>
            <p:ph idx="1"/>
          </p:nvPr>
        </p:nvSpPr>
        <p:spPr>
          <a:xfrm>
            <a:off x="0" y="0"/>
            <a:ext cx="9144000" cy="6858000"/>
          </a:xfrm>
        </p:spPr>
        <p:txBody>
          <a:bodyPr>
            <a:normAutofit lnSpcReduction="10000"/>
          </a:bodyPr>
          <a:lstStyle/>
          <a:p>
            <a:pPr algn="just"/>
            <a:r>
              <a:rPr lang="ar-SA" sz="4400" dirty="0" smtClean="0">
                <a:solidFill>
                  <a:srgbClr val="FFC000"/>
                </a:solidFill>
              </a:rPr>
              <a:t>ويحدد أرسطو مجموعة من الشروط لقيام المدينة الفاضلة:</a:t>
            </a:r>
            <a:endParaRPr lang="en-US" sz="4400" dirty="0" smtClean="0">
              <a:solidFill>
                <a:srgbClr val="FFC000"/>
              </a:solidFill>
            </a:endParaRPr>
          </a:p>
          <a:p>
            <a:pPr lvl="0" algn="just"/>
            <a:r>
              <a:rPr lang="ar-SA" sz="4400" dirty="0" smtClean="0"/>
              <a:t>لابد أن تكون مساحة المدينة متناسبة مع حاجة المواطنين. بحيث توفر لهم الحياة الميسورة. وأن تكون لها </a:t>
            </a:r>
            <a:r>
              <a:rPr lang="ar-SA" sz="4400" dirty="0" err="1" smtClean="0"/>
              <a:t>تحصينات</a:t>
            </a:r>
            <a:r>
              <a:rPr lang="ar-SA" sz="4400" dirty="0" smtClean="0"/>
              <a:t> منيعة على الأعداء سهلة على المخارج على سكانها.</a:t>
            </a:r>
            <a:endParaRPr lang="en-US" sz="4400" dirty="0" smtClean="0"/>
          </a:p>
          <a:p>
            <a:pPr lvl="0" algn="just"/>
            <a:r>
              <a:rPr lang="ar-SA" sz="4400" dirty="0" smtClean="0"/>
              <a:t>أن يكون لهـا مرفأ على البحر لأهميته الدفاعية من الناحية الحربية، ولتلقي المساعدات من الحلفاء، ولأهميته الاقتصادية في التبادل التجاري والاستيراد والتصدير.</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fontScale="92500" lnSpcReduction="20000"/>
          </a:bodyPr>
          <a:lstStyle/>
          <a:p>
            <a:pPr lvl="0" algn="just"/>
            <a:r>
              <a:rPr lang="ar-SA" sz="4400" dirty="0" smtClean="0"/>
              <a:t>أن تقسم أراضي المدينة بين المواطنين بحيث يكون لكل مواطن مساحتين من الأراضي: أرض في الداخل وأرض بالخارج . ليكون لديه دوافع للدفاع عن المدينة.</a:t>
            </a:r>
            <a:endParaRPr lang="en-US" sz="4400" dirty="0" smtClean="0"/>
          </a:p>
          <a:p>
            <a:pPr lvl="0" algn="just"/>
            <a:r>
              <a:rPr lang="ar-SA" sz="4400" dirty="0" smtClean="0"/>
              <a:t>التكوين المورفولوجي للمدينة ويجب أن تكون ذات تربة خصبة, قريبة من المياه حتى يتم استغلالها زراعياً والانتفاع من هذه الأرض غذائياً . وكذلك شبكة مواصلات تربط أجزائها لأسباب اجتماعية ودفاعية. ولا بد أن يكون جزء من الأراضي ملكـا مشتركـا للدولة من أجل نفقات العبادة والتغذية المجانية والتعاون بين المواطنين. أما الملكية الخاصة فلكل مواطن حصتان داخل وخارج المدينة </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a:bodyPr>
          <a:lstStyle/>
          <a:p>
            <a:pPr lvl="0" algn="just">
              <a:buNone/>
            </a:pPr>
            <a:r>
              <a:rPr lang="ar-SA" sz="4400" dirty="0" smtClean="0"/>
              <a:t>يجب أن لا يتجـاوز عدد السكـان مئة ألف نسمة. حتى يتم العيش برخاء ورفاهية وتقدم فكري، وسهولة بالحكم، وانتشار النظام، وتوزيع المناصب. لابد من التوافق بين العدد والسعة ، فلن يتحقق خير الدولة إلا إذا كان عدد مواطنيها مناسبا لمساحتها ورقعتها. </a:t>
            </a:r>
            <a:endParaRPr lang="ar-SA" sz="4400" dirty="0" smtClean="0"/>
          </a:p>
          <a:p>
            <a:pPr lvl="0" algn="just">
              <a:buNone/>
            </a:pPr>
            <a:r>
              <a:rPr lang="ar-SA" sz="4400" dirty="0" smtClean="0"/>
              <a:t>وإذا </a:t>
            </a:r>
            <a:r>
              <a:rPr lang="ar-SA" sz="4400" dirty="0" smtClean="0">
                <a:solidFill>
                  <a:srgbClr val="FFC000"/>
                </a:solidFill>
              </a:rPr>
              <a:t>تجاوز عدد السكان هذا العدد فمن الضروري اتخاذ إجراءات تعسفية </a:t>
            </a:r>
            <a:r>
              <a:rPr lang="ar-SA" sz="4400" dirty="0" smtClean="0"/>
              <a:t>لاستبقاء العدد في المستوى المطلوب ومن هذه الإجراءات:</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lstStyle/>
          <a:p>
            <a:pPr algn="ctr"/>
            <a:endParaRPr lang="ar-SA" dirty="0"/>
          </a:p>
        </p:txBody>
      </p:sp>
      <p:sp>
        <p:nvSpPr>
          <p:cNvPr id="3" name="عنصر نائب للمحتوى 2"/>
          <p:cNvSpPr>
            <a:spLocks noGrp="1"/>
          </p:cNvSpPr>
          <p:nvPr>
            <p:ph idx="1"/>
          </p:nvPr>
        </p:nvSpPr>
        <p:spPr>
          <a:xfrm>
            <a:off x="0" y="980728"/>
            <a:ext cx="9144000" cy="5877272"/>
          </a:xfrm>
        </p:spPr>
        <p:txBody>
          <a:bodyPr>
            <a:normAutofit/>
          </a:bodyPr>
          <a:lstStyle/>
          <a:p>
            <a:pPr lvl="0"/>
            <a:r>
              <a:rPr lang="ar-SA" sz="4400" dirty="0" smtClean="0">
                <a:solidFill>
                  <a:srgbClr val="FFC000"/>
                </a:solidFill>
              </a:rPr>
              <a:t>ومن هذه الإجراءات:</a:t>
            </a:r>
            <a:endParaRPr lang="en-US" sz="4400" dirty="0" smtClean="0">
              <a:solidFill>
                <a:srgbClr val="FFC000"/>
              </a:solidFill>
            </a:endParaRPr>
          </a:p>
          <a:p>
            <a:pPr lvl="0"/>
            <a:r>
              <a:rPr lang="ar-SA" sz="4400" dirty="0" smtClean="0"/>
              <a:t>الإجهاض </a:t>
            </a:r>
            <a:endParaRPr lang="en-US" sz="4400" dirty="0" smtClean="0"/>
          </a:p>
          <a:p>
            <a:pPr lvl="0"/>
            <a:r>
              <a:rPr lang="ar-SA" sz="4400" dirty="0" smtClean="0"/>
              <a:t>إعدام نـاقصي التكوين وفـاسدي الأخلاق  وهم المعوقين , أصحاب العـاهـات يجب أن يعدموا مـا داموا في المهد.</a:t>
            </a:r>
            <a:endParaRPr lang="en-US" sz="4400" dirty="0" smtClean="0"/>
          </a:p>
          <a:p>
            <a:pPr lvl="0"/>
            <a:r>
              <a:rPr lang="ar-SA" sz="4400" dirty="0" smtClean="0"/>
              <a:t>تحريم الزواج على الشيوخ والعجزة وكل من يبلغ الخمسين من عمره.</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a:bodyPr>
          <a:lstStyle/>
          <a:p>
            <a:pPr algn="just">
              <a:buNone/>
            </a:pPr>
            <a:r>
              <a:rPr lang="ar-SA" sz="4400" dirty="0" smtClean="0">
                <a:solidFill>
                  <a:srgbClr val="FFC000"/>
                </a:solidFill>
              </a:rPr>
              <a:t>وأن يكون للدولة </a:t>
            </a:r>
            <a:r>
              <a:rPr lang="ar-SA" sz="4400" dirty="0" smtClean="0">
                <a:solidFill>
                  <a:srgbClr val="FFC000"/>
                </a:solidFill>
              </a:rPr>
              <a:t>ستة وظائف </a:t>
            </a:r>
            <a:r>
              <a:rPr lang="ar-SA" sz="4400" dirty="0" smtClean="0">
                <a:solidFill>
                  <a:srgbClr val="FFC000"/>
                </a:solidFill>
              </a:rPr>
              <a:t>ويقابلها </a:t>
            </a:r>
            <a:r>
              <a:rPr lang="ar-SA" sz="4400" dirty="0" smtClean="0">
                <a:solidFill>
                  <a:srgbClr val="FFC000"/>
                </a:solidFill>
              </a:rPr>
              <a:t>ست </a:t>
            </a:r>
            <a:r>
              <a:rPr lang="ar-SA" sz="4400" dirty="0" smtClean="0">
                <a:solidFill>
                  <a:srgbClr val="FFC000"/>
                </a:solidFill>
              </a:rPr>
              <a:t>طبقات:</a:t>
            </a:r>
          </a:p>
          <a:p>
            <a:pPr lvl="0"/>
            <a:r>
              <a:rPr lang="ar-SA" sz="4400" dirty="0" smtClean="0"/>
              <a:t>القـائمون بإنتاج المواد الغذائية </a:t>
            </a:r>
            <a:endParaRPr lang="en-US" sz="4400" dirty="0" smtClean="0"/>
          </a:p>
          <a:p>
            <a:pPr lvl="0"/>
            <a:r>
              <a:rPr lang="ar-SA" sz="4400" dirty="0" smtClean="0"/>
              <a:t>رجال الإعلام والفن  </a:t>
            </a:r>
            <a:endParaRPr lang="en-US" sz="4400" dirty="0" smtClean="0"/>
          </a:p>
          <a:p>
            <a:pPr lvl="0"/>
            <a:r>
              <a:rPr lang="ar-SA" sz="4400" dirty="0" smtClean="0"/>
              <a:t>الجيش  </a:t>
            </a:r>
            <a:endParaRPr lang="en-US" sz="4400" dirty="0" smtClean="0"/>
          </a:p>
          <a:p>
            <a:pPr lvl="0"/>
            <a:r>
              <a:rPr lang="ar-SA" sz="4400" dirty="0" smtClean="0"/>
              <a:t> - الأثرياء</a:t>
            </a:r>
            <a:endParaRPr lang="en-US" sz="4400" dirty="0" smtClean="0"/>
          </a:p>
          <a:p>
            <a:pPr lvl="0"/>
            <a:r>
              <a:rPr lang="ar-SA" sz="4400" dirty="0" smtClean="0"/>
              <a:t>رجال الدين</a:t>
            </a:r>
            <a:endParaRPr lang="en-US" sz="4400" dirty="0" smtClean="0"/>
          </a:p>
          <a:p>
            <a:r>
              <a:rPr lang="ar-SA" sz="4400" dirty="0" smtClean="0"/>
              <a:t>الحكـام ورجال القضاء</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a:bodyPr>
          <a:lstStyle/>
          <a:p>
            <a:pPr algn="just"/>
            <a:r>
              <a:rPr lang="ar-SA" sz="4400" b="1" dirty="0" smtClean="0"/>
              <a:t>1- القائمون بإنتاج المواد الغذائية والقائمون بتوفير </a:t>
            </a:r>
            <a:r>
              <a:rPr lang="ar-SA" sz="4400" dirty="0" smtClean="0"/>
              <a:t>السلع الاستهلاكية من التجار والصناع </a:t>
            </a:r>
            <a:endParaRPr lang="en-US" sz="4400" dirty="0" smtClean="0"/>
          </a:p>
          <a:p>
            <a:pPr algn="just"/>
            <a:r>
              <a:rPr lang="ar-SA" sz="4400" b="1" dirty="0" smtClean="0"/>
              <a:t>2- رجال الإعلام والفن:</a:t>
            </a:r>
            <a:endParaRPr lang="en-US" sz="4400" dirty="0" smtClean="0"/>
          </a:p>
          <a:p>
            <a:pPr algn="just"/>
            <a:r>
              <a:rPr lang="ar-SA" sz="4400" b="1" dirty="0" smtClean="0"/>
              <a:t>3- الجيش الوطني الشجاع :</a:t>
            </a:r>
            <a:endParaRPr lang="en-US" sz="4400" dirty="0" smtClean="0"/>
          </a:p>
          <a:p>
            <a:pPr algn="just"/>
            <a:r>
              <a:rPr lang="ar-SA" sz="4400" dirty="0" smtClean="0"/>
              <a:t>يجب أن يكون هناك جيش يدافع عن الوطن, لذلك لا بد أن يملك الجنود القوة والشجاعة, فحين يكبرون في العمر يصبحون حكاماً وحين  يهرمون يكون منهم  قضاة أي يكون لهم مناصب في نسق الدولة.</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fontScale="92500" lnSpcReduction="10000"/>
          </a:bodyPr>
          <a:lstStyle/>
          <a:p>
            <a:r>
              <a:rPr lang="ar-SA" sz="4400" b="1" dirty="0" smtClean="0"/>
              <a:t>4- طبقة الأثرياء: </a:t>
            </a:r>
            <a:endParaRPr lang="en-US" sz="4400" dirty="0" smtClean="0"/>
          </a:p>
          <a:p>
            <a:r>
              <a:rPr lang="ar-SA" sz="4400" dirty="0" smtClean="0"/>
              <a:t>وهي الطبقة التي تمد الدولة بالمال اللازم للميزانية لتسليح الجيش وتنفيذ المشروعات</a:t>
            </a:r>
            <a:endParaRPr lang="en-US" sz="4400" dirty="0" smtClean="0"/>
          </a:p>
          <a:p>
            <a:r>
              <a:rPr lang="ar-SA" sz="4400" b="1" dirty="0" smtClean="0"/>
              <a:t>5- طبقة رجال الدين :</a:t>
            </a:r>
            <a:endParaRPr lang="en-US" sz="4400" dirty="0" smtClean="0"/>
          </a:p>
          <a:p>
            <a:r>
              <a:rPr lang="ar-SA" sz="4400" dirty="0" smtClean="0"/>
              <a:t>كهنة الكنـائس ودور العبادة وغيرهـا .</a:t>
            </a:r>
            <a:endParaRPr lang="en-US" sz="4400" dirty="0" smtClean="0"/>
          </a:p>
          <a:p>
            <a:r>
              <a:rPr lang="ar-SA" sz="4400" b="1" dirty="0" smtClean="0"/>
              <a:t>6- طبقة الفلاسفة والحكـام ورجال القضاء والموظفون: </a:t>
            </a:r>
            <a:endParaRPr lang="en-US" sz="4400" dirty="0" smtClean="0"/>
          </a:p>
          <a:p>
            <a:r>
              <a:rPr lang="ar-SA" sz="4400" dirty="0" smtClean="0"/>
              <a:t>ويشرفون على تنظيم الجهاز الإداري، وهؤلاء مع رجال الجيش الحق في صفة المواطن، الذي يشترك في الحكم والإدارة ووضع القوانين وسياسة المدينة.</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lstStyle/>
          <a:p>
            <a:pPr algn="ctr"/>
            <a:endParaRPr lang="ar-SA" dirty="0"/>
          </a:p>
        </p:txBody>
      </p:sp>
      <p:sp>
        <p:nvSpPr>
          <p:cNvPr id="3" name="عنصر نائب للمحتوى 2"/>
          <p:cNvSpPr>
            <a:spLocks noGrp="1"/>
          </p:cNvSpPr>
          <p:nvPr>
            <p:ph idx="1"/>
          </p:nvPr>
        </p:nvSpPr>
        <p:spPr>
          <a:xfrm>
            <a:off x="0" y="980728"/>
            <a:ext cx="9144000" cy="5877272"/>
          </a:xfrm>
        </p:spPr>
        <p:txBody>
          <a:bodyPr>
            <a:normAutofit/>
          </a:bodyPr>
          <a:lstStyle/>
          <a:p>
            <a:r>
              <a:rPr lang="ar-SA" sz="4400" dirty="0" smtClean="0">
                <a:solidFill>
                  <a:srgbClr val="FFC000"/>
                </a:solidFill>
              </a:rPr>
              <a:t>وطبقة الفلاسفة هم الذين يتميزون بأرقى الفضائل الإنسانية: الفضائل العقلية والتأملية والحكمة. وهي فضيلة الآلهة الذين وحدهم يحق لهم امتلاكها. وهم الذين يحكمون الشعب.</a:t>
            </a:r>
            <a:endParaRPr lang="en-US" sz="4400" dirty="0" smtClean="0">
              <a:solidFill>
                <a:srgbClr val="FFC000"/>
              </a:solidFill>
            </a:endParaRPr>
          </a:p>
          <a:p>
            <a:r>
              <a:rPr lang="ar-SA" sz="4400" dirty="0" smtClean="0"/>
              <a:t>وهناك </a:t>
            </a:r>
            <a:r>
              <a:rPr lang="ar-SA" sz="4400" u="sng" dirty="0" smtClean="0"/>
              <a:t>ستة أشكال </a:t>
            </a:r>
            <a:r>
              <a:rPr lang="ar-SA" sz="4400" dirty="0" smtClean="0"/>
              <a:t>من الحكومة ، ثلاثة صالحة وهي:</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lstStyle/>
          <a:p>
            <a:pPr algn="ctr"/>
            <a:endParaRPr lang="ar-SA" dirty="0"/>
          </a:p>
        </p:txBody>
      </p:sp>
      <p:sp>
        <p:nvSpPr>
          <p:cNvPr id="3" name="عنصر نائب للمحتوى 2"/>
          <p:cNvSpPr>
            <a:spLocks noGrp="1"/>
          </p:cNvSpPr>
          <p:nvPr>
            <p:ph idx="1"/>
          </p:nvPr>
        </p:nvSpPr>
        <p:spPr>
          <a:xfrm>
            <a:off x="0" y="980728"/>
            <a:ext cx="9144000" cy="5877272"/>
          </a:xfrm>
        </p:spPr>
        <p:txBody>
          <a:bodyPr>
            <a:normAutofit fontScale="92500" lnSpcReduction="10000"/>
          </a:bodyPr>
          <a:lstStyle/>
          <a:p>
            <a:r>
              <a:rPr lang="ar-SA" sz="4400" dirty="0" smtClean="0"/>
              <a:t>أولا: الحكومة الملكية (المونارشية) ويحكمهـا ملك عـادل</a:t>
            </a:r>
            <a:endParaRPr lang="en-US" sz="4400" dirty="0" smtClean="0"/>
          </a:p>
          <a:p>
            <a:r>
              <a:rPr lang="ar-SA" sz="4400" dirty="0" smtClean="0"/>
              <a:t>ثانيـا: الحكومة الأرستقراطية أو حكومة الإشراف ويحكمهـا أفاضل القوم</a:t>
            </a:r>
            <a:endParaRPr lang="en-US" sz="4400" dirty="0" smtClean="0"/>
          </a:p>
          <a:p>
            <a:r>
              <a:rPr lang="ar-SA" sz="4400" dirty="0" smtClean="0"/>
              <a:t>ثـالثـا: الحكومة الجمهورية ويشترك </a:t>
            </a:r>
            <a:r>
              <a:rPr lang="ar-SA" sz="4400" dirty="0" err="1" smtClean="0"/>
              <a:t>بها</a:t>
            </a:r>
            <a:r>
              <a:rPr lang="ar-SA" sz="4400" dirty="0" smtClean="0"/>
              <a:t> جميع أفراد الشعب عن طريق ممثليهم  (وهي حكم الشعب بالشعب).</a:t>
            </a:r>
            <a:endParaRPr lang="en-US" sz="4400" dirty="0" smtClean="0"/>
          </a:p>
          <a:p>
            <a:r>
              <a:rPr lang="ar-SA" sz="4400" dirty="0" smtClean="0"/>
              <a:t>ويرى أرسطو أن أفضل الحكومات هي الملكية ويليها الأشراف ثم حكومة الجمهورية.</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lstStyle/>
          <a:p>
            <a:pPr algn="ctr"/>
            <a:endParaRPr lang="ar-SA" dirty="0"/>
          </a:p>
        </p:txBody>
      </p:sp>
      <p:sp>
        <p:nvSpPr>
          <p:cNvPr id="3" name="عنصر نائب للمحتوى 2"/>
          <p:cNvSpPr>
            <a:spLocks noGrp="1"/>
          </p:cNvSpPr>
          <p:nvPr>
            <p:ph idx="1"/>
          </p:nvPr>
        </p:nvSpPr>
        <p:spPr>
          <a:xfrm>
            <a:off x="0" y="980728"/>
            <a:ext cx="9144000" cy="5877272"/>
          </a:xfrm>
        </p:spPr>
        <p:txBody>
          <a:bodyPr>
            <a:normAutofit/>
          </a:bodyPr>
          <a:lstStyle/>
          <a:p>
            <a:r>
              <a:rPr lang="ar-SA" sz="4400" dirty="0" smtClean="0"/>
              <a:t>ويقابلها </a:t>
            </a:r>
            <a:r>
              <a:rPr lang="ar-SA" sz="4400" dirty="0" smtClean="0">
                <a:solidFill>
                  <a:srgbClr val="FFC000"/>
                </a:solidFill>
              </a:rPr>
              <a:t>ثلاثة حكومات فاسدة </a:t>
            </a:r>
            <a:r>
              <a:rPr lang="ar-SA" sz="4400" dirty="0" smtClean="0"/>
              <a:t>وهي الحكومات السابقة عندما يتطرق إليها الفساد</a:t>
            </a:r>
            <a:r>
              <a:rPr lang="ar-SA" sz="4400" dirty="0" smtClean="0"/>
              <a:t>:</a:t>
            </a:r>
          </a:p>
          <a:p>
            <a:r>
              <a:rPr lang="ar-SA" sz="4400" dirty="0" smtClean="0"/>
              <a:t> </a:t>
            </a:r>
            <a:r>
              <a:rPr lang="ar-SA" sz="4400" dirty="0" smtClean="0"/>
              <a:t>فتصبح الأولى استبدادية أوتوقراطية </a:t>
            </a:r>
            <a:r>
              <a:rPr lang="ar-SA" sz="4400" dirty="0" smtClean="0"/>
              <a:t>،</a:t>
            </a:r>
          </a:p>
          <a:p>
            <a:r>
              <a:rPr lang="ar-SA" sz="4400" dirty="0" smtClean="0"/>
              <a:t> </a:t>
            </a:r>
            <a:r>
              <a:rPr lang="ar-SA" sz="4400" dirty="0" smtClean="0"/>
              <a:t>والثانية أوليجارشية، </a:t>
            </a:r>
            <a:endParaRPr lang="ar-SA" sz="4400" dirty="0" smtClean="0"/>
          </a:p>
          <a:p>
            <a:r>
              <a:rPr lang="ar-SA" sz="4400" dirty="0" smtClean="0"/>
              <a:t>والثالثة </a:t>
            </a:r>
            <a:r>
              <a:rPr lang="ar-SA" sz="4400" dirty="0" smtClean="0"/>
              <a:t>حكومة غير ديمقراطية.</a:t>
            </a:r>
            <a:endParaRPr lang="en-US" sz="4400" dirty="0" smtClean="0"/>
          </a:p>
          <a:p>
            <a:r>
              <a:rPr lang="ar-SA" sz="4400" dirty="0" smtClean="0"/>
              <a:t>وبرأي أرسطو أن الحكومة الديمقراطية هي الأقل فساداً، لذلك ينصح باختيار الحكومة الجمهورية.</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lstStyle/>
          <a:p>
            <a:pPr algn="ctr"/>
            <a:r>
              <a:rPr lang="ar-SA" b="1" dirty="0" smtClean="0"/>
              <a:t>مفهوم الصدقة عند أرسطو</a:t>
            </a:r>
            <a:endParaRPr lang="ar-SA" dirty="0"/>
          </a:p>
        </p:txBody>
      </p:sp>
      <p:sp>
        <p:nvSpPr>
          <p:cNvPr id="3" name="عنصر نائب للمحتوى 2"/>
          <p:cNvSpPr>
            <a:spLocks noGrp="1"/>
          </p:cNvSpPr>
          <p:nvPr>
            <p:ph idx="1"/>
          </p:nvPr>
        </p:nvSpPr>
        <p:spPr>
          <a:xfrm>
            <a:off x="0" y="980728"/>
            <a:ext cx="9144000" cy="5877272"/>
          </a:xfrm>
        </p:spPr>
        <p:txBody>
          <a:bodyPr>
            <a:normAutofit/>
          </a:bodyPr>
          <a:lstStyle/>
          <a:p>
            <a:r>
              <a:rPr lang="ar-SA" sz="4400" dirty="0" smtClean="0">
                <a:solidFill>
                  <a:srgbClr val="FFC000"/>
                </a:solidFill>
              </a:rPr>
              <a:t>الصداقة</a:t>
            </a:r>
            <a:r>
              <a:rPr lang="ar-SA" sz="4400" dirty="0" smtClean="0"/>
              <a:t> هي الجسر الذي يربط بين الحياة السياسية والحياة الاجتماعية، وهي تعبر عن:</a:t>
            </a:r>
            <a:endParaRPr lang="en-US" sz="4400" dirty="0" smtClean="0"/>
          </a:p>
          <a:p>
            <a:pPr lvl="0"/>
            <a:r>
              <a:rPr lang="ar-SA" sz="4400" dirty="0" smtClean="0"/>
              <a:t>علاقة الإنسان بالإنسان الآخر، أيا كانت تلك العلاقة، أي تعني جميع الروابط الاجتماعية وروابط الأسرة وروابط الإنسانية كلها. </a:t>
            </a:r>
            <a:r>
              <a:rPr lang="ar-SA" sz="4400" dirty="0" smtClean="0">
                <a:solidFill>
                  <a:srgbClr val="FFC000"/>
                </a:solidFill>
              </a:rPr>
              <a:t>وهي على درجات وهي:</a:t>
            </a:r>
            <a:endParaRPr lang="en-US" sz="4400" dirty="0" smtClean="0">
              <a:solidFill>
                <a:srgbClr val="FFC000"/>
              </a:solidFill>
            </a:endParaRPr>
          </a:p>
          <a:p>
            <a:pPr algn="just">
              <a:buNone/>
            </a:pPr>
            <a:endParaRPr lang="ar-SA" sz="4400" dirty="0">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a:bodyPr>
          <a:lstStyle/>
          <a:p>
            <a:pPr algn="just"/>
            <a:r>
              <a:rPr lang="ar-SA" sz="4400" dirty="0" smtClean="0"/>
              <a:t>1- صداقة اللذة: مثل صداقة الصغار وهي سريعة الحصول كما هي سريعة الزوال.</a:t>
            </a:r>
            <a:endParaRPr lang="en-US" sz="4400" dirty="0" smtClean="0"/>
          </a:p>
          <a:p>
            <a:pPr algn="just"/>
            <a:r>
              <a:rPr lang="ar-SA" sz="4400" dirty="0" smtClean="0"/>
              <a:t>2- صداقة المنفعة وتبادل الفوائد: كصداقة الشيوخ يدفعهم إليها ضعفهم وحاجتهم إلى من سواهم.</a:t>
            </a:r>
            <a:endParaRPr lang="en-US" sz="4400" dirty="0" smtClean="0"/>
          </a:p>
          <a:p>
            <a:pPr algn="just"/>
            <a:r>
              <a:rPr lang="ar-SA" sz="4400" dirty="0" smtClean="0"/>
              <a:t>3- صداقة الفضيلة: وهي أرفع الدرجات لأن الفضيلة تحيل الصداقة حباً متبادلاً قائماً على الاحترام </a:t>
            </a:r>
            <a:r>
              <a:rPr lang="ar-SA" sz="4400" dirty="0" smtClean="0"/>
              <a:t>والتشابه.</a:t>
            </a:r>
          </a:p>
          <a:p>
            <a:pPr algn="just"/>
            <a:r>
              <a:rPr lang="ar-SA" sz="4400" dirty="0" smtClean="0"/>
              <a:t> </a:t>
            </a:r>
            <a:r>
              <a:rPr lang="ar-SA" sz="4400" dirty="0" smtClean="0"/>
              <a:t>وهذا </a:t>
            </a:r>
            <a:r>
              <a:rPr lang="ar-SA" sz="4400" dirty="0" smtClean="0"/>
              <a:t>هو معنى </a:t>
            </a:r>
            <a:r>
              <a:rPr lang="ar-SA" sz="4400" dirty="0" smtClean="0"/>
              <a:t>الصداقة </a:t>
            </a:r>
            <a:r>
              <a:rPr lang="ar-SA" sz="4400" dirty="0" err="1" smtClean="0"/>
              <a:t>الحقيقي</a:t>
            </a:r>
            <a:r>
              <a:rPr lang="ar-SA" sz="4400" dirty="0" smtClean="0"/>
              <a:t>، وما عداه صداقة على سبيل المجاز.</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lstStyle/>
          <a:p>
            <a:pPr algn="ctr"/>
            <a:endParaRPr lang="ar-SA" dirty="0"/>
          </a:p>
        </p:txBody>
      </p:sp>
      <p:sp>
        <p:nvSpPr>
          <p:cNvPr id="3" name="عنصر نائب للمحتوى 2"/>
          <p:cNvSpPr>
            <a:spLocks noGrp="1"/>
          </p:cNvSpPr>
          <p:nvPr>
            <p:ph idx="1"/>
          </p:nvPr>
        </p:nvSpPr>
        <p:spPr>
          <a:xfrm>
            <a:off x="0" y="980728"/>
            <a:ext cx="9144000" cy="5877272"/>
          </a:xfrm>
        </p:spPr>
        <p:txBody>
          <a:bodyPr>
            <a:normAutofit/>
          </a:bodyPr>
          <a:lstStyle/>
          <a:p>
            <a:pPr algn="just">
              <a:buNone/>
            </a:pPr>
            <a:r>
              <a:rPr lang="ar-SA" sz="4400" dirty="0" smtClean="0"/>
              <a:t>فالصداقة هي أكمل العلاقات الإنسانية. ولذلك يقول أرسطو: " </a:t>
            </a:r>
            <a:r>
              <a:rPr lang="ar-SA" sz="4400" dirty="0" smtClean="0">
                <a:solidFill>
                  <a:srgbClr val="FFC000"/>
                </a:solidFill>
              </a:rPr>
              <a:t>إذا تحاب الناس فلا حاجة لهم إلى العدالة، وبالعكس إذا قل حظهم من الصداقة فليس لهم نصيب من العدالة</a:t>
            </a:r>
            <a:r>
              <a:rPr lang="ar-SA" sz="4400" dirty="0" smtClean="0"/>
              <a:t>". وتكاد الفضيلة ترتدي رداء الصداقة عند أرسطو.</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lstStyle/>
          <a:p>
            <a:pPr algn="ctr"/>
            <a:r>
              <a:rPr lang="ar-SA" dirty="0" smtClean="0"/>
              <a:t>الخاتمة </a:t>
            </a:r>
            <a:endParaRPr lang="ar-SA" dirty="0"/>
          </a:p>
        </p:txBody>
      </p:sp>
      <p:sp>
        <p:nvSpPr>
          <p:cNvPr id="3" name="عنصر نائب للمحتوى 2"/>
          <p:cNvSpPr>
            <a:spLocks noGrp="1"/>
          </p:cNvSpPr>
          <p:nvPr>
            <p:ph idx="1"/>
          </p:nvPr>
        </p:nvSpPr>
        <p:spPr>
          <a:xfrm>
            <a:off x="0" y="980728"/>
            <a:ext cx="9144000" cy="5877272"/>
          </a:xfrm>
        </p:spPr>
        <p:txBody>
          <a:bodyPr>
            <a:normAutofit fontScale="92500"/>
          </a:bodyPr>
          <a:lstStyle/>
          <a:p>
            <a:r>
              <a:rPr lang="ar-SA" sz="4400" dirty="0" smtClean="0"/>
              <a:t>وأخيراً يمكن القول أن دراسات أرسطو كانت قائمة على الوصف والشرح والتحليل والمقارنة. لقد تناول موضوع علم الاجتماع ومناهجه وأسس الدراسة فيه دون أن يسميها بدقة موضوعاً لعلم الاجتماع، وبهذا يرجع الفضل إليه في التبشير بعلم الاجتماع.</a:t>
            </a:r>
            <a:endParaRPr lang="en-US" sz="4400" dirty="0" smtClean="0"/>
          </a:p>
          <a:p>
            <a:r>
              <a:rPr lang="ar-SA" sz="4400" dirty="0" smtClean="0"/>
              <a:t>وهكذا نشأت في اليونان تلك الآراء الاجتماعية التي بلغت أوجها عند الفيلسوفين أفلاطون وأرسطو بعد أن اتهموا سقراط بإدخال آلهة جديدة إلى المدينة وإفساد عقول الشباب . </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64096"/>
          </a:xfrm>
        </p:spPr>
        <p:txBody>
          <a:bodyPr/>
          <a:lstStyle/>
          <a:p>
            <a:pPr algn="ctr"/>
            <a:endParaRPr lang="ar-SA" dirty="0"/>
          </a:p>
        </p:txBody>
      </p:sp>
      <p:sp>
        <p:nvSpPr>
          <p:cNvPr id="3" name="عنصر نائب للمحتوى 2"/>
          <p:cNvSpPr>
            <a:spLocks noGrp="1"/>
          </p:cNvSpPr>
          <p:nvPr>
            <p:ph idx="1"/>
          </p:nvPr>
        </p:nvSpPr>
        <p:spPr>
          <a:xfrm>
            <a:off x="0" y="980728"/>
            <a:ext cx="9144000" cy="5877272"/>
          </a:xfrm>
        </p:spPr>
        <p:txBody>
          <a:bodyPr>
            <a:normAutofit/>
          </a:bodyPr>
          <a:lstStyle/>
          <a:p>
            <a:pPr algn="just">
              <a:buNone/>
            </a:pPr>
            <a:r>
              <a:rPr lang="ar-SA" sz="4400" dirty="0" smtClean="0"/>
              <a:t>بعد وفـاة </a:t>
            </a:r>
            <a:r>
              <a:rPr lang="ar-SA" sz="4400" dirty="0" err="1" smtClean="0"/>
              <a:t>الاسكندر</a:t>
            </a:r>
            <a:r>
              <a:rPr lang="ar-SA" sz="4400" dirty="0" smtClean="0"/>
              <a:t> المقدوني بعام واحد الذي كان مؤيداً لأرسطو، انحدرت الدراسات الاجتمـاعية في اليونان انحداراً كبيراً ولا </a:t>
            </a:r>
            <a:r>
              <a:rPr lang="ar-SA" sz="4400" dirty="0" err="1" smtClean="0"/>
              <a:t>سيما</a:t>
            </a:r>
            <a:r>
              <a:rPr lang="ar-SA" sz="4400" dirty="0" smtClean="0"/>
              <a:t> بعد تفكك وتجزئة الإمبراطورية المقدونية إلى أجزاء، وبعد نشوب الحروب الداخلية فيها وانتشار الفتن في المدن اليونانية، وبذلك أصبح اهتمام المواطن اليوناني ليس إصلاح المدينة بل إصلاح حاله.</a:t>
            </a:r>
            <a:endParaRPr lang="en-US" sz="4400" dirty="0" smtClean="0"/>
          </a:p>
          <a:p>
            <a:pPr algn="just">
              <a:buNone/>
            </a:pPr>
            <a:endParaRPr lang="ar-SA" sz="4400" dirty="0">
              <a:latin typeface="Arial" pitchFamily="34" charset="0"/>
              <a:cs typeface="Arial"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79512" y="1923797"/>
            <a:ext cx="8856984" cy="923330"/>
          </a:xfrm>
          <a:prstGeom prst="rect">
            <a:avLst/>
          </a:prstGeom>
          <a:noFill/>
        </p:spPr>
        <p:txBody>
          <a:bodyPr wrap="square" lIns="91440" tIns="45720" rIns="91440" bIns="45720">
            <a:spAutoFit/>
          </a:bodyPr>
          <a:lstStyle/>
          <a:p>
            <a:pPr algn="ctr"/>
            <a:r>
              <a:rPr lang="ar-SA" sz="5400" b="1" cap="none" spc="0" dirty="0" smtClean="0">
                <a:ln w="17780" cmpd="sng">
                  <a:solidFill>
                    <a:srgbClr val="FFFFFF"/>
                  </a:solidFill>
                  <a:prstDash val="solid"/>
                  <a:miter lim="800000"/>
                </a:ln>
                <a:solidFill>
                  <a:schemeClr val="tx2">
                    <a:lumMod val="75000"/>
                  </a:schemeClr>
                </a:solidFill>
                <a:effectLst>
                  <a:outerShdw blurRad="50800" algn="tl" rotWithShape="0">
                    <a:srgbClr val="000000"/>
                  </a:outerShdw>
                </a:effectLst>
              </a:rPr>
              <a:t>انتهت محاضرة أرسطو</a:t>
            </a:r>
            <a:endParaRPr lang="ar-SA" sz="5400" b="1" cap="none" spc="0" dirty="0">
              <a:ln w="17780" cmpd="sng">
                <a:solidFill>
                  <a:srgbClr val="FFFFFF"/>
                </a:solidFill>
                <a:prstDash val="solid"/>
                <a:miter lim="800000"/>
              </a:ln>
              <a:solidFill>
                <a:schemeClr val="tx2">
                  <a:lumMod val="75000"/>
                </a:schemeClr>
              </a:solidFill>
              <a:effectLst>
                <a:outerShdw blurRad="50800" algn="tl" rotWithShape="0">
                  <a:srgbClr val="000000"/>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137</TotalTime>
  <Words>1634</Words>
  <Application>Microsoft Office PowerPoint</Application>
  <PresentationFormat>عرض على الشاشة (3:4)‏</PresentationFormat>
  <Paragraphs>110</Paragraphs>
  <Slides>34</Slides>
  <Notes>0</Notes>
  <HiddenSlides>0</HiddenSlides>
  <MMClips>0</MMClips>
  <ScaleCrop>false</ScaleCrop>
  <HeadingPairs>
    <vt:vector size="4" baseType="variant">
      <vt:variant>
        <vt:lpstr>سمة</vt:lpstr>
      </vt:variant>
      <vt:variant>
        <vt:i4>1</vt:i4>
      </vt:variant>
      <vt:variant>
        <vt:lpstr>عناوين الشرائح</vt:lpstr>
      </vt:variant>
      <vt:variant>
        <vt:i4>34</vt:i4>
      </vt:variant>
    </vt:vector>
  </HeadingPairs>
  <TitlesOfParts>
    <vt:vector size="35" baseType="lpstr">
      <vt:lpstr>تدفق</vt:lpstr>
      <vt:lpstr>الشريحة 1</vt:lpstr>
      <vt:lpstr>التفكير الاجتماعي</vt:lpstr>
      <vt:lpstr>     أرسطو : (  284 – 222 ق.م)</vt:lpstr>
      <vt:lpstr>  نظريات أرسطو الاجتماعية </vt:lpstr>
      <vt:lpstr>نظرية نشـأة المجتمع</vt:lpstr>
      <vt:lpstr>الشريحة 6</vt:lpstr>
      <vt:lpstr>الشريحة 7</vt:lpstr>
      <vt:lpstr>الشريحة 8</vt:lpstr>
      <vt:lpstr>الشريحة 9</vt:lpstr>
      <vt:lpstr>الشريحة 10</vt:lpstr>
      <vt:lpstr>العدالة هي المساواة</vt:lpstr>
      <vt:lpstr>الشريحة 12</vt:lpstr>
      <vt:lpstr>نظرية أرسطو في الرق:</vt:lpstr>
      <vt:lpstr>الشريحة 14</vt:lpstr>
      <vt:lpstr>الشريحة 15</vt:lpstr>
      <vt:lpstr>الشريحة 16</vt:lpstr>
      <vt:lpstr>الشريحة 17</vt:lpstr>
      <vt:lpstr>  نظرية/شروط أرسطو في قيام المدينة الفـاضلة:</vt:lpstr>
      <vt:lpstr>             </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مفهوم الصدقة عند أرسطو</vt:lpstr>
      <vt:lpstr>الشريحة 30</vt:lpstr>
      <vt:lpstr>الشريحة 31</vt:lpstr>
      <vt:lpstr>الخاتمة </vt:lpstr>
      <vt:lpstr>الشريحة 33</vt:lpstr>
      <vt:lpstr>الشريحة 34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Prof. Sawsan AlBitar</dc:creator>
  <cp:lastModifiedBy>Prof. Sawsan AlBitar</cp:lastModifiedBy>
  <cp:revision>59</cp:revision>
  <dcterms:created xsi:type="dcterms:W3CDTF">2012-11-15T14:06:45Z</dcterms:created>
  <dcterms:modified xsi:type="dcterms:W3CDTF">2012-11-15T16:24:11Z</dcterms:modified>
</cp:coreProperties>
</file>