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media/image5.jpg" ContentType="image/gif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5"/>
  </p:notesMasterIdLst>
  <p:sldIdLst>
    <p:sldId id="271" r:id="rId2"/>
    <p:sldId id="270" r:id="rId3"/>
    <p:sldId id="274" r:id="rId4"/>
    <p:sldId id="272" r:id="rId5"/>
    <p:sldId id="256" r:id="rId6"/>
    <p:sldId id="275" r:id="rId7"/>
    <p:sldId id="257" r:id="rId8"/>
    <p:sldId id="258" r:id="rId9"/>
    <p:sldId id="260" r:id="rId10"/>
    <p:sldId id="261" r:id="rId11"/>
    <p:sldId id="265" r:id="rId12"/>
    <p:sldId id="268" r:id="rId13"/>
    <p:sldId id="269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0922"/>
    <a:srgbClr val="994827"/>
    <a:srgbClr val="1409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06799F8-075E-4A3A-A7F6-7FBC6576F1A4}" styleName="نمط ذو سمات 2 - تمييز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نمط متوسط 1 - تميي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06" autoAdjust="0"/>
    <p:restoredTop sz="89898" autoAdjust="0"/>
  </p:normalViewPr>
  <p:slideViewPr>
    <p:cSldViewPr>
      <p:cViewPr>
        <p:scale>
          <a:sx n="75" d="100"/>
          <a:sy n="75" d="100"/>
        </p:scale>
        <p:origin x="-1248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004D8-85A7-4D9C-A4FD-6AF07FD3AAF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6AF644-438B-4235-9B4A-D12ED5B55E7F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ar-SA" dirty="0" smtClean="0"/>
            <a:t>المعاجم</a:t>
          </a:r>
          <a:endParaRPr lang="en-US" dirty="0"/>
        </a:p>
      </dgm:t>
    </dgm:pt>
    <dgm:pt modelId="{2AE11EE9-F16A-45D7-B0BA-59AFE9FD5E5B}" type="parTrans" cxnId="{12978F09-6BA5-4DE0-9C95-7DEADBC5DBBD}">
      <dgm:prSet/>
      <dgm:spPr/>
      <dgm:t>
        <a:bodyPr/>
        <a:lstStyle/>
        <a:p>
          <a:endParaRPr lang="en-US"/>
        </a:p>
      </dgm:t>
    </dgm:pt>
    <dgm:pt modelId="{9997C13B-06F0-4397-9361-33B34649397F}" type="sibTrans" cxnId="{12978F09-6BA5-4DE0-9C95-7DEADBC5DBBD}">
      <dgm:prSet/>
      <dgm:spPr/>
      <dgm:t>
        <a:bodyPr/>
        <a:lstStyle/>
        <a:p>
          <a:endParaRPr lang="en-US"/>
        </a:p>
      </dgm:t>
    </dgm:pt>
    <dgm:pt modelId="{3F56F3B3-165C-4B42-9A73-544C81E9E695}" type="asst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ar-SA" dirty="0" smtClean="0"/>
            <a:t>تعريفها</a:t>
          </a:r>
          <a:endParaRPr lang="en-US" dirty="0"/>
        </a:p>
      </dgm:t>
    </dgm:pt>
    <dgm:pt modelId="{12AF6BAA-3DCA-418D-A8BA-68DBB37B4EA9}" type="parTrans" cxnId="{EFA00AA3-3767-4D06-AC60-D8D362E2C12B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BE07EB52-4D7F-4ECB-8E34-ED8D5986214B}" type="sibTrans" cxnId="{EFA00AA3-3767-4D06-AC60-D8D362E2C12B}">
      <dgm:prSet/>
      <dgm:spPr/>
      <dgm:t>
        <a:bodyPr/>
        <a:lstStyle/>
        <a:p>
          <a:endParaRPr lang="en-US"/>
        </a:p>
      </dgm:t>
    </dgm:pt>
    <dgm:pt modelId="{50361ED0-4C0A-4D10-9DDD-A9D8044221E6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ar-SA" dirty="0" smtClean="0"/>
            <a:t>تدريبات</a:t>
          </a:r>
          <a:endParaRPr lang="en-US" dirty="0"/>
        </a:p>
      </dgm:t>
    </dgm:pt>
    <dgm:pt modelId="{DE30F1D4-EBD3-4705-BCD3-B5976C032338}" type="parTrans" cxnId="{AE2AA820-0F2B-449B-8D4A-58A368394183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2E362191-EE15-4D8C-AA8B-9FB91A295F92}" type="sibTrans" cxnId="{AE2AA820-0F2B-449B-8D4A-58A368394183}">
      <dgm:prSet/>
      <dgm:spPr/>
      <dgm:t>
        <a:bodyPr/>
        <a:lstStyle/>
        <a:p>
          <a:endParaRPr lang="en-US"/>
        </a:p>
      </dgm:t>
    </dgm:pt>
    <dgm:pt modelId="{74D0C17E-3AB4-41F3-A027-846AEF787B0D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ar-SA" dirty="0" smtClean="0"/>
            <a:t>أشهر المعاجم</a:t>
          </a:r>
          <a:endParaRPr lang="en-US" dirty="0"/>
        </a:p>
      </dgm:t>
    </dgm:pt>
    <dgm:pt modelId="{ABE9A631-B997-4AB1-8011-30E9CE5A8241}" type="parTrans" cxnId="{E4DE32E6-67FF-4E1D-B243-BD4759F8F8E7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8CEACFCE-E39D-4C8A-89EB-0BE771FD67D0}" type="sibTrans" cxnId="{E4DE32E6-67FF-4E1D-B243-BD4759F8F8E7}">
      <dgm:prSet/>
      <dgm:spPr/>
      <dgm:t>
        <a:bodyPr/>
        <a:lstStyle/>
        <a:p>
          <a:endParaRPr lang="en-US"/>
        </a:p>
      </dgm:t>
    </dgm:pt>
    <dgm:pt modelId="{453B1BFE-5B35-4925-8F3C-1FD7BD0A5A3F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ar-SA" dirty="0" smtClean="0"/>
            <a:t>طرق ترتيبها</a:t>
          </a:r>
          <a:endParaRPr lang="en-US" dirty="0"/>
        </a:p>
      </dgm:t>
    </dgm:pt>
    <dgm:pt modelId="{2EB71AC7-B6A5-4211-B6C0-4BB6A967F0E6}" type="parTrans" cxnId="{1348B909-1C0C-4C5C-8B6E-FA3E35B0C887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55D4669A-5170-4E54-8394-200109F8C3BF}" type="sibTrans" cxnId="{1348B909-1C0C-4C5C-8B6E-FA3E35B0C887}">
      <dgm:prSet/>
      <dgm:spPr/>
      <dgm:t>
        <a:bodyPr/>
        <a:lstStyle/>
        <a:p>
          <a:endParaRPr lang="en-US"/>
        </a:p>
      </dgm:t>
    </dgm:pt>
    <dgm:pt modelId="{C1A3A2D1-8502-4945-8B5C-0AF02D3AC44A}" type="pres">
      <dgm:prSet presAssocID="{291004D8-85A7-4D9C-A4FD-6AF07FD3AAF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D91A32D-6DD1-4A44-A005-73286551124B}" type="pres">
      <dgm:prSet presAssocID="{B96AF644-438B-4235-9B4A-D12ED5B55E7F}" presName="hierRoot1" presStyleCnt="0">
        <dgm:presLayoutVars>
          <dgm:hierBranch val="init"/>
        </dgm:presLayoutVars>
      </dgm:prSet>
      <dgm:spPr/>
    </dgm:pt>
    <dgm:pt modelId="{42F7BFD6-FBA4-497A-ACF1-75A2ABEA3242}" type="pres">
      <dgm:prSet presAssocID="{B96AF644-438B-4235-9B4A-D12ED5B55E7F}" presName="rootComposite1" presStyleCnt="0"/>
      <dgm:spPr/>
    </dgm:pt>
    <dgm:pt modelId="{0F6EF3FF-FC3F-42FB-84E5-AF4940BF1C61}" type="pres">
      <dgm:prSet presAssocID="{B96AF644-438B-4235-9B4A-D12ED5B55E7F}" presName="rootText1" presStyleLbl="node0" presStyleIdx="0" presStyleCnt="1" custLinFactNeighborX="50000" custLinFactNeighborY="-585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E778E8-D8CB-40C7-A130-93C070CC8B34}" type="pres">
      <dgm:prSet presAssocID="{B96AF644-438B-4235-9B4A-D12ED5B55E7F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F230346-2EEC-492D-8222-20FC20F89F3A}" type="pres">
      <dgm:prSet presAssocID="{B96AF644-438B-4235-9B4A-D12ED5B55E7F}" presName="hierChild2" presStyleCnt="0"/>
      <dgm:spPr/>
    </dgm:pt>
    <dgm:pt modelId="{62852937-0169-42EA-B3E7-87B9967CD937}" type="pres">
      <dgm:prSet presAssocID="{DE30F1D4-EBD3-4705-BCD3-B5976C032338}" presName="Name37" presStyleLbl="parChTrans1D2" presStyleIdx="0" presStyleCnt="4"/>
      <dgm:spPr/>
      <dgm:t>
        <a:bodyPr/>
        <a:lstStyle/>
        <a:p>
          <a:endParaRPr lang="en-US"/>
        </a:p>
      </dgm:t>
    </dgm:pt>
    <dgm:pt modelId="{61D4E854-3EA8-4A75-8FDC-FE9DD758A0C0}" type="pres">
      <dgm:prSet presAssocID="{50361ED0-4C0A-4D10-9DDD-A9D8044221E6}" presName="hierRoot2" presStyleCnt="0">
        <dgm:presLayoutVars>
          <dgm:hierBranch val="init"/>
        </dgm:presLayoutVars>
      </dgm:prSet>
      <dgm:spPr/>
    </dgm:pt>
    <dgm:pt modelId="{DAF265AF-62B4-44C0-B4A9-B05A2113C207}" type="pres">
      <dgm:prSet presAssocID="{50361ED0-4C0A-4D10-9DDD-A9D8044221E6}" presName="rootComposite" presStyleCnt="0"/>
      <dgm:spPr/>
    </dgm:pt>
    <dgm:pt modelId="{FC17DAAA-18D0-4A7C-8D74-23E18713841E}" type="pres">
      <dgm:prSet presAssocID="{50361ED0-4C0A-4D10-9DDD-A9D8044221E6}" presName="rootText" presStyleLbl="node2" presStyleIdx="0" presStyleCnt="3" custLinFactNeighborX="-10816" custLinFactNeighborY="372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A0DE76-2CA8-4913-9AAB-24530CA40453}" type="pres">
      <dgm:prSet presAssocID="{50361ED0-4C0A-4D10-9DDD-A9D8044221E6}" presName="rootConnector" presStyleLbl="node2" presStyleIdx="0" presStyleCnt="3"/>
      <dgm:spPr/>
      <dgm:t>
        <a:bodyPr/>
        <a:lstStyle/>
        <a:p>
          <a:endParaRPr lang="en-US"/>
        </a:p>
      </dgm:t>
    </dgm:pt>
    <dgm:pt modelId="{EF51463E-2C92-4F57-A62B-26345669C7C4}" type="pres">
      <dgm:prSet presAssocID="{50361ED0-4C0A-4D10-9DDD-A9D8044221E6}" presName="hierChild4" presStyleCnt="0"/>
      <dgm:spPr/>
    </dgm:pt>
    <dgm:pt modelId="{F4FC94A3-7C55-4FBC-BFCE-0686FE71FE5A}" type="pres">
      <dgm:prSet presAssocID="{50361ED0-4C0A-4D10-9DDD-A9D8044221E6}" presName="hierChild5" presStyleCnt="0"/>
      <dgm:spPr/>
    </dgm:pt>
    <dgm:pt modelId="{9A666973-B1CC-486E-B97F-B658433DB434}" type="pres">
      <dgm:prSet presAssocID="{ABE9A631-B997-4AB1-8011-30E9CE5A8241}" presName="Name37" presStyleLbl="parChTrans1D2" presStyleIdx="1" presStyleCnt="4"/>
      <dgm:spPr/>
      <dgm:t>
        <a:bodyPr/>
        <a:lstStyle/>
        <a:p>
          <a:endParaRPr lang="en-US"/>
        </a:p>
      </dgm:t>
    </dgm:pt>
    <dgm:pt modelId="{475F3E02-E652-4063-A1E6-E176677978A3}" type="pres">
      <dgm:prSet presAssocID="{74D0C17E-3AB4-41F3-A027-846AEF787B0D}" presName="hierRoot2" presStyleCnt="0">
        <dgm:presLayoutVars>
          <dgm:hierBranch val="init"/>
        </dgm:presLayoutVars>
      </dgm:prSet>
      <dgm:spPr/>
    </dgm:pt>
    <dgm:pt modelId="{E61B9C89-4354-4EE4-8BC4-5479BF1F1FA6}" type="pres">
      <dgm:prSet presAssocID="{74D0C17E-3AB4-41F3-A027-846AEF787B0D}" presName="rootComposite" presStyleCnt="0"/>
      <dgm:spPr/>
    </dgm:pt>
    <dgm:pt modelId="{E88501F9-96F4-4833-9C64-82E6A728673E}" type="pres">
      <dgm:prSet presAssocID="{74D0C17E-3AB4-41F3-A027-846AEF787B0D}" presName="rootText" presStyleLbl="node2" presStyleIdx="1" presStyleCnt="3" custLinFactNeighborX="5556" custLinFactNeighborY="372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6B32D83-AFAA-40D0-9E70-E42AC1B41B64}" type="pres">
      <dgm:prSet presAssocID="{74D0C17E-3AB4-41F3-A027-846AEF787B0D}" presName="rootConnector" presStyleLbl="node2" presStyleIdx="1" presStyleCnt="3"/>
      <dgm:spPr/>
      <dgm:t>
        <a:bodyPr/>
        <a:lstStyle/>
        <a:p>
          <a:endParaRPr lang="en-US"/>
        </a:p>
      </dgm:t>
    </dgm:pt>
    <dgm:pt modelId="{873F4F25-A75B-43EB-952C-14FE35505F1A}" type="pres">
      <dgm:prSet presAssocID="{74D0C17E-3AB4-41F3-A027-846AEF787B0D}" presName="hierChild4" presStyleCnt="0"/>
      <dgm:spPr/>
    </dgm:pt>
    <dgm:pt modelId="{A736E327-4172-403A-A605-5365AC090296}" type="pres">
      <dgm:prSet presAssocID="{74D0C17E-3AB4-41F3-A027-846AEF787B0D}" presName="hierChild5" presStyleCnt="0"/>
      <dgm:spPr/>
    </dgm:pt>
    <dgm:pt modelId="{90232757-F541-4611-BCEC-E9B38CDDF752}" type="pres">
      <dgm:prSet presAssocID="{2EB71AC7-B6A5-4211-B6C0-4BB6A967F0E6}" presName="Name37" presStyleLbl="parChTrans1D2" presStyleIdx="2" presStyleCnt="4"/>
      <dgm:spPr/>
      <dgm:t>
        <a:bodyPr/>
        <a:lstStyle/>
        <a:p>
          <a:endParaRPr lang="en-US"/>
        </a:p>
      </dgm:t>
    </dgm:pt>
    <dgm:pt modelId="{35CA7A84-962F-4BF1-94CF-1E31EA7E3EBA}" type="pres">
      <dgm:prSet presAssocID="{453B1BFE-5B35-4925-8F3C-1FD7BD0A5A3F}" presName="hierRoot2" presStyleCnt="0">
        <dgm:presLayoutVars>
          <dgm:hierBranch val="init"/>
        </dgm:presLayoutVars>
      </dgm:prSet>
      <dgm:spPr/>
    </dgm:pt>
    <dgm:pt modelId="{CFDFC47D-29F4-4D96-9BBE-02CDE3BE4447}" type="pres">
      <dgm:prSet presAssocID="{453B1BFE-5B35-4925-8F3C-1FD7BD0A5A3F}" presName="rootComposite" presStyleCnt="0"/>
      <dgm:spPr/>
    </dgm:pt>
    <dgm:pt modelId="{C8AC9031-71F6-4A97-9247-35EFBF56125F}" type="pres">
      <dgm:prSet presAssocID="{453B1BFE-5B35-4925-8F3C-1FD7BD0A5A3F}" presName="rootText" presStyleLbl="node2" presStyleIdx="2" presStyleCnt="3" custLinFactNeighborX="1727" custLinFactNeighborY="372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7F50D5-8C93-4436-9DCD-4B55A36C4282}" type="pres">
      <dgm:prSet presAssocID="{453B1BFE-5B35-4925-8F3C-1FD7BD0A5A3F}" presName="rootConnector" presStyleLbl="node2" presStyleIdx="2" presStyleCnt="3"/>
      <dgm:spPr/>
      <dgm:t>
        <a:bodyPr/>
        <a:lstStyle/>
        <a:p>
          <a:endParaRPr lang="en-US"/>
        </a:p>
      </dgm:t>
    </dgm:pt>
    <dgm:pt modelId="{99CD0AD8-D24E-492C-8DE5-2E2E10C08041}" type="pres">
      <dgm:prSet presAssocID="{453B1BFE-5B35-4925-8F3C-1FD7BD0A5A3F}" presName="hierChild4" presStyleCnt="0"/>
      <dgm:spPr/>
    </dgm:pt>
    <dgm:pt modelId="{D2FAB561-30AE-4CBB-98EE-76AF1FC14784}" type="pres">
      <dgm:prSet presAssocID="{453B1BFE-5B35-4925-8F3C-1FD7BD0A5A3F}" presName="hierChild5" presStyleCnt="0"/>
      <dgm:spPr/>
    </dgm:pt>
    <dgm:pt modelId="{D0EDA872-C6C8-43BE-BD47-6018312BC056}" type="pres">
      <dgm:prSet presAssocID="{B96AF644-438B-4235-9B4A-D12ED5B55E7F}" presName="hierChild3" presStyleCnt="0"/>
      <dgm:spPr/>
    </dgm:pt>
    <dgm:pt modelId="{A41B1C0D-CE78-40A0-A09E-0A86C8BCD0E6}" type="pres">
      <dgm:prSet presAssocID="{12AF6BAA-3DCA-418D-A8BA-68DBB37B4EA9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53159C37-14C9-4015-8A43-6EFC77745954}" type="pres">
      <dgm:prSet presAssocID="{3F56F3B3-165C-4B42-9A73-544C81E9E695}" presName="hierRoot3" presStyleCnt="0">
        <dgm:presLayoutVars>
          <dgm:hierBranch val="init"/>
        </dgm:presLayoutVars>
      </dgm:prSet>
      <dgm:spPr/>
    </dgm:pt>
    <dgm:pt modelId="{A5479549-FDB2-49F0-B81D-433B5810C5C6}" type="pres">
      <dgm:prSet presAssocID="{3F56F3B3-165C-4B42-9A73-544C81E9E695}" presName="rootComposite3" presStyleCnt="0"/>
      <dgm:spPr/>
    </dgm:pt>
    <dgm:pt modelId="{92AE171E-DF5B-4823-9BF8-E511F6D2AD0E}" type="pres">
      <dgm:prSet presAssocID="{3F56F3B3-165C-4B42-9A73-544C81E9E695}" presName="rootText3" presStyleLbl="asst1" presStyleIdx="0" presStyleCnt="1" custLinFactNeighborX="1410" custLinFactNeighborY="-227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017E3E-37A8-47BC-9BDB-2C813EA91E84}" type="pres">
      <dgm:prSet presAssocID="{3F56F3B3-165C-4B42-9A73-544C81E9E695}" presName="rootConnector3" presStyleLbl="asst1" presStyleIdx="0" presStyleCnt="1"/>
      <dgm:spPr/>
      <dgm:t>
        <a:bodyPr/>
        <a:lstStyle/>
        <a:p>
          <a:endParaRPr lang="en-US"/>
        </a:p>
      </dgm:t>
    </dgm:pt>
    <dgm:pt modelId="{65BA4A48-35C8-4547-AD99-F9129623BDA3}" type="pres">
      <dgm:prSet presAssocID="{3F56F3B3-165C-4B42-9A73-544C81E9E695}" presName="hierChild6" presStyleCnt="0"/>
      <dgm:spPr/>
    </dgm:pt>
    <dgm:pt modelId="{49EBD0FE-8495-4DD9-875B-F882316DC3A4}" type="pres">
      <dgm:prSet presAssocID="{3F56F3B3-165C-4B42-9A73-544C81E9E695}" presName="hierChild7" presStyleCnt="0"/>
      <dgm:spPr/>
    </dgm:pt>
  </dgm:ptLst>
  <dgm:cxnLst>
    <dgm:cxn modelId="{D4E1DDF8-0DF5-4AB4-A5E0-04622448768F}" type="presOf" srcId="{12AF6BAA-3DCA-418D-A8BA-68DBB37B4EA9}" destId="{A41B1C0D-CE78-40A0-A09E-0A86C8BCD0E6}" srcOrd="0" destOrd="0" presId="urn:microsoft.com/office/officeart/2005/8/layout/orgChart1"/>
    <dgm:cxn modelId="{85732BFA-51E3-4F41-B7B7-B0E966DC53FA}" type="presOf" srcId="{453B1BFE-5B35-4925-8F3C-1FD7BD0A5A3F}" destId="{C8AC9031-71F6-4A97-9247-35EFBF56125F}" srcOrd="0" destOrd="0" presId="urn:microsoft.com/office/officeart/2005/8/layout/orgChart1"/>
    <dgm:cxn modelId="{AE2AA820-0F2B-449B-8D4A-58A368394183}" srcId="{B96AF644-438B-4235-9B4A-D12ED5B55E7F}" destId="{50361ED0-4C0A-4D10-9DDD-A9D8044221E6}" srcOrd="1" destOrd="0" parTransId="{DE30F1D4-EBD3-4705-BCD3-B5976C032338}" sibTransId="{2E362191-EE15-4D8C-AA8B-9FB91A295F92}"/>
    <dgm:cxn modelId="{E4DE32E6-67FF-4E1D-B243-BD4759F8F8E7}" srcId="{B96AF644-438B-4235-9B4A-D12ED5B55E7F}" destId="{74D0C17E-3AB4-41F3-A027-846AEF787B0D}" srcOrd="2" destOrd="0" parTransId="{ABE9A631-B997-4AB1-8011-30E9CE5A8241}" sibTransId="{8CEACFCE-E39D-4C8A-89EB-0BE771FD67D0}"/>
    <dgm:cxn modelId="{483A322F-6C2E-4C28-AEF1-2B4DA96483D3}" type="presOf" srcId="{453B1BFE-5B35-4925-8F3C-1FD7BD0A5A3F}" destId="{2A7F50D5-8C93-4436-9DCD-4B55A36C4282}" srcOrd="1" destOrd="0" presId="urn:microsoft.com/office/officeart/2005/8/layout/orgChart1"/>
    <dgm:cxn modelId="{3F2096FD-B32E-4188-A061-E504C6626FA7}" type="presOf" srcId="{74D0C17E-3AB4-41F3-A027-846AEF787B0D}" destId="{E88501F9-96F4-4833-9C64-82E6A728673E}" srcOrd="0" destOrd="0" presId="urn:microsoft.com/office/officeart/2005/8/layout/orgChart1"/>
    <dgm:cxn modelId="{C7567A12-6AA2-4BBE-8461-A6BE3FC4D029}" type="presOf" srcId="{DE30F1D4-EBD3-4705-BCD3-B5976C032338}" destId="{62852937-0169-42EA-B3E7-87B9967CD937}" srcOrd="0" destOrd="0" presId="urn:microsoft.com/office/officeart/2005/8/layout/orgChart1"/>
    <dgm:cxn modelId="{EFA00AA3-3767-4D06-AC60-D8D362E2C12B}" srcId="{B96AF644-438B-4235-9B4A-D12ED5B55E7F}" destId="{3F56F3B3-165C-4B42-9A73-544C81E9E695}" srcOrd="0" destOrd="0" parTransId="{12AF6BAA-3DCA-418D-A8BA-68DBB37B4EA9}" sibTransId="{BE07EB52-4D7F-4ECB-8E34-ED8D5986214B}"/>
    <dgm:cxn modelId="{713571FA-DD3A-4E9F-9723-FD754A0E193F}" type="presOf" srcId="{50361ED0-4C0A-4D10-9DDD-A9D8044221E6}" destId="{ABA0DE76-2CA8-4913-9AAB-24530CA40453}" srcOrd="1" destOrd="0" presId="urn:microsoft.com/office/officeart/2005/8/layout/orgChart1"/>
    <dgm:cxn modelId="{C8AA26D3-E614-4403-9551-87D0DDC0047E}" type="presOf" srcId="{291004D8-85A7-4D9C-A4FD-6AF07FD3AAFF}" destId="{C1A3A2D1-8502-4945-8B5C-0AF02D3AC44A}" srcOrd="0" destOrd="0" presId="urn:microsoft.com/office/officeart/2005/8/layout/orgChart1"/>
    <dgm:cxn modelId="{1348B909-1C0C-4C5C-8B6E-FA3E35B0C887}" srcId="{B96AF644-438B-4235-9B4A-D12ED5B55E7F}" destId="{453B1BFE-5B35-4925-8F3C-1FD7BD0A5A3F}" srcOrd="3" destOrd="0" parTransId="{2EB71AC7-B6A5-4211-B6C0-4BB6A967F0E6}" sibTransId="{55D4669A-5170-4E54-8394-200109F8C3BF}"/>
    <dgm:cxn modelId="{B3E30E20-DAEC-4D66-B7B1-F86D3EADC4DE}" type="presOf" srcId="{ABE9A631-B997-4AB1-8011-30E9CE5A8241}" destId="{9A666973-B1CC-486E-B97F-B658433DB434}" srcOrd="0" destOrd="0" presId="urn:microsoft.com/office/officeart/2005/8/layout/orgChart1"/>
    <dgm:cxn modelId="{12978F09-6BA5-4DE0-9C95-7DEADBC5DBBD}" srcId="{291004D8-85A7-4D9C-A4FD-6AF07FD3AAFF}" destId="{B96AF644-438B-4235-9B4A-D12ED5B55E7F}" srcOrd="0" destOrd="0" parTransId="{2AE11EE9-F16A-45D7-B0BA-59AFE9FD5E5B}" sibTransId="{9997C13B-06F0-4397-9361-33B34649397F}"/>
    <dgm:cxn modelId="{F74FC9D3-E8AF-409A-A718-EFA804144ABF}" type="presOf" srcId="{50361ED0-4C0A-4D10-9DDD-A9D8044221E6}" destId="{FC17DAAA-18D0-4A7C-8D74-23E18713841E}" srcOrd="0" destOrd="0" presId="urn:microsoft.com/office/officeart/2005/8/layout/orgChart1"/>
    <dgm:cxn modelId="{D26369FA-1153-4DF7-B8D9-B8F3978D5894}" type="presOf" srcId="{3F56F3B3-165C-4B42-9A73-544C81E9E695}" destId="{92AE171E-DF5B-4823-9BF8-E511F6D2AD0E}" srcOrd="0" destOrd="0" presId="urn:microsoft.com/office/officeart/2005/8/layout/orgChart1"/>
    <dgm:cxn modelId="{10CD3AD6-0CBE-44CF-AC41-7F707248B4A5}" type="presOf" srcId="{B96AF644-438B-4235-9B4A-D12ED5B55E7F}" destId="{0F6EF3FF-FC3F-42FB-84E5-AF4940BF1C61}" srcOrd="0" destOrd="0" presId="urn:microsoft.com/office/officeart/2005/8/layout/orgChart1"/>
    <dgm:cxn modelId="{9DC21BDB-1FA4-48A7-B865-09301604CB26}" type="presOf" srcId="{3F56F3B3-165C-4B42-9A73-544C81E9E695}" destId="{DE017E3E-37A8-47BC-9BDB-2C813EA91E84}" srcOrd="1" destOrd="0" presId="urn:microsoft.com/office/officeart/2005/8/layout/orgChart1"/>
    <dgm:cxn modelId="{18AC5A26-F675-4351-8FE4-511EA07235DD}" type="presOf" srcId="{B96AF644-438B-4235-9B4A-D12ED5B55E7F}" destId="{D2E778E8-D8CB-40C7-A130-93C070CC8B34}" srcOrd="1" destOrd="0" presId="urn:microsoft.com/office/officeart/2005/8/layout/orgChart1"/>
    <dgm:cxn modelId="{D1E3EA3E-1927-4150-970A-0102A970FAF2}" type="presOf" srcId="{2EB71AC7-B6A5-4211-B6C0-4BB6A967F0E6}" destId="{90232757-F541-4611-BCEC-E9B38CDDF752}" srcOrd="0" destOrd="0" presId="urn:microsoft.com/office/officeart/2005/8/layout/orgChart1"/>
    <dgm:cxn modelId="{24DCEF26-BC27-4E04-91C8-B0A9C142C90A}" type="presOf" srcId="{74D0C17E-3AB4-41F3-A027-846AEF787B0D}" destId="{76B32D83-AFAA-40D0-9E70-E42AC1B41B64}" srcOrd="1" destOrd="0" presId="urn:microsoft.com/office/officeart/2005/8/layout/orgChart1"/>
    <dgm:cxn modelId="{0DFA3616-5936-4565-8F57-78C5F222452C}" type="presParOf" srcId="{C1A3A2D1-8502-4945-8B5C-0AF02D3AC44A}" destId="{1D91A32D-6DD1-4A44-A005-73286551124B}" srcOrd="0" destOrd="0" presId="urn:microsoft.com/office/officeart/2005/8/layout/orgChart1"/>
    <dgm:cxn modelId="{7B5B4DCB-F958-4293-853A-A8B73BD15FC6}" type="presParOf" srcId="{1D91A32D-6DD1-4A44-A005-73286551124B}" destId="{42F7BFD6-FBA4-497A-ACF1-75A2ABEA3242}" srcOrd="0" destOrd="0" presId="urn:microsoft.com/office/officeart/2005/8/layout/orgChart1"/>
    <dgm:cxn modelId="{5A34DC7C-4AEE-4F34-ACEF-139D9E4CA2B8}" type="presParOf" srcId="{42F7BFD6-FBA4-497A-ACF1-75A2ABEA3242}" destId="{0F6EF3FF-FC3F-42FB-84E5-AF4940BF1C61}" srcOrd="0" destOrd="0" presId="urn:microsoft.com/office/officeart/2005/8/layout/orgChart1"/>
    <dgm:cxn modelId="{05DB33EA-B8C0-44BD-86F0-A7739991AFEE}" type="presParOf" srcId="{42F7BFD6-FBA4-497A-ACF1-75A2ABEA3242}" destId="{D2E778E8-D8CB-40C7-A130-93C070CC8B34}" srcOrd="1" destOrd="0" presId="urn:microsoft.com/office/officeart/2005/8/layout/orgChart1"/>
    <dgm:cxn modelId="{A2B7429C-8E9B-49D4-B1E2-BC428F269003}" type="presParOf" srcId="{1D91A32D-6DD1-4A44-A005-73286551124B}" destId="{7F230346-2EEC-492D-8222-20FC20F89F3A}" srcOrd="1" destOrd="0" presId="urn:microsoft.com/office/officeart/2005/8/layout/orgChart1"/>
    <dgm:cxn modelId="{2F869D09-95A2-4E03-92C3-331F5310A957}" type="presParOf" srcId="{7F230346-2EEC-492D-8222-20FC20F89F3A}" destId="{62852937-0169-42EA-B3E7-87B9967CD937}" srcOrd="0" destOrd="0" presId="urn:microsoft.com/office/officeart/2005/8/layout/orgChart1"/>
    <dgm:cxn modelId="{2595F767-31A5-4FB5-8E47-C1A42ED21D66}" type="presParOf" srcId="{7F230346-2EEC-492D-8222-20FC20F89F3A}" destId="{61D4E854-3EA8-4A75-8FDC-FE9DD758A0C0}" srcOrd="1" destOrd="0" presId="urn:microsoft.com/office/officeart/2005/8/layout/orgChart1"/>
    <dgm:cxn modelId="{C523A404-F426-4431-8327-7ECA8352FAE2}" type="presParOf" srcId="{61D4E854-3EA8-4A75-8FDC-FE9DD758A0C0}" destId="{DAF265AF-62B4-44C0-B4A9-B05A2113C207}" srcOrd="0" destOrd="0" presId="urn:microsoft.com/office/officeart/2005/8/layout/orgChart1"/>
    <dgm:cxn modelId="{7DD146D0-F7C3-4A04-B5D3-2D8012B83128}" type="presParOf" srcId="{DAF265AF-62B4-44C0-B4A9-B05A2113C207}" destId="{FC17DAAA-18D0-4A7C-8D74-23E18713841E}" srcOrd="0" destOrd="0" presId="urn:microsoft.com/office/officeart/2005/8/layout/orgChart1"/>
    <dgm:cxn modelId="{4EFE91B9-DA36-48EC-ADD3-E8EFAC397809}" type="presParOf" srcId="{DAF265AF-62B4-44C0-B4A9-B05A2113C207}" destId="{ABA0DE76-2CA8-4913-9AAB-24530CA40453}" srcOrd="1" destOrd="0" presId="urn:microsoft.com/office/officeart/2005/8/layout/orgChart1"/>
    <dgm:cxn modelId="{878CA3D5-079D-44D7-B61C-5F3CC96B35C2}" type="presParOf" srcId="{61D4E854-3EA8-4A75-8FDC-FE9DD758A0C0}" destId="{EF51463E-2C92-4F57-A62B-26345669C7C4}" srcOrd="1" destOrd="0" presId="urn:microsoft.com/office/officeart/2005/8/layout/orgChart1"/>
    <dgm:cxn modelId="{83085F59-2115-4EB9-9897-4D3614AB2CB4}" type="presParOf" srcId="{61D4E854-3EA8-4A75-8FDC-FE9DD758A0C0}" destId="{F4FC94A3-7C55-4FBC-BFCE-0686FE71FE5A}" srcOrd="2" destOrd="0" presId="urn:microsoft.com/office/officeart/2005/8/layout/orgChart1"/>
    <dgm:cxn modelId="{94E77323-9E65-4A12-8401-473361D800CE}" type="presParOf" srcId="{7F230346-2EEC-492D-8222-20FC20F89F3A}" destId="{9A666973-B1CC-486E-B97F-B658433DB434}" srcOrd="2" destOrd="0" presId="urn:microsoft.com/office/officeart/2005/8/layout/orgChart1"/>
    <dgm:cxn modelId="{AD0FA10A-0475-4902-915A-8C3C27196C7E}" type="presParOf" srcId="{7F230346-2EEC-492D-8222-20FC20F89F3A}" destId="{475F3E02-E652-4063-A1E6-E176677978A3}" srcOrd="3" destOrd="0" presId="urn:microsoft.com/office/officeart/2005/8/layout/orgChart1"/>
    <dgm:cxn modelId="{5D443974-51A7-48A4-8514-AD22344F3A01}" type="presParOf" srcId="{475F3E02-E652-4063-A1E6-E176677978A3}" destId="{E61B9C89-4354-4EE4-8BC4-5479BF1F1FA6}" srcOrd="0" destOrd="0" presId="urn:microsoft.com/office/officeart/2005/8/layout/orgChart1"/>
    <dgm:cxn modelId="{1AD01C5A-B544-4B9F-84DB-C7A12260D9C7}" type="presParOf" srcId="{E61B9C89-4354-4EE4-8BC4-5479BF1F1FA6}" destId="{E88501F9-96F4-4833-9C64-82E6A728673E}" srcOrd="0" destOrd="0" presId="urn:microsoft.com/office/officeart/2005/8/layout/orgChart1"/>
    <dgm:cxn modelId="{D6E157BC-B0CE-492D-8FD6-4D01E71118F5}" type="presParOf" srcId="{E61B9C89-4354-4EE4-8BC4-5479BF1F1FA6}" destId="{76B32D83-AFAA-40D0-9E70-E42AC1B41B64}" srcOrd="1" destOrd="0" presId="urn:microsoft.com/office/officeart/2005/8/layout/orgChart1"/>
    <dgm:cxn modelId="{F5EDB0D0-5D05-4771-8015-3C57B282709A}" type="presParOf" srcId="{475F3E02-E652-4063-A1E6-E176677978A3}" destId="{873F4F25-A75B-43EB-952C-14FE35505F1A}" srcOrd="1" destOrd="0" presId="urn:microsoft.com/office/officeart/2005/8/layout/orgChart1"/>
    <dgm:cxn modelId="{CFC7EBB9-8A76-46F5-B724-4973F2757335}" type="presParOf" srcId="{475F3E02-E652-4063-A1E6-E176677978A3}" destId="{A736E327-4172-403A-A605-5365AC090296}" srcOrd="2" destOrd="0" presId="urn:microsoft.com/office/officeart/2005/8/layout/orgChart1"/>
    <dgm:cxn modelId="{3694B83C-B609-47C4-A757-7156C0DC9037}" type="presParOf" srcId="{7F230346-2EEC-492D-8222-20FC20F89F3A}" destId="{90232757-F541-4611-BCEC-E9B38CDDF752}" srcOrd="4" destOrd="0" presId="urn:microsoft.com/office/officeart/2005/8/layout/orgChart1"/>
    <dgm:cxn modelId="{B0BA4AEE-9ECF-4097-870E-808DBC4CE70E}" type="presParOf" srcId="{7F230346-2EEC-492D-8222-20FC20F89F3A}" destId="{35CA7A84-962F-4BF1-94CF-1E31EA7E3EBA}" srcOrd="5" destOrd="0" presId="urn:microsoft.com/office/officeart/2005/8/layout/orgChart1"/>
    <dgm:cxn modelId="{45FA4709-90C9-429F-8593-21C5EF09D096}" type="presParOf" srcId="{35CA7A84-962F-4BF1-94CF-1E31EA7E3EBA}" destId="{CFDFC47D-29F4-4D96-9BBE-02CDE3BE4447}" srcOrd="0" destOrd="0" presId="urn:microsoft.com/office/officeart/2005/8/layout/orgChart1"/>
    <dgm:cxn modelId="{48B5D140-ACF7-448A-A31E-4CC1BDDF4F8F}" type="presParOf" srcId="{CFDFC47D-29F4-4D96-9BBE-02CDE3BE4447}" destId="{C8AC9031-71F6-4A97-9247-35EFBF56125F}" srcOrd="0" destOrd="0" presId="urn:microsoft.com/office/officeart/2005/8/layout/orgChart1"/>
    <dgm:cxn modelId="{E481BE79-7086-4145-B791-0999831E153D}" type="presParOf" srcId="{CFDFC47D-29F4-4D96-9BBE-02CDE3BE4447}" destId="{2A7F50D5-8C93-4436-9DCD-4B55A36C4282}" srcOrd="1" destOrd="0" presId="urn:microsoft.com/office/officeart/2005/8/layout/orgChart1"/>
    <dgm:cxn modelId="{1EB1CDA9-5E47-4CA8-821E-01729F11B1DE}" type="presParOf" srcId="{35CA7A84-962F-4BF1-94CF-1E31EA7E3EBA}" destId="{99CD0AD8-D24E-492C-8DE5-2E2E10C08041}" srcOrd="1" destOrd="0" presId="urn:microsoft.com/office/officeart/2005/8/layout/orgChart1"/>
    <dgm:cxn modelId="{6B76BD5C-9A5C-4B37-AF72-63F8CF895F92}" type="presParOf" srcId="{35CA7A84-962F-4BF1-94CF-1E31EA7E3EBA}" destId="{D2FAB561-30AE-4CBB-98EE-76AF1FC14784}" srcOrd="2" destOrd="0" presId="urn:microsoft.com/office/officeart/2005/8/layout/orgChart1"/>
    <dgm:cxn modelId="{0D668476-71AA-4F24-9DDE-ED710FF15F97}" type="presParOf" srcId="{1D91A32D-6DD1-4A44-A005-73286551124B}" destId="{D0EDA872-C6C8-43BE-BD47-6018312BC056}" srcOrd="2" destOrd="0" presId="urn:microsoft.com/office/officeart/2005/8/layout/orgChart1"/>
    <dgm:cxn modelId="{46516592-C1FC-438B-9912-26A168AC5F8F}" type="presParOf" srcId="{D0EDA872-C6C8-43BE-BD47-6018312BC056}" destId="{A41B1C0D-CE78-40A0-A09E-0A86C8BCD0E6}" srcOrd="0" destOrd="0" presId="urn:microsoft.com/office/officeart/2005/8/layout/orgChart1"/>
    <dgm:cxn modelId="{86BA15A6-2107-4749-B44E-9C487D92103C}" type="presParOf" srcId="{D0EDA872-C6C8-43BE-BD47-6018312BC056}" destId="{53159C37-14C9-4015-8A43-6EFC77745954}" srcOrd="1" destOrd="0" presId="urn:microsoft.com/office/officeart/2005/8/layout/orgChart1"/>
    <dgm:cxn modelId="{A20EDE3E-5386-4E3F-BF56-9D1B3123C82A}" type="presParOf" srcId="{53159C37-14C9-4015-8A43-6EFC77745954}" destId="{A5479549-FDB2-49F0-B81D-433B5810C5C6}" srcOrd="0" destOrd="0" presId="urn:microsoft.com/office/officeart/2005/8/layout/orgChart1"/>
    <dgm:cxn modelId="{68ADCBFA-33D1-44B2-9623-684FE3BCA56C}" type="presParOf" srcId="{A5479549-FDB2-49F0-B81D-433B5810C5C6}" destId="{92AE171E-DF5B-4823-9BF8-E511F6D2AD0E}" srcOrd="0" destOrd="0" presId="urn:microsoft.com/office/officeart/2005/8/layout/orgChart1"/>
    <dgm:cxn modelId="{B1DDBC8C-6B3C-4E04-8411-96674463C10C}" type="presParOf" srcId="{A5479549-FDB2-49F0-B81D-433B5810C5C6}" destId="{DE017E3E-37A8-47BC-9BDB-2C813EA91E84}" srcOrd="1" destOrd="0" presId="urn:microsoft.com/office/officeart/2005/8/layout/orgChart1"/>
    <dgm:cxn modelId="{3A58DC3E-EEE2-44C5-B9F8-36F438DDF992}" type="presParOf" srcId="{53159C37-14C9-4015-8A43-6EFC77745954}" destId="{65BA4A48-35C8-4547-AD99-F9129623BDA3}" srcOrd="1" destOrd="0" presId="urn:microsoft.com/office/officeart/2005/8/layout/orgChart1"/>
    <dgm:cxn modelId="{DDB2DC27-59E4-49CA-8CB3-7CD3BE723C43}" type="presParOf" srcId="{53159C37-14C9-4015-8A43-6EFC77745954}" destId="{49EBD0FE-8495-4DD9-875B-F882316DC3A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1B1C0D-CE78-40A0-A09E-0A86C8BCD0E6}">
      <dsp:nvSpPr>
        <dsp:cNvPr id="0" name=""/>
        <dsp:cNvSpPr/>
      </dsp:nvSpPr>
      <dsp:spPr>
        <a:xfrm>
          <a:off x="2885996" y="891108"/>
          <a:ext cx="1053111" cy="938378"/>
        </a:xfrm>
        <a:custGeom>
          <a:avLst/>
          <a:gdLst/>
          <a:ahLst/>
          <a:cxnLst/>
          <a:rect l="0" t="0" r="0" b="0"/>
          <a:pathLst>
            <a:path>
              <a:moveTo>
                <a:pt x="1053111" y="0"/>
              </a:moveTo>
              <a:lnTo>
                <a:pt x="1053111" y="938378"/>
              </a:lnTo>
              <a:lnTo>
                <a:pt x="0" y="938378"/>
              </a:lnTo>
            </a:path>
          </a:pathLst>
        </a:custGeom>
        <a:noFill/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232757-F541-4611-BCEC-E9B38CDDF752}">
      <dsp:nvSpPr>
        <dsp:cNvPr id="0" name=""/>
        <dsp:cNvSpPr/>
      </dsp:nvSpPr>
      <dsp:spPr>
        <a:xfrm>
          <a:off x="3939108" y="891108"/>
          <a:ext cx="1265783" cy="2281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4650"/>
              </a:lnTo>
              <a:lnTo>
                <a:pt x="1265783" y="2094650"/>
              </a:lnTo>
              <a:lnTo>
                <a:pt x="1265783" y="2281783"/>
              </a:lnTo>
            </a:path>
          </a:pathLst>
        </a:custGeom>
        <a:noFill/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666973-B1CC-486E-B97F-B658433DB434}">
      <dsp:nvSpPr>
        <dsp:cNvPr id="0" name=""/>
        <dsp:cNvSpPr/>
      </dsp:nvSpPr>
      <dsp:spPr>
        <a:xfrm>
          <a:off x="3147019" y="891108"/>
          <a:ext cx="792088" cy="2281783"/>
        </a:xfrm>
        <a:custGeom>
          <a:avLst/>
          <a:gdLst/>
          <a:ahLst/>
          <a:cxnLst/>
          <a:rect l="0" t="0" r="0" b="0"/>
          <a:pathLst>
            <a:path>
              <a:moveTo>
                <a:pt x="792088" y="0"/>
              </a:moveTo>
              <a:lnTo>
                <a:pt x="792088" y="2094650"/>
              </a:lnTo>
              <a:lnTo>
                <a:pt x="0" y="2094650"/>
              </a:lnTo>
              <a:lnTo>
                <a:pt x="0" y="2281783"/>
              </a:lnTo>
            </a:path>
          </a:pathLst>
        </a:custGeom>
        <a:noFill/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852937-0169-42EA-B3E7-87B9967CD937}">
      <dsp:nvSpPr>
        <dsp:cNvPr id="0" name=""/>
        <dsp:cNvSpPr/>
      </dsp:nvSpPr>
      <dsp:spPr>
        <a:xfrm>
          <a:off x="891108" y="891108"/>
          <a:ext cx="3048000" cy="2281783"/>
        </a:xfrm>
        <a:custGeom>
          <a:avLst/>
          <a:gdLst/>
          <a:ahLst/>
          <a:cxnLst/>
          <a:rect l="0" t="0" r="0" b="0"/>
          <a:pathLst>
            <a:path>
              <a:moveTo>
                <a:pt x="3048000" y="0"/>
              </a:moveTo>
              <a:lnTo>
                <a:pt x="3048000" y="2094650"/>
              </a:lnTo>
              <a:lnTo>
                <a:pt x="0" y="2094650"/>
              </a:lnTo>
              <a:lnTo>
                <a:pt x="0" y="2281783"/>
              </a:lnTo>
            </a:path>
          </a:pathLst>
        </a:custGeom>
        <a:noFill/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6EF3FF-FC3F-42FB-84E5-AF4940BF1C61}">
      <dsp:nvSpPr>
        <dsp:cNvPr id="0" name=""/>
        <dsp:cNvSpPr/>
      </dsp:nvSpPr>
      <dsp:spPr>
        <a:xfrm>
          <a:off x="3048000" y="0"/>
          <a:ext cx="1782216" cy="89110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المعاجم</a:t>
          </a:r>
          <a:endParaRPr lang="en-US" sz="3200" kern="1200" dirty="0"/>
        </a:p>
      </dsp:txBody>
      <dsp:txXfrm>
        <a:off x="3048000" y="0"/>
        <a:ext cx="1782216" cy="891108"/>
      </dsp:txXfrm>
    </dsp:sp>
    <dsp:sp modelId="{FC17DAAA-18D0-4A7C-8D74-23E18713841E}">
      <dsp:nvSpPr>
        <dsp:cNvPr id="0" name=""/>
        <dsp:cNvSpPr/>
      </dsp:nvSpPr>
      <dsp:spPr>
        <a:xfrm>
          <a:off x="0" y="3172891"/>
          <a:ext cx="1782216" cy="89110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تدريبات</a:t>
          </a:r>
          <a:endParaRPr lang="en-US" sz="3200" kern="1200" dirty="0"/>
        </a:p>
      </dsp:txBody>
      <dsp:txXfrm>
        <a:off x="0" y="3172891"/>
        <a:ext cx="1782216" cy="891108"/>
      </dsp:txXfrm>
    </dsp:sp>
    <dsp:sp modelId="{E88501F9-96F4-4833-9C64-82E6A728673E}">
      <dsp:nvSpPr>
        <dsp:cNvPr id="0" name=""/>
        <dsp:cNvSpPr/>
      </dsp:nvSpPr>
      <dsp:spPr>
        <a:xfrm>
          <a:off x="2255911" y="3172891"/>
          <a:ext cx="1782216" cy="89110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أشهر المعاجم</a:t>
          </a:r>
          <a:endParaRPr lang="en-US" sz="3200" kern="1200" dirty="0"/>
        </a:p>
      </dsp:txBody>
      <dsp:txXfrm>
        <a:off x="2255911" y="3172891"/>
        <a:ext cx="1782216" cy="891108"/>
      </dsp:txXfrm>
    </dsp:sp>
    <dsp:sp modelId="{C8AC9031-71F6-4A97-9247-35EFBF56125F}">
      <dsp:nvSpPr>
        <dsp:cNvPr id="0" name=""/>
        <dsp:cNvSpPr/>
      </dsp:nvSpPr>
      <dsp:spPr>
        <a:xfrm>
          <a:off x="4313783" y="3172891"/>
          <a:ext cx="1782216" cy="89110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طرق ترتيبها</a:t>
          </a:r>
          <a:endParaRPr lang="en-US" sz="3200" kern="1200" dirty="0"/>
        </a:p>
      </dsp:txBody>
      <dsp:txXfrm>
        <a:off x="4313783" y="3172891"/>
        <a:ext cx="1782216" cy="891108"/>
      </dsp:txXfrm>
    </dsp:sp>
    <dsp:sp modelId="{92AE171E-DF5B-4823-9BF8-E511F6D2AD0E}">
      <dsp:nvSpPr>
        <dsp:cNvPr id="0" name=""/>
        <dsp:cNvSpPr/>
      </dsp:nvSpPr>
      <dsp:spPr>
        <a:xfrm>
          <a:off x="1103779" y="1383932"/>
          <a:ext cx="1782216" cy="89110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تعريفها</a:t>
          </a:r>
          <a:endParaRPr lang="en-US" sz="3200" kern="1200" dirty="0"/>
        </a:p>
      </dsp:txBody>
      <dsp:txXfrm>
        <a:off x="1103779" y="1383932"/>
        <a:ext cx="1782216" cy="8911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C471B9C-1B8A-460A-9AD8-DBAA222470FD}" type="datetimeFigureOut">
              <a:rPr lang="ar-SA" smtClean="0"/>
              <a:t>13/04/33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0B76900-7FC7-4400-BEE6-025EE87495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04716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6900-7FC7-4400-BEE6-025EE8749545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5599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6900-7FC7-4400-BEE6-025EE8749545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61626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76900-7FC7-4400-BEE6-025EE8749545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565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CF80-FA30-4CF0-96F2-266A6148742F}" type="datetime1">
              <a:rPr lang="ar-SA" smtClean="0"/>
              <a:t>13/04/33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F8733-84D9-499A-92FC-67AB6C9D79AE}" type="datetime1">
              <a:rPr lang="ar-SA" smtClean="0"/>
              <a:t>13/04/33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BAD7A-94F4-4C4E-BFDE-14412B3579A3}" type="datetime1">
              <a:rPr lang="ar-SA" smtClean="0"/>
              <a:t>13/04/33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AC77-6A23-4AD0-BBDC-F6484C842211}" type="datetime1">
              <a:rPr lang="ar-SA" smtClean="0"/>
              <a:t>13/04/33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68D2-BE50-49D7-AD96-35263AED7EBA}" type="datetime1">
              <a:rPr lang="ar-SA" smtClean="0"/>
              <a:t>13/04/33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0AA45-91EA-422E-8A9F-B18884472101}" type="datetime1">
              <a:rPr lang="ar-SA" smtClean="0"/>
              <a:t>13/04/33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ADC5E-BE9F-4485-9F22-8E9CAF483FAD}" type="datetime1">
              <a:rPr lang="ar-SA" smtClean="0"/>
              <a:t>13/04/33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36BE6-9DFD-465B-A39C-E33C58D6ECAD}" type="datetime1">
              <a:rPr lang="ar-SA" smtClean="0"/>
              <a:t>13/04/33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1535-587F-43B9-9D5E-D58E51FD3953}" type="datetime1">
              <a:rPr lang="ar-SA" smtClean="0"/>
              <a:t>13/04/33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FD6A90E-CBD4-416D-B721-1D764FF1169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DB73-0EE1-4939-9594-E639046F77BE}" type="datetime1">
              <a:rPr lang="ar-SA" smtClean="0"/>
              <a:t>13/04/33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7D93-DDE3-46AD-86F4-69E77D137D59}" type="datetime1">
              <a:rPr lang="ar-SA" smtClean="0"/>
              <a:t>13/04/33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B92A86-98D5-45CD-86EA-47FC588E3241}" type="datetime1">
              <a:rPr lang="ar-SA" smtClean="0"/>
              <a:t>13/04/33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D6A90E-CBD4-416D-B721-1D764FF1169A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844824"/>
            <a:ext cx="4536504" cy="451010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ar-SA" sz="4200" b="1" u="sng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أهداف المحاضرة :</a:t>
            </a:r>
          </a:p>
          <a:p>
            <a:pPr marL="0" indent="0" algn="just">
              <a:buNone/>
            </a:pPr>
            <a:r>
              <a:rPr lang="ar-SA" sz="3500" dirty="0">
                <a:latin typeface="Arabic Typesetting" pitchFamily="66" charset="-78"/>
                <a:cs typeface="Arabic Typesetting" pitchFamily="66" charset="-78"/>
              </a:rPr>
              <a:t>1- </a:t>
            </a:r>
            <a:r>
              <a:rPr lang="ar-SA" sz="3500" dirty="0" smtClean="0">
                <a:latin typeface="Arabic Typesetting" pitchFamily="66" charset="-78"/>
                <a:cs typeface="Arabic Typesetting" pitchFamily="66" charset="-78"/>
              </a:rPr>
              <a:t>أن يعرف الطلبة كيفية استخدام المعاجم , والتمييز بين معاجم رتبت بحسب أوائل الأصوال , ومعاجم رتبت بحسب أواخر الأصول.</a:t>
            </a:r>
          </a:p>
          <a:p>
            <a:pPr marL="0" indent="0" algn="just">
              <a:buNone/>
            </a:pPr>
            <a:r>
              <a:rPr lang="ar-SA" sz="3500" dirty="0" smtClean="0">
                <a:latin typeface="Arabic Typesetting" pitchFamily="66" charset="-78"/>
                <a:cs typeface="Arabic Typesetting" pitchFamily="66" charset="-78"/>
              </a:rPr>
              <a:t>2- توعية الطلبة بأهمية المعاجم , وضرورة اقتنائها, والاعتماد عليها للتفريق بين </a:t>
            </a:r>
            <a:r>
              <a:rPr lang="ar-SA" sz="3500" dirty="0">
                <a:latin typeface="Arabic Typesetting" pitchFamily="66" charset="-78"/>
                <a:cs typeface="Arabic Typesetting" pitchFamily="66" charset="-78"/>
              </a:rPr>
              <a:t>الصواب و الخطأ </a:t>
            </a:r>
            <a:r>
              <a:rPr lang="ar-SA" sz="3500" dirty="0" smtClean="0">
                <a:latin typeface="Arabic Typesetting" pitchFamily="66" charset="-78"/>
                <a:cs typeface="Arabic Typesetting" pitchFamily="66" charset="-78"/>
              </a:rPr>
              <a:t>في استخدام اللغة العربية نطقاً وكتابة .</a:t>
            </a:r>
            <a:endParaRPr lang="en-US" sz="3500" dirty="0">
              <a:latin typeface="Arabic Typesetting" pitchFamily="66" charset="-78"/>
              <a:cs typeface="Arabic Typesetting" pitchFamily="66" charset="-78"/>
            </a:endParaRPr>
          </a:p>
          <a:p>
            <a:pPr marL="0" lvl="0" indent="0" algn="just">
              <a:buNone/>
            </a:pPr>
            <a:r>
              <a:rPr lang="ar-SA" sz="3500" dirty="0">
                <a:latin typeface="Arabic Typesetting" pitchFamily="66" charset="-78"/>
                <a:cs typeface="Arabic Typesetting" pitchFamily="66" charset="-78"/>
              </a:rPr>
              <a:t>3</a:t>
            </a:r>
            <a:r>
              <a:rPr lang="ar-SA" sz="3500" dirty="0" smtClean="0">
                <a:latin typeface="Arabic Typesetting" pitchFamily="66" charset="-78"/>
                <a:cs typeface="Arabic Typesetting" pitchFamily="66" charset="-78"/>
              </a:rPr>
              <a:t>- أن يدرك الطلبة أن معاني الكلمات تختلف   باختلاف ضبطها وسياقاتها المختلفة .</a:t>
            </a:r>
            <a:endParaRPr lang="ar-SA" sz="35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032" y="1844824"/>
            <a:ext cx="3960440" cy="451010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ar-SA" sz="3800" b="1" u="sng" dirty="0">
                <a:latin typeface="Arabic Typesetting" pitchFamily="66" charset="-78"/>
                <a:cs typeface="Arabic Typesetting" pitchFamily="66" charset="-78"/>
              </a:rPr>
              <a:t>اسم المقرر</a:t>
            </a:r>
            <a:r>
              <a:rPr lang="ar-SA" sz="3800" dirty="0">
                <a:latin typeface="Arabic Typesetting" pitchFamily="66" charset="-78"/>
                <a:cs typeface="Arabic Typesetting" pitchFamily="66" charset="-78"/>
              </a:rPr>
              <a:t>: التحرير العربي  </a:t>
            </a:r>
          </a:p>
          <a:p>
            <a:pPr marL="0" indent="0">
              <a:buNone/>
            </a:pPr>
            <a:r>
              <a:rPr lang="ar-SA" sz="3800" b="1" u="sng" dirty="0">
                <a:latin typeface="Arabic Typesetting" pitchFamily="66" charset="-78"/>
                <a:cs typeface="Arabic Typesetting" pitchFamily="66" charset="-78"/>
              </a:rPr>
              <a:t>عنوان المحاضرة </a:t>
            </a:r>
            <a:r>
              <a:rPr lang="ar-SA" sz="3800" b="1" dirty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800" dirty="0" smtClean="0">
                <a:latin typeface="Arabic Typesetting" pitchFamily="66" charset="-78"/>
                <a:cs typeface="Arabic Typesetting" pitchFamily="66" charset="-78"/>
              </a:rPr>
              <a:t>المعاجم</a:t>
            </a:r>
            <a:endParaRPr lang="ar-SA" sz="3800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sz="3800" b="1" u="sng" dirty="0">
                <a:latin typeface="Arabic Typesetting" pitchFamily="66" charset="-78"/>
                <a:cs typeface="Arabic Typesetting" pitchFamily="66" charset="-78"/>
              </a:rPr>
              <a:t>أستاذة المقرر</a:t>
            </a:r>
            <a:r>
              <a:rPr lang="ar-SA" sz="3800" b="1" dirty="0">
                <a:latin typeface="Arabic Typesetting" pitchFamily="66" charset="-78"/>
                <a:cs typeface="Arabic Typesetting" pitchFamily="66" charset="-78"/>
              </a:rPr>
              <a:t>: </a:t>
            </a:r>
            <a:r>
              <a:rPr lang="ar-SA" sz="3800" dirty="0">
                <a:latin typeface="Arabic Typesetting" pitchFamily="66" charset="-78"/>
                <a:cs typeface="Arabic Typesetting" pitchFamily="66" charset="-78"/>
              </a:rPr>
              <a:t>د. ضحى عادل بلال </a:t>
            </a:r>
          </a:p>
          <a:p>
            <a:endParaRPr lang="ar-SA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3528" y="704088"/>
            <a:ext cx="849694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4800" dirty="0" smtClean="0">
                <a:solidFill>
                  <a:srgbClr val="C00000"/>
                </a:solidFill>
              </a:rPr>
              <a:t>المحاضرة السادسة </a:t>
            </a:r>
            <a:endParaRPr lang="ar-SA" sz="4800" dirty="0">
              <a:solidFill>
                <a:srgbClr val="C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-5074" y="6516686"/>
            <a:ext cx="762000" cy="365125"/>
          </a:xfrm>
        </p:spPr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  1\11 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0536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348880"/>
            <a:ext cx="4536504" cy="3888432"/>
          </a:xfrm>
        </p:spPr>
      </p:pic>
      <p:sp>
        <p:nvSpPr>
          <p:cNvPr id="2" name="Rectangle 1"/>
          <p:cNvSpPr/>
          <p:nvPr/>
        </p:nvSpPr>
        <p:spPr>
          <a:xfrm>
            <a:off x="3404701" y="1052736"/>
            <a:ext cx="3313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800" b="1" dirty="0"/>
              <a:t> </a:t>
            </a:r>
            <a:r>
              <a:rPr lang="ar-SA" sz="4800" b="1" dirty="0" smtClean="0"/>
              <a:t>    المعاجم</a:t>
            </a:r>
            <a:endParaRPr lang="ar-SA" sz="4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2</a:t>
            </a:fld>
            <a:r>
              <a:rPr lang="ar-SA" dirty="0" smtClean="0"/>
              <a:t>\11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1277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3</a:t>
            </a:fld>
            <a:endParaRPr lang="ar-SA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7120122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064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764704"/>
            <a:ext cx="5421288" cy="1143000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تعريف المعاجم وطريقة ترتيبها 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407768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  </a:t>
            </a:r>
          </a:p>
          <a:p>
            <a:pPr marL="0" indent="0">
              <a:buNone/>
            </a:pPr>
            <a:r>
              <a:rPr lang="ar-SA" b="1" u="sng" dirty="0" smtClean="0">
                <a:solidFill>
                  <a:srgbClr val="FF0000"/>
                </a:solidFill>
              </a:rPr>
              <a:t>المعجم </a:t>
            </a:r>
            <a:r>
              <a:rPr lang="ar-SA" dirty="0" smtClean="0"/>
              <a:t>: هو كتاب يشتمل على مفردات اللغة مرتبة ترتيباً خاصاً, لبيان معانيها , وضبط بنيتها , ومعرفة المشتقات منها , والفعل الذي أخذت منه , وغيرها من أمور لغوية تهتم بها المعاجم اللغوية .</a:t>
            </a:r>
            <a:endParaRPr lang="ar-SA" dirty="0"/>
          </a:p>
          <a:p>
            <a:pPr marL="0" indent="0">
              <a:buNone/>
            </a:pPr>
            <a:r>
              <a:rPr lang="ar-SA" b="1" u="sng" dirty="0" smtClean="0">
                <a:solidFill>
                  <a:srgbClr val="FF0000"/>
                </a:solidFill>
              </a:rPr>
              <a:t>طريقة ترتيب المعاجم : </a:t>
            </a:r>
          </a:p>
          <a:p>
            <a:pPr marL="0" indent="0">
              <a:buNone/>
            </a:pPr>
            <a:r>
              <a:rPr lang="ar-SA" dirty="0" smtClean="0"/>
              <a:t>الطريقة الأولى : الترتيب بحسب أوائل الأصول .</a:t>
            </a:r>
          </a:p>
          <a:p>
            <a:pPr marL="0" indent="0">
              <a:buNone/>
            </a:pPr>
            <a:r>
              <a:rPr lang="ar-SA" dirty="0" smtClean="0"/>
              <a:t>الطريقة الثانية : الترتيب بحسب أواخر الأصول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361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 ,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987824" y="339914"/>
            <a:ext cx="5415576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أولاً : ترتيب الكلمات بحسب أوائل الأصول : </a:t>
            </a:r>
            <a:endParaRPr lang="ar-SA" sz="2800" b="1" dirty="0">
              <a:solidFill>
                <a:srgbClr val="C000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699791" y="961460"/>
            <a:ext cx="6192689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000" dirty="0" smtClean="0">
              <a:solidFill>
                <a:schemeClr val="bg1"/>
              </a:solidFill>
            </a:endParaRPr>
          </a:p>
          <a:p>
            <a:pPr algn="just"/>
            <a:r>
              <a:rPr lang="ar-SA" sz="2800" dirty="0"/>
              <a:t>رتب مؤلفو هذه المعاجم الكلمات مجردة من أحرف الزيادة طبقاً لتسلسل الحروف الهجائية . ولما كانت ثمانية وعشرين حرفاً , جاءت الأبواب في هذه المعاجم ثمانية وعشرين أيضاً تبدأ بـ (الهمزة ) وتنتهي بـ(الياء) . يبدأ المعجم بباب (الهمزة)مثلاً فيذكرُ الكلمات التي أولها همزة ,وثانيها باء وهكذا , ثم ينتقل إلى باب (الباء) متبعاً الطريقة نفسها . </a:t>
            </a:r>
          </a:p>
          <a:p>
            <a:pPr algn="just"/>
            <a:r>
              <a:rPr lang="ar-SA" sz="2800" dirty="0" smtClean="0"/>
              <a:t>أي تقوم هذه الطريقة على ترتيب الأصول للكلمات ترتيباً هجائياً على النسق التالي المعروف حنى اليوم :</a:t>
            </a:r>
          </a:p>
          <a:p>
            <a:pPr algn="just"/>
            <a:r>
              <a:rPr lang="ar-SA" sz="2800" dirty="0" smtClean="0"/>
              <a:t>أ, ب , ت  , ث , ج ,ح ,خ , د , ذ , ر , ز , س ,ش , ص ,ض , ط , ظ ,ط , ع , غ , ف, ق ,ك ,ل ,م ,ن ,هـ ,و , ي </a:t>
            </a:r>
            <a:r>
              <a:rPr lang="ar-SA" sz="2800" dirty="0"/>
              <a:t>. </a:t>
            </a:r>
            <a:endParaRPr lang="ar-SA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32210"/>
            <a:ext cx="2308497" cy="37091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40" y="498682"/>
            <a:ext cx="2160240" cy="2533528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172400" y="6376243"/>
            <a:ext cx="3352800" cy="365125"/>
          </a:xfrm>
        </p:spPr>
        <p:txBody>
          <a:bodyPr/>
          <a:lstStyle/>
          <a:p>
            <a:r>
              <a:rPr lang="ar-SA" dirty="0" smtClean="0"/>
              <a:t>3\11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085441"/>
              </p:ext>
            </p:extLst>
          </p:nvPr>
        </p:nvGraphicFramePr>
        <p:xfrm>
          <a:off x="2267744" y="0"/>
          <a:ext cx="6876256" cy="6858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876256"/>
              </a:tblGrid>
              <a:tr h="685800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2245792" y="0"/>
            <a:ext cx="6804248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           </a:t>
            </a:r>
            <a:r>
              <a:rPr lang="ar-SA" sz="2800" u="sng" dirty="0" smtClean="0"/>
              <a:t>ترتيب الكلمات في هذه المعاجم :</a:t>
            </a:r>
          </a:p>
          <a:p>
            <a:endParaRPr lang="ar-SA" sz="2800" dirty="0" smtClean="0"/>
          </a:p>
          <a:p>
            <a:r>
              <a:rPr lang="ar-SA" sz="2800" dirty="0" smtClean="0"/>
              <a:t> 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843808" y="1484784"/>
            <a:ext cx="607112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</a:t>
            </a:r>
            <a:endParaRPr lang="ar-SA" sz="2400" dirty="0"/>
          </a:p>
          <a:p>
            <a:r>
              <a:rPr lang="ar-SA" sz="2400" dirty="0"/>
              <a:t>فإذا اتفق الأصلان في الحرف الأول , روعي الحرف الثاني منهما في الترتيب , وإذا اتفقا في الحرفين الأول والثاني روعي الثالث , وهكذا .</a:t>
            </a:r>
          </a:p>
          <a:p>
            <a:r>
              <a:rPr lang="ar-SA" sz="2400" dirty="0" smtClean="0"/>
              <a:t>إذاً يجب  </a:t>
            </a:r>
            <a:r>
              <a:rPr lang="ar-SA" sz="2400" dirty="0"/>
              <a:t>مراعاة أوائل تلك الأصول من جهة , وما بعد هذه الأوائل – على الترتيب – من جهة أخرى ,وعلى هذا , فإن كلاً من الأصلين (سحر) و( سخط ) يذكر في باب السين ولكن (سحر) يأتي قبل (سخط ) لأن ترتيب الحاء قبل الخاء </a:t>
            </a:r>
            <a:r>
              <a:rPr lang="ar-SA" sz="2400" dirty="0" smtClean="0"/>
              <a:t>.</a:t>
            </a:r>
          </a:p>
          <a:p>
            <a:r>
              <a:rPr lang="ar-SA" sz="2400" dirty="0" smtClean="0"/>
              <a:t>وعلى </a:t>
            </a:r>
            <a:r>
              <a:rPr lang="ar-SA" sz="2400" dirty="0"/>
              <a:t>هذا يكون ترتيب هذه الألفاظ على الوجه التالي :</a:t>
            </a:r>
          </a:p>
          <a:p>
            <a:r>
              <a:rPr lang="ar-SA" sz="2400" dirty="0"/>
              <a:t>في باب الدال</a:t>
            </a:r>
          </a:p>
          <a:p>
            <a:r>
              <a:rPr lang="ar-SA" sz="2400" dirty="0"/>
              <a:t>1- </a:t>
            </a:r>
            <a:r>
              <a:rPr lang="ar-SA" sz="2400" dirty="0" smtClean="0"/>
              <a:t>درس 2- </a:t>
            </a:r>
            <a:r>
              <a:rPr lang="ar-SA" sz="2400" smtClean="0"/>
              <a:t>دلج 3- </a:t>
            </a:r>
            <a:r>
              <a:rPr lang="ar-SA" sz="2400" dirty="0"/>
              <a:t>دلق </a:t>
            </a:r>
            <a:r>
              <a:rPr lang="ar-SA" sz="2400" dirty="0" smtClean="0"/>
              <a:t>4- دوخ 5- دور</a:t>
            </a:r>
            <a:r>
              <a:rPr lang="ar-SA" sz="2400" dirty="0"/>
              <a:t>.</a:t>
            </a:r>
          </a:p>
          <a:p>
            <a:endParaRPr lang="ar-SA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" y="980728"/>
            <a:ext cx="2600782" cy="479715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6</a:t>
            </a:fld>
            <a:r>
              <a:rPr lang="ar-SA" dirty="0" smtClean="0"/>
              <a:t>\11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552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23528" y="620688"/>
            <a:ext cx="6192688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وأشهر المعاجم التي تسير على هذه الطريقة: </a:t>
            </a:r>
            <a:endParaRPr lang="ar-SA" sz="2800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594436"/>
              </p:ext>
            </p:extLst>
          </p:nvPr>
        </p:nvGraphicFramePr>
        <p:xfrm>
          <a:off x="179512" y="1772362"/>
          <a:ext cx="6138428" cy="5877272"/>
        </p:xfrm>
        <a:graphic>
          <a:graphicData uri="http://schemas.openxmlformats.org/drawingml/2006/table">
            <a:tbl>
              <a:tblPr rtl="1" firstRow="1" bandRow="1">
                <a:tableStyleId>{1FECB4D8-DB02-4DC6-A0A2-4F2EBAE1DC90}</a:tableStyleId>
              </a:tblPr>
              <a:tblGrid>
                <a:gridCol w="6138428"/>
              </a:tblGrid>
              <a:tr h="5877272">
                <a:tc>
                  <a:txBody>
                    <a:bodyPr/>
                    <a:lstStyle/>
                    <a:p>
                      <a:pPr rtl="1"/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- أساس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البلاغة : للزمخشري (ت538هـ ) , والمغرب : للمطرزي (ت610هـ) , والمصباح المنبر : للفيومي (ت770هـ) وهي معاجم قديمة.</a:t>
                      </a:r>
                    </a:p>
                    <a:p>
                      <a:pPr rtl="1">
                        <a:buFontTx/>
                        <a:buNone/>
                      </a:pPr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rtl="1">
                        <a:buFontTx/>
                        <a:buChar char="-"/>
                      </a:pPr>
                      <a:r>
                        <a:rPr lang="ar-SA" sz="2400" b="0" dirty="0" smtClean="0">
                          <a:solidFill>
                            <a:schemeClr val="tx1"/>
                          </a:solidFill>
                        </a:rPr>
                        <a:t>محيط</a:t>
                      </a:r>
                      <a:r>
                        <a:rPr lang="ar-SA" sz="2400" b="0" baseline="0" dirty="0" smtClean="0">
                          <a:solidFill>
                            <a:schemeClr val="tx1"/>
                          </a:solidFill>
                        </a:rPr>
                        <a:t> المحيط : لبطرس البستاني (ت1883م) , وأقرب الموارد : لسعيد الشرتوني (ت1912م) , والمنجد :للويس معلوف  (ت1946م), متن اللغة : لأحمد رضا (ت1953م), واالمعجم المدرسي : لزين العابدين التونسي , والمعجم الوسيط الذي نشره مجمع اللغة العربية في القاهرة , وهذه كلها معاجم حديثة </a:t>
                      </a:r>
                      <a:r>
                        <a:rPr lang="ar-SA" sz="240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340768"/>
            <a:ext cx="1646950" cy="15507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3" y="3068960"/>
            <a:ext cx="1502935" cy="14401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3" y="4725144"/>
            <a:ext cx="1453269" cy="196711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0006" y="6327130"/>
            <a:ext cx="762000" cy="365125"/>
          </a:xfrm>
        </p:spPr>
        <p:txBody>
          <a:bodyPr/>
          <a:lstStyle/>
          <a:p>
            <a:fld id="{8FD6A90E-CBD4-416D-B721-1D764FF1169A}" type="slidenum">
              <a:rPr lang="ar-SA" smtClean="0"/>
              <a:pPr/>
              <a:t>7</a:t>
            </a:fld>
            <a:r>
              <a:rPr lang="ar-SA" dirty="0" smtClean="0"/>
              <a:t>\11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2367575" y="482041"/>
            <a:ext cx="630019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dirty="0" smtClean="0"/>
              <a:t>الطريقة العامة في استخراج الكلمة في هذا النوع من المعاجم :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2051720" y="1231736"/>
            <a:ext cx="6967417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/>
              <a:t>أولاً : تجريد الكلمة من الزوائد :</a:t>
            </a:r>
          </a:p>
          <a:p>
            <a:r>
              <a:rPr lang="ar-SA" sz="2400" b="1" u="sng" dirty="0" smtClean="0"/>
              <a:t> </a:t>
            </a:r>
          </a:p>
          <a:p>
            <a:r>
              <a:rPr lang="ar-SA" sz="2400" dirty="0" smtClean="0"/>
              <a:t>أ-الكلمات إما أن تكون مجردة , مثل (جلس , عرف ,درس). وإما أن تكون مزيدة : مثل(أكرم, استقبل , عاون).</a:t>
            </a:r>
          </a:p>
          <a:p>
            <a:r>
              <a:rPr lang="ar-SA" sz="2400" dirty="0" smtClean="0"/>
              <a:t>ب- الحروف الزائد قد تكون في أول الكلمة أوفي وسطها أو في آخرها.</a:t>
            </a:r>
          </a:p>
          <a:p>
            <a:r>
              <a:rPr lang="ar-SA" sz="2400" dirty="0" smtClean="0"/>
              <a:t>ج- حروف الزيادة عشرة جمعت في كلمة (سألتمونيها).</a:t>
            </a:r>
          </a:p>
          <a:p>
            <a:r>
              <a:rPr lang="ar-SA" sz="2400" dirty="0" smtClean="0"/>
              <a:t>د- إذا أردنا تجريد الكلمة من الزيادة يجب اتباع الخطوات الآتية :</a:t>
            </a:r>
          </a:p>
          <a:p>
            <a:r>
              <a:rPr lang="ar-SA" sz="2400" dirty="0" smtClean="0"/>
              <a:t>1- رد الفعل إلى الزمن الماضي مثل : (استخراج )ماضيها (استخرج 2- نرد الكلمةإلى </a:t>
            </a:r>
            <a:r>
              <a:rPr lang="ar-SA" sz="2400" dirty="0"/>
              <a:t>المفرد إذا </a:t>
            </a:r>
            <a:r>
              <a:rPr lang="ar-SA" sz="2400" dirty="0" smtClean="0"/>
              <a:t>كانت جمعاً أو مثنى : كتابان – كتب :كتاب</a:t>
            </a:r>
          </a:p>
          <a:p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3-إخضاع 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الكلمة للميزان الصرفي (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فَعَلَ) 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فما قابل الفاء هو أول الكلمة , وما قبل العين هو الحرف الثاني , وما قابل اللام هو الحرف الثالث , مثل:استقبل – استفعل 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,وما 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زاد على ذلك 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فهي 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الأحرف 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الزائدة.</a:t>
            </a:r>
            <a:endParaRPr lang="ar-S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ar-SA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5" y="2675861"/>
            <a:ext cx="2038896" cy="42134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199" y="2670545"/>
            <a:ext cx="2021521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rgbClr val="C00000"/>
                </a:solidFill>
              </a:rPr>
              <a:t>حسب حرف الحاء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8</a:t>
            </a:fld>
            <a:r>
              <a:rPr lang="ar-SA" dirty="0" smtClean="0"/>
              <a:t>\11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13831"/>
              </p:ext>
            </p:extLst>
          </p:nvPr>
        </p:nvGraphicFramePr>
        <p:xfrm>
          <a:off x="3496072" y="332656"/>
          <a:ext cx="5364088" cy="7002016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5364088"/>
              </a:tblGrid>
              <a:tr h="7002016">
                <a:tc>
                  <a:txBody>
                    <a:bodyPr/>
                    <a:lstStyle/>
                    <a:p>
                      <a:pPr rtl="1"/>
                      <a:r>
                        <a:rPr lang="ar-SA" sz="2400" u="sng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ثانياً</a:t>
                      </a:r>
                      <a:r>
                        <a:rPr lang="ar-SA" sz="2400" u="sng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: فك التضعيف :</a:t>
                      </a:r>
                      <a:endParaRPr lang="ar-SA" sz="2400" u="sng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3059832" y="1052736"/>
            <a:ext cx="5796136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 كان في الكلمة تضعيف , يجب أن يفك , فكلمة (مد) تصبح (مدد).</a:t>
            </a:r>
          </a:p>
          <a:p>
            <a:r>
              <a:rPr lang="ar-SA" sz="2400" dirty="0" smtClean="0"/>
              <a:t>وكلمة (عد) تصبح (عدد) وأم تصبح (أمم).</a:t>
            </a:r>
            <a:endParaRPr lang="ar-SA" sz="2400" b="1" u="sng" dirty="0" smtClean="0"/>
          </a:p>
          <a:p>
            <a:r>
              <a:rPr lang="ar-SA" sz="2400" b="1" u="sng" dirty="0" smtClean="0">
                <a:solidFill>
                  <a:schemeClr val="accent6">
                    <a:lumMod val="75000"/>
                  </a:schemeClr>
                </a:solidFill>
              </a:rPr>
              <a:t>ثالثاً : رد حرف العلة (الألف</a:t>
            </a:r>
            <a:r>
              <a:rPr lang="ar-SA" sz="2400" b="1" u="sng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ar-SA" sz="2400" b="1" u="sng" dirty="0" smtClean="0">
                <a:solidFill>
                  <a:schemeClr val="accent6">
                    <a:lumMod val="75000"/>
                  </a:schemeClr>
                </a:solidFill>
              </a:rPr>
              <a:t> إلى أصله :</a:t>
            </a:r>
          </a:p>
          <a:p>
            <a:r>
              <a:rPr lang="ar-SA" sz="2400" dirty="0" smtClean="0"/>
              <a:t>إذا كان في وسط الكلمة أو آخرها ألف يجب معرفة أصل هذه الألف , وأصلها إما أن يكون واو أو ياء . </a:t>
            </a:r>
          </a:p>
          <a:p>
            <a:r>
              <a:rPr lang="ar-SA" sz="2400" dirty="0" smtClean="0"/>
              <a:t>وهناك بعض القواعد التي يعرف بها أصل الألف :</a:t>
            </a:r>
          </a:p>
          <a:p>
            <a:r>
              <a:rPr lang="ar-SA" sz="2400" dirty="0" smtClean="0"/>
              <a:t>-تحويل الفعل إلى المضارع , فالفعل : (قال) أصل ألفه واو لأن مضارعه (يقول ) , والفعل (باع) أصل ألفه ياء لأن مضارعه (يبيع) </a:t>
            </a:r>
            <a:r>
              <a:rPr lang="ar-SA" sz="2400" dirty="0"/>
              <a:t>. </a:t>
            </a:r>
            <a:endParaRPr lang="ar-SA" sz="2400" dirty="0" smtClean="0"/>
          </a:p>
          <a:p>
            <a:r>
              <a:rPr lang="ar-SA" sz="2400" dirty="0" smtClean="0"/>
              <a:t>-الإتيان </a:t>
            </a:r>
            <a:r>
              <a:rPr lang="ar-SA" sz="2400" dirty="0"/>
              <a:t>بالمصدر </a:t>
            </a:r>
            <a:r>
              <a:rPr lang="ar-SA" sz="2400" dirty="0" smtClean="0"/>
              <a:t>منصوباً </a:t>
            </a:r>
            <a:r>
              <a:rPr lang="ar-SA" sz="2400" dirty="0"/>
              <a:t>: رمى- 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رمياً , سعى – سعياً .</a:t>
            </a:r>
          </a:p>
          <a:p>
            <a:pPr>
              <a:buFontTx/>
              <a:buChar char="-"/>
            </a:pP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الإسناد إلى ضمير الرفع المتحرك: دعا –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دعوتُ 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رمى –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رميتُ 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سعى – 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سعيتُ.</a:t>
            </a:r>
            <a:endParaRPr lang="ar-S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-"/>
            </a:pP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الإسناد إلى ألف الاثنين : دعا – دعوا , رمى –رميا , سعى – سعيا 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ar-SA" sz="2400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5273"/>
            <a:ext cx="2376264" cy="485977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1825273"/>
            <a:ext cx="2267744" cy="66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rgbClr val="C00000"/>
                </a:solidFill>
              </a:rPr>
              <a:t>حسب أوائل الأصول 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56376" y="6344862"/>
            <a:ext cx="762000" cy="365125"/>
          </a:xfrm>
        </p:spPr>
        <p:txBody>
          <a:bodyPr/>
          <a:lstStyle/>
          <a:p>
            <a:fld id="{8FD6A90E-CBD4-416D-B721-1D764FF1169A}" type="slidenum">
              <a:rPr lang="ar-SA" smtClean="0"/>
              <a:pPr/>
              <a:t>9</a:t>
            </a:fld>
            <a:r>
              <a:rPr lang="ar-SA" dirty="0" smtClean="0"/>
              <a:t>\11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2771800" y="1246964"/>
            <a:ext cx="6120680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الأسماء : إذا كانت  مفردة ثنيت, أو جمعت جمع مؤنث سالم , مثل . عصا – عصوان , عصوات , فأصل الألف في (عصا)هو الواو. وإذا كانت الكلمة جمعاً ردت إلى المفرد لمعرفة أصل الألف مثل :القرى تصبح (قرية)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ar-SA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ar-SA" sz="2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رابعاً : رد </a:t>
            </a:r>
            <a:r>
              <a:rPr lang="ar-SA" sz="24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ماحذف من الكلمة إليها :</a:t>
            </a:r>
          </a:p>
          <a:p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وذلك 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باتباع الخطوات التالية : </a:t>
            </a:r>
          </a:p>
          <a:p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1- إذا كانت الكلمة فعلاً 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نأتي 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بالماضي المجرد , مثل: 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قفْ 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– وقف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قلْ – 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قال 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ar-S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2- معرفة أصل الألف إذا كان الحرف الثاني أو الثالث (ألفاً).</a:t>
            </a:r>
          </a:p>
          <a:p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3- إذا كانت الكلمة اسماً ثلاثياً مختوماً بتاء مربوطة فأغلبها عوض عن الواو المحذوفة , مثل : صفة (وصف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), زنة (وزن) 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صلة (</a:t>
            </a:r>
            <a:r>
              <a:rPr lang="ar-S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وصل</a:t>
            </a:r>
            <a:r>
              <a:rPr lang="ar-SA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).</a:t>
            </a:r>
            <a:endParaRPr lang="ar-SA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ar-SA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52736"/>
            <a:ext cx="2843807" cy="540521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10</a:t>
            </a:fld>
            <a:r>
              <a:rPr lang="ar-SA" dirty="0" smtClean="0"/>
              <a:t>\11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/>
          <p:cNvSpPr txBox="1"/>
          <p:nvPr/>
        </p:nvSpPr>
        <p:spPr>
          <a:xfrm>
            <a:off x="10620672" y="692696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SA" dirty="0"/>
          </a:p>
        </p:txBody>
      </p:sp>
      <p:sp>
        <p:nvSpPr>
          <p:cNvPr id="2" name="Rectangle 1"/>
          <p:cNvSpPr/>
          <p:nvPr/>
        </p:nvSpPr>
        <p:spPr>
          <a:xfrm>
            <a:off x="2930066" y="1595021"/>
            <a:ext cx="621393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ونعني به ترتيب </a:t>
            </a:r>
            <a:r>
              <a:rPr lang="ar-SA" sz="2400" dirty="0"/>
              <a:t>المواد في بعض معاجم الألفاظ على حسب الحروف الهجائية مع مراعاة أواخر الأصول </a:t>
            </a:r>
            <a:r>
              <a:rPr lang="ar-SA" sz="2400" dirty="0" smtClean="0"/>
              <a:t>لا أوائلها.وهذا </a:t>
            </a:r>
            <a:r>
              <a:rPr lang="ar-SA" sz="2400" dirty="0"/>
              <a:t>النوع من المعاجم مقسم إلى أبواب رئيسة بعدد حروف الهجاء . إلا أن المؤلفين يدمجون عادة الواو والياء معاً ويجعلونهما باباً </a:t>
            </a:r>
            <a:r>
              <a:rPr lang="ar-SA" sz="2400" dirty="0" smtClean="0"/>
              <a:t>واحداً </a:t>
            </a:r>
            <a:r>
              <a:rPr lang="ar-SA" sz="2400" dirty="0"/>
              <a:t>يضم كل ما اعتل </a:t>
            </a:r>
            <a:r>
              <a:rPr lang="ar-SA" sz="2400" dirty="0" smtClean="0"/>
              <a:t>آخره من </a:t>
            </a:r>
            <a:r>
              <a:rPr lang="ar-SA" sz="2400" dirty="0"/>
              <a:t>الأصول , بلا تمييز بين الواوي واليائي . وهكذا نجد الأبواب التالية:</a:t>
            </a:r>
          </a:p>
          <a:p>
            <a:r>
              <a:rPr lang="ar-SA" sz="2400" dirty="0"/>
              <a:t>باب الهمزة ويضم المواد الآتية: </a:t>
            </a:r>
            <a:r>
              <a:rPr lang="ar-SA" sz="2400" dirty="0" smtClean="0"/>
              <a:t>بدأ,خبأ,سبأ,صبأ,عبأ,قرأ,ملأ.</a:t>
            </a:r>
          </a:p>
          <a:p>
            <a:r>
              <a:rPr lang="ar-SA" sz="2400" dirty="0" smtClean="0"/>
              <a:t>وهكذا </a:t>
            </a:r>
            <a:r>
              <a:rPr lang="ar-SA" sz="2400" dirty="0"/>
              <a:t>إلى باب الواو والياء, وهوآخرالأبواب, ومن مواده:أبى,أسا,بدا,برى,بقى,خبأ,طلى ,قضى,كفى...إلخ</a:t>
            </a:r>
            <a:r>
              <a:rPr lang="ar-SA" sz="2400" dirty="0" smtClean="0"/>
              <a:t>.</a:t>
            </a:r>
            <a:endParaRPr lang="ar-SA" sz="2400" dirty="0"/>
          </a:p>
          <a:p>
            <a:r>
              <a:rPr lang="ar-SA" sz="2400" dirty="0"/>
              <a:t>وفي كل باب من هذه الأبوب الهجائية رتبت الأصول أيضاً ترتيباً هجائياً دقيقاً فيما بينهما بحسب الحرف الأول فما بعده؛لتيسير العثور على الكلمة المطلوبة, وأطلق على </a:t>
            </a:r>
            <a:r>
              <a:rPr lang="ar-SA" sz="2400" dirty="0" smtClean="0"/>
              <a:t>الباب الأول اسم فصل بحيث يشتمل كل باب على ثمانية </a:t>
            </a:r>
            <a:r>
              <a:rPr lang="ar-SA" sz="2400" dirty="0"/>
              <a:t>وعشرين فصلاً بعدد حروف الهجاء أيضاً. </a:t>
            </a:r>
          </a:p>
        </p:txBody>
      </p:sp>
      <p:sp>
        <p:nvSpPr>
          <p:cNvPr id="4" name="Rectangle 3"/>
          <p:cNvSpPr/>
          <p:nvPr/>
        </p:nvSpPr>
        <p:spPr>
          <a:xfrm>
            <a:off x="3158618" y="692696"/>
            <a:ext cx="5818398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</a:rPr>
              <a:t>ثانياً </a:t>
            </a:r>
            <a:r>
              <a:rPr lang="ar-SA" sz="2400" b="1" dirty="0">
                <a:solidFill>
                  <a:srgbClr val="C00000"/>
                </a:solidFill>
              </a:rPr>
              <a:t>: ترتيب الكلمات بحسب </a:t>
            </a:r>
            <a:r>
              <a:rPr lang="ar-SA" sz="2400" b="1" dirty="0" smtClean="0">
                <a:solidFill>
                  <a:srgbClr val="C00000"/>
                </a:solidFill>
              </a:rPr>
              <a:t>أواخرالأصول :</a:t>
            </a:r>
          </a:p>
          <a:p>
            <a:r>
              <a:rPr lang="ar-SA" sz="2400" dirty="0" smtClean="0"/>
              <a:t> </a:t>
            </a:r>
            <a:endParaRPr lang="ar-SA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8194"/>
            <a:ext cx="3131840" cy="468052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8823" y="6492875"/>
            <a:ext cx="762000" cy="365125"/>
          </a:xfrm>
        </p:spPr>
        <p:txBody>
          <a:bodyPr/>
          <a:lstStyle/>
          <a:p>
            <a:fld id="{8FD6A90E-CBD4-416D-B721-1D764FF1169A}" type="slidenum">
              <a:rPr lang="ar-SA" smtClean="0"/>
              <a:pPr/>
              <a:t>11</a:t>
            </a:fld>
            <a:r>
              <a:rPr lang="ar-SA" dirty="0" smtClean="0"/>
              <a:t>\11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3275856" y="908720"/>
            <a:ext cx="5724128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وعلى هذا نجد,مثلاً:</a:t>
            </a:r>
          </a:p>
          <a:p>
            <a:r>
              <a:rPr lang="ar-SA" sz="2400" dirty="0" smtClean="0"/>
              <a:t>-قرأ :في باب الهمزة ,فصل القاف.</a:t>
            </a:r>
          </a:p>
          <a:p>
            <a:r>
              <a:rPr lang="ar-SA" sz="2400" dirty="0" smtClean="0"/>
              <a:t>-رغب :في باب الباء ,فصل الراء</a:t>
            </a:r>
          </a:p>
          <a:p>
            <a:r>
              <a:rPr lang="ar-SA" sz="2400" dirty="0" smtClean="0"/>
              <a:t>-دلو: في الباب الأخير(باب الواو والياء), فصل الدال.</a:t>
            </a:r>
          </a:p>
          <a:p>
            <a:r>
              <a:rPr lang="ar-SA" sz="2400" dirty="0" smtClean="0"/>
              <a:t>والطريقة العامة في استخراج الكلمة في هذا النوع من المعاجم هي نفسها التي ذكرناها في الطريقة الأولى, من حيث تجريد الكلمة من الزوائد, وفك التضعيف ورد حرف العلة إلى أصله , ورد ماحذف من الكلمة إليها.</a:t>
            </a:r>
          </a:p>
          <a:p>
            <a:r>
              <a:rPr lang="ar-SA" sz="2400" dirty="0" smtClean="0"/>
              <a:t>والمعاجم التي تسير على هذه الطريقة كلهاقديمة,وأشهرها:</a:t>
            </a:r>
          </a:p>
          <a:p>
            <a:r>
              <a:rPr lang="ar-SA" sz="2400" dirty="0" smtClean="0"/>
              <a:t>1- الصحاح:للجوهري (ت400هـ).</a:t>
            </a:r>
          </a:p>
          <a:p>
            <a:r>
              <a:rPr lang="ar-SA" sz="2400" dirty="0" smtClean="0"/>
              <a:t>2-لسان العرب :لابن منظور (ت711هـ).</a:t>
            </a:r>
          </a:p>
          <a:p>
            <a:r>
              <a:rPr lang="ar-SA" sz="2400" dirty="0" smtClean="0"/>
              <a:t>3- القاموس المحيط : للفيروزآبادى(ت817هـ).</a:t>
            </a:r>
          </a:p>
          <a:p>
            <a:r>
              <a:rPr lang="ar-SA" sz="2400" dirty="0" smtClean="0"/>
              <a:t>4-تاج العروس (في شرح القاموس): للزبيدي (ت1205هـ)</a:t>
            </a:r>
          </a:p>
          <a:p>
            <a:endParaRPr lang="ar-SA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11" y="3068960"/>
            <a:ext cx="1512168" cy="17281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5013176"/>
            <a:ext cx="1656185" cy="17281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89" y="692696"/>
            <a:ext cx="1368151" cy="200640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12</a:t>
            </a:fld>
            <a:r>
              <a:rPr lang="ar-SA" dirty="0" smtClean="0"/>
              <a:t>\11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2810766" y="476672"/>
            <a:ext cx="6225730" cy="59093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  <a:p>
            <a:endParaRPr lang="ar-SA" sz="2400" dirty="0" smtClean="0"/>
          </a:p>
          <a:p>
            <a:endParaRPr lang="ar-SA" sz="2400" dirty="0"/>
          </a:p>
          <a:p>
            <a:r>
              <a:rPr lang="ar-SA" sz="2400" dirty="0" smtClean="0"/>
              <a:t>1-بين كيف تبحث عن هذه الكلمات في معجم (أساس البلاغة ): ابتهج-استدعى-اهتدى-مكتوب-إنشاء-ممدود-الطرقات-مبيع-اتصال-ادعى-اصطدام-زلزل .</a:t>
            </a:r>
          </a:p>
          <a:p>
            <a:r>
              <a:rPr lang="ar-SA" sz="2400" dirty="0" smtClean="0"/>
              <a:t>2-رتب الكلمات الآتية حسب ورودها في (القاموس المحيط ) : استفهم-تضارب- </a:t>
            </a:r>
            <a:r>
              <a:rPr lang="ar-SA" sz="2400" dirty="0"/>
              <a:t>ا</a:t>
            </a:r>
            <a:r>
              <a:rPr lang="ar-SA" sz="2400" dirty="0" smtClean="0"/>
              <a:t>لموعد  انتصر- رامي- هرم- النوم- النهم.</a:t>
            </a:r>
          </a:p>
          <a:p>
            <a:r>
              <a:rPr lang="ar-SA" sz="2400" dirty="0" smtClean="0"/>
              <a:t>3-  </a:t>
            </a:r>
            <a:r>
              <a:rPr lang="ar-SA" sz="2400" dirty="0"/>
              <a:t>بين طريقة البحث عن الكلمات الآتية في معاجم </a:t>
            </a:r>
            <a:r>
              <a:rPr lang="ar-SA" sz="2400" dirty="0" smtClean="0"/>
              <a:t>تأخذ بأوائل الأصول ثم في معاجم تأخذ بأواخر الأصول :</a:t>
            </a:r>
            <a:endParaRPr lang="ar-SA" sz="2400" dirty="0"/>
          </a:p>
          <a:p>
            <a:r>
              <a:rPr lang="ar-SA" sz="2400" dirty="0"/>
              <a:t>      الكتاب –حمراء- كبرى- سافر- صوارم  –انتصرـ متدحرج</a:t>
            </a:r>
          </a:p>
          <a:p>
            <a:r>
              <a:rPr lang="ar-SA" sz="2400" dirty="0" smtClean="0"/>
              <a:t>4-  </a:t>
            </a:r>
            <a:r>
              <a:rPr lang="ar-SA" sz="2400" dirty="0"/>
              <a:t>رتب الكلمات الآتية حسب ورودها في معاجم تأخذ بأوائل الأصول ثم في معاجم تأخذ بأواخر الأصول </a:t>
            </a:r>
            <a:r>
              <a:rPr lang="ar-SA" sz="2400" dirty="0" smtClean="0"/>
              <a:t>متحف </a:t>
            </a:r>
            <a:r>
              <a:rPr lang="ar-SA" sz="2400" dirty="0"/>
              <a:t>- همام ـ سيارة -انتشر- قطار- مبيع .</a:t>
            </a:r>
          </a:p>
          <a:p>
            <a:endParaRPr lang="ar-SA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" y="3563486"/>
            <a:ext cx="2808311" cy="3429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95936" y="188640"/>
            <a:ext cx="34563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dirty="0" smtClean="0">
                <a:solidFill>
                  <a:srgbClr val="C00000"/>
                </a:solidFill>
                <a:latin typeface="Arabic Typesetting" pitchFamily="66" charset="-78"/>
                <a:cs typeface="Arabic Typesetting" pitchFamily="66" charset="-78"/>
              </a:rPr>
              <a:t>التقييم </a:t>
            </a:r>
            <a:endParaRPr lang="ar-SA" sz="5400" dirty="0">
              <a:solidFill>
                <a:srgbClr val="C0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A90E-CBD4-416D-B721-1D764FF1169A}" type="slidenum">
              <a:rPr lang="ar-SA" smtClean="0"/>
              <a:pPr/>
              <a:t>13</a:t>
            </a:fld>
            <a:r>
              <a:rPr lang="ar-SA" smtClean="0"/>
              <a:t>\11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966</TotalTime>
  <Words>1289</Words>
  <Application>Microsoft Office PowerPoint</Application>
  <PresentationFormat>On-screen Show (4:3)</PresentationFormat>
  <Paragraphs>107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المحاضرة السادسة </vt:lpstr>
      <vt:lpstr>PowerPoint Presentation</vt:lpstr>
      <vt:lpstr>PowerPoint Presentation</vt:lpstr>
      <vt:lpstr>تعريف المعاجم وطريقة ترتيبها    </vt:lpstr>
      <vt:lpstr> ,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Office07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Guest</dc:creator>
  <cp:lastModifiedBy>user</cp:lastModifiedBy>
  <cp:revision>95</cp:revision>
  <dcterms:created xsi:type="dcterms:W3CDTF">2011-10-20T11:15:48Z</dcterms:created>
  <dcterms:modified xsi:type="dcterms:W3CDTF">2012-03-06T15:56:32Z</dcterms:modified>
</cp:coreProperties>
</file>