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39"/>
  </p:notesMasterIdLst>
  <p:sldIdLst>
    <p:sldId id="272" r:id="rId2"/>
    <p:sldId id="581" r:id="rId3"/>
    <p:sldId id="576" r:id="rId4"/>
    <p:sldId id="579" r:id="rId5"/>
    <p:sldId id="574" r:id="rId6"/>
    <p:sldId id="575" r:id="rId7"/>
    <p:sldId id="577" r:id="rId8"/>
    <p:sldId id="553" r:id="rId9"/>
    <p:sldId id="599" r:id="rId10"/>
    <p:sldId id="598" r:id="rId11"/>
    <p:sldId id="600" r:id="rId12"/>
    <p:sldId id="554" r:id="rId13"/>
    <p:sldId id="555" r:id="rId14"/>
    <p:sldId id="601" r:id="rId15"/>
    <p:sldId id="556" r:id="rId16"/>
    <p:sldId id="557" r:id="rId17"/>
    <p:sldId id="558" r:id="rId18"/>
    <p:sldId id="559" r:id="rId19"/>
    <p:sldId id="560" r:id="rId20"/>
    <p:sldId id="562" r:id="rId21"/>
    <p:sldId id="563" r:id="rId22"/>
    <p:sldId id="564" r:id="rId23"/>
    <p:sldId id="587" r:id="rId24"/>
    <p:sldId id="588" r:id="rId25"/>
    <p:sldId id="565" r:id="rId26"/>
    <p:sldId id="566" r:id="rId27"/>
    <p:sldId id="590" r:id="rId28"/>
    <p:sldId id="591" r:id="rId29"/>
    <p:sldId id="567" r:id="rId30"/>
    <p:sldId id="592" r:id="rId31"/>
    <p:sldId id="568" r:id="rId32"/>
    <p:sldId id="589" r:id="rId33"/>
    <p:sldId id="593" r:id="rId34"/>
    <p:sldId id="595" r:id="rId35"/>
    <p:sldId id="596" r:id="rId36"/>
    <p:sldId id="597" r:id="rId37"/>
    <p:sldId id="594" r:id="rId3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000000"/>
    <a:srgbClr val="FF3300"/>
    <a:srgbClr val="3B84AF"/>
    <a:srgbClr val="709256"/>
    <a:srgbClr val="AD9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9" autoAdjust="0"/>
    <p:restoredTop sz="94726" autoAdjust="0"/>
  </p:normalViewPr>
  <p:slideViewPr>
    <p:cSldViewPr>
      <p:cViewPr>
        <p:scale>
          <a:sx n="50" d="100"/>
          <a:sy n="50" d="100"/>
        </p:scale>
        <p:origin x="-888" y="-3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9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00A66-2152-4877-BBAC-C7D1FECE60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482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628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628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982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358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394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628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628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628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628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007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240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240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2439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0669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744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6803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3358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6490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4140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6304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6793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6793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6723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6397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6397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6397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5570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5570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42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03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03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784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784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5685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97FB6-DCF3-4AF8-A1A9-6AD8AD856353}" type="slidenum">
              <a:rPr lang="en-GB" smtClean="0"/>
              <a:pPr/>
              <a:t>37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70DC-C56B-4554-AEF9-6516CA8E9B9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http://forum.hihi2.com/picture.php?albumid=1123&amp;pictureid=12118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804" y="152400"/>
            <a:ext cx="38957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437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AAB4-67AD-4ECC-901D-4918EC411E7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31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87BC-109C-41DC-B9F8-B5BE96BD181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19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78C-1FC1-4E51-AEB5-94A46E7928B9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95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837-6200-4E8D-9EBD-752029385129}" type="datetime1">
              <a:rPr lang="en-GB" smtClean="0"/>
              <a:t>01/12/2012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48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C4F08-DAE2-4CD3-9FA4-8FD720835904}" type="datetime1">
              <a:rPr lang="en-GB" smtClean="0"/>
              <a:t>01/12/2012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46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DBC80-8EC6-4233-AF3B-CE28D160C955}" type="datetime1">
              <a:rPr lang="en-GB" smtClean="0"/>
              <a:t>01/12/2012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55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7E675-118B-4CBC-8EFB-50516FF42FE5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9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7067-B056-4181-81E9-4E117C032C7F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9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3B3F-7F8F-4646-9221-703FAED1B4F7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665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26DF-7F8D-496B-A4B6-6A048823F51F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39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2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42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2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73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29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4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8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6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50014-DE06-465B-A58B-F25DF5A5850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781800" y="6519446"/>
            <a:ext cx="19264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Dammam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050442" y="629084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الدمام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4400" y="6581001"/>
            <a:ext cx="2711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/>
                </a:solidFill>
                <a:latin typeface="+mn-lt"/>
                <a:cs typeface="+mn-cs"/>
              </a:rPr>
              <a:t>Faculty</a:t>
            </a:r>
            <a:r>
              <a:rPr lang="en-GB" sz="1200" baseline="0" dirty="0" smtClean="0">
                <a:solidFill>
                  <a:schemeClr val="bg1"/>
                </a:solidFill>
                <a:latin typeface="+mn-lt"/>
                <a:cs typeface="+mn-cs"/>
              </a:rPr>
              <a:t> of Arts – Department of History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83042" y="6290846"/>
            <a:ext cx="18918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كلية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الآداب – قسم التاريخ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2" name="Picture 11" descr="C:\Users\kmomer\Documents\Downloads\dammam.jpg"/>
          <p:cNvPicPr/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710726" y="6183689"/>
            <a:ext cx="118321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3"/>
          <p:cNvPicPr>
            <a:picLocks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-152400" y="6057551"/>
            <a:ext cx="1200782" cy="114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323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781" r:id="rId12"/>
    <p:sldLayoutId id="2147483773" r:id="rId13"/>
    <p:sldLayoutId id="2147483776" r:id="rId14"/>
    <p:sldLayoutId id="2147483777" r:id="rId15"/>
    <p:sldLayoutId id="2147483778" r:id="rId16"/>
    <p:sldLayoutId id="2147483775" r:id="rId17"/>
    <p:sldLayoutId id="2147483774" r:id="rId18"/>
    <p:sldLayoutId id="2147483779" r:id="rId19"/>
    <p:sldLayoutId id="2147483780" r:id="rId20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81200"/>
            <a:ext cx="8420100" cy="1981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latin typeface="Arial" pitchFamily="34" charset="0"/>
                <a:cs typeface="Arial" pitchFamily="34" charset="0"/>
              </a:rPr>
              <a:t>حركة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الاستشراق</a:t>
            </a:r>
            <a:r>
              <a:rPr lang="ar-SA" b="1" dirty="0"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المستوى الخامس</a:t>
            </a:r>
            <a: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الفصل الدراسي الأول</a:t>
            </a:r>
            <a:endParaRPr lang="en-GB" sz="1600" b="1" dirty="0">
              <a:solidFill>
                <a:schemeClr val="bg2"/>
              </a:solidFill>
            </a:endParaRPr>
          </a:p>
        </p:txBody>
      </p:sp>
      <p:pic>
        <p:nvPicPr>
          <p:cNvPr id="7" name="Picture 6" descr="C:\Users\kmomer\Documents\Downloads\damma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70334" y="336896"/>
            <a:ext cx="1209685" cy="72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3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384685"/>
            <a:ext cx="1400205" cy="977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08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906000" cy="5257800"/>
          </a:xfrm>
        </p:spPr>
        <p:txBody>
          <a:bodyPr/>
          <a:lstStyle/>
          <a:p>
            <a:pPr algn="r" rtl="1"/>
            <a:r>
              <a:rPr lang="ar-SA" sz="4000" b="1" dirty="0" smtClean="0">
                <a:cs typeface="Simplified Arabic" pitchFamily="2" charset="-78"/>
              </a:rPr>
              <a:t>مراجعة المحاضرة السابقة</a:t>
            </a:r>
          </a:p>
          <a:p>
            <a:pPr algn="r" rtl="1"/>
            <a:r>
              <a:rPr lang="ar-SA" sz="4000" b="1" dirty="0" smtClean="0">
                <a:cs typeface="Simplified Arabic" pitchFamily="2" charset="-78"/>
              </a:rPr>
              <a:t>المرجع الرئيس</a:t>
            </a:r>
          </a:p>
          <a:p>
            <a:pPr algn="r" rtl="1"/>
            <a:r>
              <a:rPr lang="ar-SA" sz="4000" b="1" dirty="0" smtClean="0">
                <a:cs typeface="Simplified Arabic" pitchFamily="2" charset="-78"/>
              </a:rPr>
              <a:t>تاريخ الاستشراق</a:t>
            </a:r>
          </a:p>
          <a:p>
            <a:pPr algn="r" rtl="1"/>
            <a:r>
              <a:rPr lang="ar-SA" sz="4000" b="1" dirty="0" smtClean="0">
                <a:cs typeface="Simplified Arabic" pitchFamily="2" charset="-78"/>
              </a:rPr>
              <a:t>دوافع الاستشراق</a:t>
            </a:r>
          </a:p>
          <a:p>
            <a:pPr algn="r" rtl="1"/>
            <a:r>
              <a:rPr lang="ar-SA" sz="4000" b="1" dirty="0" smtClean="0">
                <a:cs typeface="Simplified Arabic" pitchFamily="2" charset="-78"/>
              </a:rPr>
              <a:t>أهداف الاستشراق</a:t>
            </a:r>
          </a:p>
          <a:p>
            <a:pPr algn="r" rtl="1"/>
            <a:r>
              <a:rPr lang="ar-SA" sz="4000" b="1" dirty="0" smtClean="0">
                <a:cs typeface="Simplified Arabic" pitchFamily="2" charset="-78"/>
              </a:rPr>
              <a:t>وسائل الاستشراق لتحقيق اهدافه</a:t>
            </a:r>
          </a:p>
          <a:p>
            <a:pPr algn="r" rtl="1"/>
            <a:endParaRPr lang="ar-SA" sz="4000" b="1" dirty="0" smtClean="0">
              <a:cs typeface="Simplified Arabic" pitchFamily="2" charset="-78"/>
            </a:endParaRPr>
          </a:p>
          <a:p>
            <a:pPr algn="r" rtl="1"/>
            <a:endParaRPr lang="en-GB" sz="40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5"/>
          <p:cNvSpPr>
            <a:spLocks noGrp="1" noChangeArrowheads="1"/>
          </p:cNvSpPr>
          <p:nvPr>
            <p:ph type="title"/>
          </p:nvPr>
        </p:nvSpPr>
        <p:spPr bwMode="auto">
          <a:prstGeom prst="ribbon">
            <a:avLst>
              <a:gd name="adj1" fmla="val 12500"/>
              <a:gd name="adj2" fmla="val 5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1002">
            <a:schemeClr val="l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GB" sz="4000" b="1" dirty="0" smtClean="0">
                <a:solidFill>
                  <a:srgbClr val="0070C0"/>
                </a:solidFill>
                <a:cs typeface="Simplified Arabic" pitchFamily="2" charset="-78"/>
              </a:rPr>
              <a:t/>
            </a:r>
            <a:br>
              <a:rPr lang="en-GB" sz="4000" b="1" dirty="0" smtClean="0">
                <a:solidFill>
                  <a:srgbClr val="0070C0"/>
                </a:solidFill>
                <a:cs typeface="Simplified Arabic" pitchFamily="2" charset="-78"/>
              </a:rPr>
            </a:br>
            <a:r>
              <a:rPr lang="ar-SA" sz="3600" b="1" dirty="0" smtClean="0">
                <a:solidFill>
                  <a:srgbClr val="002060"/>
                </a:solidFill>
                <a:cs typeface="Simplified Arabic" pitchFamily="2" charset="-78"/>
              </a:rPr>
              <a:t>محاضرة </a:t>
            </a:r>
            <a:r>
              <a:rPr lang="ar-SA" sz="3600" b="1" dirty="0" smtClean="0">
                <a:solidFill>
                  <a:srgbClr val="002060"/>
                </a:solidFill>
                <a:cs typeface="Simplified Arabic" pitchFamily="2" charset="-78"/>
              </a:rPr>
              <a:t>الثانية</a:t>
            </a:r>
            <a:r>
              <a:rPr lang="ar-SA" sz="3600" dirty="0" smtClean="0">
                <a:solidFill>
                  <a:srgbClr val="002060"/>
                </a:solidFill>
                <a:cs typeface="Simplified Arabic" pitchFamily="2" charset="-78"/>
              </a:rPr>
              <a:t/>
            </a:r>
            <a:br>
              <a:rPr lang="ar-SA" sz="3600" dirty="0" smtClean="0">
                <a:solidFill>
                  <a:srgbClr val="002060"/>
                </a:solidFill>
                <a:cs typeface="Simplified Arabic" pitchFamily="2" charset="-78"/>
              </a:rPr>
            </a:br>
            <a: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  <a:t/>
            </a:r>
            <a:b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</a:br>
            <a:endParaRPr lang="en-GB" sz="4000" b="1" dirty="0">
              <a:solidFill>
                <a:srgbClr val="00B050"/>
              </a:solidFill>
              <a:cs typeface="Simplified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772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/>
              <a:t>عللي لما يأتي:</a:t>
            </a:r>
          </a:p>
          <a:p>
            <a:pPr marL="0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المطالبة باستبدال الحرف العربي بالافرنجي</a:t>
            </a:r>
          </a:p>
          <a:p>
            <a:pPr marL="0" indent="0" algn="r" rtl="1">
              <a:buNone/>
            </a:pPr>
            <a:r>
              <a:rPr lang="ar-SA" sz="3600" b="1" dirty="0"/>
              <a:t>	</a:t>
            </a:r>
            <a:endParaRPr lang="en-GB" sz="3600" b="1" dirty="0" smtClean="0"/>
          </a:p>
          <a:p>
            <a:pPr marL="0" indent="0" algn="r" rtl="1">
              <a:buNone/>
            </a:pPr>
            <a:r>
              <a:rPr lang="en-GB" sz="3600" b="1" dirty="0"/>
              <a:t>	</a:t>
            </a:r>
            <a:r>
              <a:rPr lang="ar-SA" sz="3600" b="1" dirty="0" smtClean="0"/>
              <a:t>اهتمام الاستشراق بدراسة التاريخ الاسلامي</a:t>
            </a:r>
          </a:p>
          <a:p>
            <a:pPr algn="r" rtl="1"/>
            <a:endParaRPr lang="ar-SA" sz="36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 المحاضرة السابقة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09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/>
              <a:t>تعريف الاستشراق</a:t>
            </a:r>
          </a:p>
          <a:p>
            <a:pPr algn="r" rtl="1"/>
            <a:r>
              <a:rPr lang="ar-SA" sz="4000" b="1" dirty="0" smtClean="0"/>
              <a:t>اهتمام الاستشراق بالتاريخ الاسلامي</a:t>
            </a:r>
          </a:p>
          <a:p>
            <a:pPr algn="r" rtl="1"/>
            <a:r>
              <a:rPr lang="ar-SA" sz="4000" b="1" dirty="0" smtClean="0"/>
              <a:t>تيارات الاستشراق</a:t>
            </a:r>
          </a:p>
          <a:p>
            <a:pPr algn="r" rtl="1"/>
            <a:r>
              <a:rPr lang="ar-SA" sz="4000" b="1" dirty="0" smtClean="0"/>
              <a:t>الاستغراب</a:t>
            </a:r>
          </a:p>
          <a:p>
            <a:pPr algn="r" rtl="1"/>
            <a:endParaRPr lang="ar-SA" sz="3600" b="1" dirty="0" smtClean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 المحاضرة السابقة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61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</p:spPr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pic>
        <p:nvPicPr>
          <p:cNvPr id="1026" name="Picture 2" descr="C:\Users\kmomer\Pictures\My Scans\scan2011000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066800"/>
            <a:ext cx="3529910" cy="407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010400" y="1905000"/>
            <a:ext cx="2743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b="1" dirty="0"/>
              <a:t>المرجع </a:t>
            </a:r>
            <a:r>
              <a:rPr lang="ar-SA" sz="4000" b="1" dirty="0" smtClean="0"/>
              <a:t>الرئيس 1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031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6</a:t>
            </a:fld>
            <a:endParaRPr lang="en-GB"/>
          </a:p>
        </p:txBody>
      </p:sp>
      <p:pic>
        <p:nvPicPr>
          <p:cNvPr id="1026" name="Picture 2" descr="C:\Users\kmomer\Pictures\My Scans\scanzaqzuq000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228602"/>
            <a:ext cx="5029199" cy="589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34200" y="762000"/>
            <a:ext cx="2971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b="1" dirty="0"/>
              <a:t>المرجع الرئيس </a:t>
            </a:r>
            <a:r>
              <a:rPr lang="ar-SA" b="1" dirty="0"/>
              <a:t>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973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SA" sz="3600" b="1" dirty="0" smtClean="0"/>
              <a:t>قاسم</a:t>
            </a:r>
            <a:r>
              <a:rPr lang="ar-SA" sz="3600" b="1" dirty="0"/>
              <a:t>، السامرائي، الاستشراق بين الموضوعية </a:t>
            </a:r>
            <a:r>
              <a:rPr lang="ar-SA" sz="3600" b="1" dirty="0" smtClean="0"/>
              <a:t>والافتعالية</a:t>
            </a:r>
            <a:r>
              <a:rPr lang="ar-SA" sz="3600" b="1" dirty="0"/>
              <a:t>.</a:t>
            </a:r>
          </a:p>
          <a:p>
            <a:pPr marL="0" indent="0" algn="r" rtl="1">
              <a:buNone/>
            </a:pPr>
            <a:r>
              <a:rPr lang="ar-SA" sz="3600" b="1" dirty="0"/>
              <a:t>يوهان فوك، تاريخ حركة الإستشراق.</a:t>
            </a:r>
          </a:p>
          <a:p>
            <a:pPr marL="0" indent="0" algn="r" rtl="1">
              <a:buNone/>
            </a:pPr>
            <a:r>
              <a:rPr lang="ar-SA" sz="3600" b="1" dirty="0" smtClean="0"/>
              <a:t>عبد </a:t>
            </a:r>
            <a:r>
              <a:rPr lang="ar-SA" sz="3600" b="1" dirty="0"/>
              <a:t>الرحمن، بدوي، موسوعة المستشرقين. </a:t>
            </a:r>
            <a:endParaRPr lang="ar-SA" sz="3600" b="1" dirty="0" smtClean="0"/>
          </a:p>
          <a:p>
            <a:pPr marL="0" indent="0" algn="r" rtl="1">
              <a:buNone/>
            </a:pPr>
            <a:endParaRPr lang="ar-SA" sz="3600" b="1" dirty="0"/>
          </a:p>
          <a:p>
            <a:pPr marL="0" indent="0" algn="r" rtl="1">
              <a:buNone/>
            </a:pPr>
            <a:endParaRPr lang="ar-SA" sz="36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 مساعدة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48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solidFill>
                  <a:srgbClr val="0070C0"/>
                </a:solidFill>
              </a:rPr>
              <a:t>تاريخ الاستشراق</a:t>
            </a:r>
          </a:p>
          <a:p>
            <a:pPr lvl="1" algn="r" rtl="1"/>
            <a:r>
              <a:rPr lang="ar-SA" sz="3600" b="1" dirty="0" smtClean="0"/>
              <a:t>بدايات الاستشراق</a:t>
            </a:r>
          </a:p>
          <a:p>
            <a:pPr lvl="2" algn="r" rtl="1"/>
            <a:r>
              <a:rPr lang="ar-SA" sz="3200" b="1" dirty="0"/>
              <a:t>يوحنا الدمشقي 676م - 749</a:t>
            </a:r>
          </a:p>
          <a:p>
            <a:pPr lvl="3" algn="r" rtl="1"/>
            <a:r>
              <a:rPr lang="ar-SA" sz="3200" b="1" dirty="0" smtClean="0"/>
              <a:t>محاورة مع مسلم</a:t>
            </a:r>
          </a:p>
          <a:p>
            <a:pPr lvl="3" algn="r" rtl="1"/>
            <a:r>
              <a:rPr lang="ar-SA" sz="3200" b="1" dirty="0" smtClean="0"/>
              <a:t>إرشادات النصارى في جدل المسلمين</a:t>
            </a:r>
          </a:p>
          <a:p>
            <a:pPr lvl="3" algn="r" rtl="1"/>
            <a:endParaRPr lang="ar-SA" sz="28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تاريخ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39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solidFill>
                  <a:srgbClr val="0070C0"/>
                </a:solidFill>
              </a:rPr>
              <a:t>تاريخ الاستشراق</a:t>
            </a:r>
          </a:p>
          <a:p>
            <a:pPr lvl="2" algn="r" rtl="1"/>
            <a:r>
              <a:rPr lang="ar-SA" sz="3600" b="1" dirty="0" smtClean="0"/>
              <a:t>اتصال بعض الرهبان بالاندلس</a:t>
            </a:r>
          </a:p>
          <a:p>
            <a:pPr lvl="3" algn="r" rtl="1"/>
            <a:r>
              <a:rPr lang="ar-SA" sz="3600" b="1" dirty="0" smtClean="0"/>
              <a:t>الراهب الفرنسي جربرت </a:t>
            </a:r>
          </a:p>
          <a:p>
            <a:pPr lvl="3" algn="r" rtl="1"/>
            <a:r>
              <a:rPr lang="ar-SA" sz="3600" b="1" dirty="0" smtClean="0"/>
              <a:t>بطرس المحترم</a:t>
            </a:r>
          </a:p>
          <a:p>
            <a:pPr lvl="3" algn="r" rtl="1"/>
            <a:r>
              <a:rPr lang="ar-SA" sz="3600" b="1" dirty="0" smtClean="0"/>
              <a:t>بيرلو انريه</a:t>
            </a:r>
          </a:p>
          <a:p>
            <a:pPr lvl="3" algn="r" rtl="1"/>
            <a:r>
              <a:rPr lang="ar-SA" sz="3200" b="1" dirty="0" smtClean="0"/>
              <a:t>جيرارد دي كريمون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تاريخ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84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solidFill>
                  <a:srgbClr val="0070C0"/>
                </a:solidFill>
              </a:rPr>
              <a:t>تاريخ الاستشراق</a:t>
            </a:r>
            <a:endParaRPr lang="en-GB" sz="3600" b="1" dirty="0" smtClean="0">
              <a:solidFill>
                <a:srgbClr val="0070C0"/>
              </a:solidFill>
            </a:endParaRPr>
          </a:p>
          <a:p>
            <a:pPr marL="457200" lvl="1" indent="0" algn="r" rtl="1">
              <a:buNone/>
            </a:pPr>
            <a:r>
              <a:rPr lang="ar-SA" sz="3600" b="1" dirty="0" smtClean="0"/>
              <a:t>مطلع القرن الحادي عشر</a:t>
            </a:r>
          </a:p>
          <a:p>
            <a:pPr marL="457200" lvl="1" indent="0" algn="r" rtl="1">
              <a:buNone/>
            </a:pPr>
            <a:r>
              <a:rPr lang="ar-SA" sz="3600" b="1" dirty="0" smtClean="0"/>
              <a:t>القرن الثاني عشر</a:t>
            </a:r>
          </a:p>
          <a:p>
            <a:pPr marL="45720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ظهور أول ترجمة لمعاني للقرآن 1143</a:t>
            </a:r>
          </a:p>
          <a:p>
            <a:pPr marL="45720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ظهور أول قاموس لاتيني عربي</a:t>
            </a:r>
          </a:p>
          <a:p>
            <a:pPr marL="457200" lvl="1" indent="0" algn="r" rtl="1">
              <a:buNone/>
            </a:pPr>
            <a:r>
              <a:rPr lang="ar-SA" sz="3600" b="1" dirty="0" smtClean="0"/>
              <a:t>قرار </a:t>
            </a:r>
            <a:r>
              <a:rPr lang="ar-SA" sz="3600" b="1" dirty="0" smtClean="0">
                <a:solidFill>
                  <a:srgbClr val="002060"/>
                </a:solidFill>
              </a:rPr>
              <a:t>مجمع فيينا الكنسي </a:t>
            </a:r>
            <a:r>
              <a:rPr lang="ar-SA" sz="3600" b="1" dirty="0" smtClean="0"/>
              <a:t>1312 بانشاء كراسي للغة العربية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تاريخ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40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/>
              <a:t>ظهر مفهوم الاستشراق في أوربا أولاً في</a:t>
            </a:r>
            <a:r>
              <a:rPr lang="ar-SA" sz="3600" b="1" dirty="0" smtClean="0">
                <a:solidFill>
                  <a:srgbClr val="002060"/>
                </a:solidFill>
              </a:rPr>
              <a:t> انجلترا 1779</a:t>
            </a:r>
          </a:p>
          <a:p>
            <a:pPr algn="r" rtl="1"/>
            <a:r>
              <a:rPr lang="ar-SA" sz="3600" b="1" dirty="0" smtClean="0"/>
              <a:t>أدرج في قاموس </a:t>
            </a:r>
            <a:r>
              <a:rPr lang="ar-SA" sz="3600" b="1" dirty="0" smtClean="0">
                <a:solidFill>
                  <a:srgbClr val="002060"/>
                </a:solidFill>
              </a:rPr>
              <a:t>الأكاديمية الفرنسية 1838</a:t>
            </a:r>
          </a:p>
          <a:p>
            <a:pPr algn="r" rtl="1"/>
            <a:r>
              <a:rPr lang="ar-SA" sz="3600" b="1" dirty="0" smtClean="0"/>
              <a:t>الخلاصة</a:t>
            </a:r>
            <a:endParaRPr lang="ar-SA" sz="32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تاريخ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84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4000" b="1" dirty="0"/>
              <a:t>نتائج الاتصالات</a:t>
            </a:r>
          </a:p>
          <a:p>
            <a:pPr lvl="2" algn="r" rtl="1"/>
            <a:r>
              <a:rPr lang="ar-SA" sz="4000" b="1" dirty="0"/>
              <a:t>نشر المؤلفات الاسلامية</a:t>
            </a:r>
          </a:p>
          <a:p>
            <a:pPr lvl="2" algn="r" rtl="1"/>
            <a:r>
              <a:rPr lang="ar-SA" sz="4000" b="1" dirty="0"/>
              <a:t>انشاء معاهد الدراسات </a:t>
            </a:r>
            <a:r>
              <a:rPr lang="ar-SA" sz="4000" b="1" dirty="0" smtClean="0"/>
              <a:t>العربية</a:t>
            </a:r>
          </a:p>
          <a:p>
            <a:pPr lvl="2" algn="r" rtl="1"/>
            <a:r>
              <a:rPr lang="ar-SA" sz="4000" b="1" dirty="0" smtClean="0"/>
              <a:t>ترجمة المؤلفات الاسلامية الى اللاتينية</a:t>
            </a:r>
          </a:p>
          <a:p>
            <a:pPr lvl="2" algn="r" rtl="1"/>
            <a:r>
              <a:rPr lang="ar-SA" sz="4000" b="1" dirty="0" smtClean="0"/>
              <a:t>اصبحت اللغة العربية هي لغة العلم</a:t>
            </a:r>
          </a:p>
          <a:p>
            <a:pPr lvl="2" algn="r" rtl="1"/>
            <a:r>
              <a:rPr lang="ar-SA" sz="4000" b="1" dirty="0" smtClean="0"/>
              <a:t>استمرار الاهتمام بعلوم العالم الاسلامي</a:t>
            </a:r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تاريخ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47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4000" b="1" dirty="0">
                <a:solidFill>
                  <a:srgbClr val="0070C0"/>
                </a:solidFill>
              </a:rPr>
              <a:t>اثر استعمار العالم الاسلامي على </a:t>
            </a:r>
            <a:r>
              <a:rPr lang="ar-SA" sz="4000" b="1" dirty="0" smtClean="0">
                <a:solidFill>
                  <a:srgbClr val="0070C0"/>
                </a:solidFill>
              </a:rPr>
              <a:t>الاستشراق</a:t>
            </a:r>
          </a:p>
          <a:p>
            <a:pPr lvl="1" algn="r" rtl="1"/>
            <a:r>
              <a:rPr lang="ar-SA" sz="3600" b="1" dirty="0" smtClean="0"/>
              <a:t>الاستيلاء على بعض التراث الاسلامي</a:t>
            </a:r>
          </a:p>
          <a:p>
            <a:pPr lvl="1" algn="r" rtl="1"/>
            <a:r>
              <a:rPr lang="ar-SA" sz="3600" b="1" dirty="0" smtClean="0"/>
              <a:t>ظهور عدد من المستشرقين</a:t>
            </a:r>
          </a:p>
          <a:p>
            <a:pPr lvl="1" algn="r" rtl="1"/>
            <a:r>
              <a:rPr lang="ar-SA" sz="3600" b="1" dirty="0" smtClean="0"/>
              <a:t>انعقاد اول مؤتمرللاستشراق في باريس 1873 </a:t>
            </a:r>
          </a:p>
          <a:p>
            <a:pPr lvl="1" algn="r" rtl="1"/>
            <a:endParaRPr lang="ar-SA" sz="3600" b="1" dirty="0"/>
          </a:p>
          <a:p>
            <a:pPr algn="r" rtl="1"/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تاريخ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34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4000" b="1" dirty="0" smtClean="0"/>
              <a:t>عرفي الاستشراق</a:t>
            </a:r>
          </a:p>
          <a:p>
            <a:pPr algn="r" rtl="1"/>
            <a:endParaRPr lang="ar-SA" sz="4000" b="1" dirty="0" smtClean="0"/>
          </a:p>
          <a:p>
            <a:pPr algn="r" rtl="1"/>
            <a:r>
              <a:rPr lang="ar-SA" sz="4000" b="1" dirty="0" smtClean="0"/>
              <a:t>متى تمت أول ترجمة للقرآن الكريم؟</a:t>
            </a:r>
            <a:r>
              <a:rPr lang="ar-SA" sz="3600" b="1" dirty="0" smtClean="0"/>
              <a:t> </a:t>
            </a:r>
          </a:p>
          <a:p>
            <a:pPr lvl="1" algn="r" rtl="1"/>
            <a:endParaRPr lang="ar-SA" sz="3600" b="1" dirty="0"/>
          </a:p>
          <a:p>
            <a:pPr algn="r" rtl="1"/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أسئلة للمراجعة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99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906000" cy="5257800"/>
          </a:xfrm>
        </p:spPr>
        <p:txBody>
          <a:bodyPr/>
          <a:lstStyle/>
          <a:p>
            <a:pPr algn="r" rtl="1"/>
            <a:r>
              <a:rPr lang="ar-SA" sz="4000" b="1" dirty="0" smtClean="0">
                <a:solidFill>
                  <a:srgbClr val="0070C0"/>
                </a:solidFill>
              </a:rPr>
              <a:t>ميدان الاستشراق</a:t>
            </a:r>
          </a:p>
          <a:p>
            <a:pPr lvl="1" algn="r" rtl="1"/>
            <a:r>
              <a:rPr lang="ar-SA" sz="3600" b="1" dirty="0" smtClean="0"/>
              <a:t>اللغة العربية</a:t>
            </a:r>
          </a:p>
          <a:p>
            <a:pPr lvl="1" algn="r" rtl="1"/>
            <a:r>
              <a:rPr lang="ar-SA" sz="3600" b="1" dirty="0" smtClean="0"/>
              <a:t>دراسة الشرق </a:t>
            </a:r>
          </a:p>
          <a:p>
            <a:pPr lvl="2" algn="r" rtl="1"/>
            <a:r>
              <a:rPr lang="ar-SA" sz="3600" b="1" dirty="0" smtClean="0"/>
              <a:t>الدين - الحضارة - العادات والتقاليد – الجغرافيا- اللغات</a:t>
            </a:r>
          </a:p>
          <a:p>
            <a:pPr lvl="1" algn="r" rtl="1"/>
            <a:r>
              <a:rPr lang="ar-SA" sz="3600" b="1" dirty="0" smtClean="0"/>
              <a:t>التركيز على الاسلام والحضارة الاسلامية</a:t>
            </a:r>
          </a:p>
          <a:p>
            <a:pPr marL="514350" lvl="1" indent="0" algn="r" rtl="1">
              <a:buNone/>
            </a:pPr>
            <a:r>
              <a:rPr lang="ar-SA" sz="3600" b="1" dirty="0" smtClean="0"/>
              <a:t> 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ميدان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33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906000" cy="5257800"/>
          </a:xfrm>
        </p:spPr>
        <p:txBody>
          <a:bodyPr/>
          <a:lstStyle/>
          <a:p>
            <a:pPr marL="0" indent="0" algn="just" rtl="1">
              <a:buNone/>
            </a:pPr>
            <a:r>
              <a:rPr lang="ar-SA" sz="3600" b="1" dirty="0" smtClean="0">
                <a:solidFill>
                  <a:srgbClr val="002060"/>
                </a:solidFill>
              </a:rPr>
              <a:t>قرار انشاء كرسي اللغة العربية بجامعة كمبردج 1636</a:t>
            </a:r>
          </a:p>
          <a:p>
            <a:pPr marL="0" indent="0" algn="just" rtl="1">
              <a:buNone/>
            </a:pPr>
            <a:r>
              <a:rPr lang="ar-SA" b="1" dirty="0" smtClean="0"/>
              <a:t>«</a:t>
            </a:r>
            <a:r>
              <a:rPr lang="ar-SA" sz="3600" b="1" dirty="0"/>
              <a:t>ونحن ندرك أننا لانهدف من هذا العمل إلى الإقتراب من الأدب الجيد </a:t>
            </a:r>
            <a:r>
              <a:rPr lang="ar-SA" sz="3600" b="1" dirty="0">
                <a:solidFill>
                  <a:srgbClr val="002060"/>
                </a:solidFill>
              </a:rPr>
              <a:t>بتعريض جانب </a:t>
            </a:r>
            <a:r>
              <a:rPr lang="ar-SA" sz="3600" b="1" dirty="0" smtClean="0">
                <a:solidFill>
                  <a:srgbClr val="002060"/>
                </a:solidFill>
              </a:rPr>
              <a:t>كبير من المعرفة </a:t>
            </a:r>
            <a:r>
              <a:rPr lang="ar-SA" sz="3600" b="1" dirty="0">
                <a:solidFill>
                  <a:srgbClr val="002060"/>
                </a:solidFill>
              </a:rPr>
              <a:t>للنور </a:t>
            </a:r>
            <a:r>
              <a:rPr lang="ar-SA" sz="3600" b="1" dirty="0"/>
              <a:t>بدلاً من احتباسه في نطاق هذه اللغة التي نسعى لتعلمها، ولكننا نهدف أيضاً إلى </a:t>
            </a:r>
            <a:r>
              <a:rPr lang="ar-SA" sz="3600" b="1" dirty="0">
                <a:solidFill>
                  <a:srgbClr val="002060"/>
                </a:solidFill>
              </a:rPr>
              <a:t>تقديم خدمة نافعة إلى الملك والدولة </a:t>
            </a:r>
            <a:r>
              <a:rPr lang="ar-SA" sz="3600" b="1" dirty="0"/>
              <a:t>عن طريق </a:t>
            </a:r>
            <a:r>
              <a:rPr lang="ar-SA" sz="3600" b="1" dirty="0">
                <a:solidFill>
                  <a:srgbClr val="002060"/>
                </a:solidFill>
              </a:rPr>
              <a:t>تجارتنا مع الأقطار الشرقية، </a:t>
            </a:r>
            <a:r>
              <a:rPr lang="ar-SA" sz="3600" b="1" dirty="0"/>
              <a:t>وإلى تمجيد الله </a:t>
            </a:r>
            <a:r>
              <a:rPr lang="ar-SA" sz="3600" b="1" dirty="0">
                <a:solidFill>
                  <a:srgbClr val="002060"/>
                </a:solidFill>
              </a:rPr>
              <a:t>بتوسيع حدود الكنيسة، والدعوة إلى الديانة المسيحية </a:t>
            </a:r>
            <a:r>
              <a:rPr lang="ar-SA" sz="3600" b="1" dirty="0"/>
              <a:t>بين هؤلاء الذين يعيشون في ظلمات»</a:t>
            </a:r>
          </a:p>
          <a:p>
            <a:pPr algn="r" rt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الفصل الدراسي الأول 1433/1432 هـ</a:t>
            </a:r>
            <a:endParaRPr lang="en-GB" dirty="0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دوافع الاستشراق</a:t>
            </a:r>
            <a:endParaRPr lang="en-GB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51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4000" b="1" dirty="0" smtClean="0">
                <a:solidFill>
                  <a:srgbClr val="002060"/>
                </a:solidFill>
              </a:rPr>
              <a:t>الدافع الديني</a:t>
            </a:r>
          </a:p>
          <a:p>
            <a:pPr lvl="2" algn="r" rtl="1"/>
            <a:r>
              <a:rPr lang="ar-SA" sz="3600" b="1" dirty="0" smtClean="0"/>
              <a:t>تشويه اللاسلام</a:t>
            </a:r>
          </a:p>
          <a:p>
            <a:pPr lvl="2" algn="r" rtl="1"/>
            <a:r>
              <a:rPr lang="ar-SA" sz="3600" b="1" dirty="0" smtClean="0"/>
              <a:t>تقديم صورة مشوهة للغرب عن الاسلام والمسلمين</a:t>
            </a:r>
          </a:p>
          <a:p>
            <a:pPr lvl="2" algn="r" rtl="1"/>
            <a:r>
              <a:rPr lang="ar-SA" sz="3600" b="1" dirty="0" smtClean="0"/>
              <a:t>صرف انظار الغربيين عن نقد معتقداتهم</a:t>
            </a:r>
          </a:p>
          <a:p>
            <a:pPr lvl="2" algn="r" rt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دوافع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59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r" rtl="1"/>
            <a:r>
              <a:rPr lang="ar-SA" sz="3600" b="1" dirty="0"/>
              <a:t>استغلال الاثر النفسي </a:t>
            </a:r>
            <a:r>
              <a:rPr lang="ar-SA" sz="3600" b="1" dirty="0" smtClean="0"/>
              <a:t>للفتوحات </a:t>
            </a:r>
            <a:r>
              <a:rPr lang="ar-SA" sz="3600" b="1" dirty="0"/>
              <a:t>الاسلامية والحروب الصليبية</a:t>
            </a:r>
          </a:p>
          <a:p>
            <a:pPr lvl="2" algn="r" rtl="1"/>
            <a:r>
              <a:rPr lang="ar-SA" sz="3600" b="1" dirty="0"/>
              <a:t>التبشير </a:t>
            </a:r>
            <a:endParaRPr lang="ar-SA" sz="3600" b="1" dirty="0" smtClean="0"/>
          </a:p>
          <a:p>
            <a:pPr lvl="3" algn="r" rtl="1"/>
            <a:r>
              <a:rPr lang="ar-SA" sz="3200" b="1" dirty="0" smtClean="0"/>
              <a:t>هز ثقة المسلمين بدينهم</a:t>
            </a:r>
          </a:p>
          <a:p>
            <a:pPr lvl="3" algn="r" rtl="1"/>
            <a:r>
              <a:rPr lang="ar-SA" sz="3200" b="1" dirty="0" smtClean="0"/>
              <a:t>التشكيك في التراث الاسلامي</a:t>
            </a:r>
            <a:endParaRPr lang="en-GB" sz="3200" b="1" dirty="0"/>
          </a:p>
          <a:p>
            <a:pPr algn="r" rtl="1"/>
            <a:endParaRPr lang="ar-SA" dirty="0" smtClean="0"/>
          </a:p>
          <a:p>
            <a:pPr marL="0" indent="0" algn="r" rtl="1">
              <a:buNone/>
            </a:pP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دوافع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97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ar-SA" sz="4000" b="1" dirty="0" smtClean="0">
                <a:solidFill>
                  <a:srgbClr val="0070C0"/>
                </a:solidFill>
              </a:rPr>
              <a:t>الدافع الاستعماري</a:t>
            </a:r>
          </a:p>
          <a:p>
            <a:pPr lvl="1" algn="r" rtl="1"/>
            <a:r>
              <a:rPr lang="ar-SA" sz="3600" b="1" dirty="0" smtClean="0"/>
              <a:t>دراسة مواطن القوة والضعف للمسلمين</a:t>
            </a:r>
          </a:p>
          <a:p>
            <a:pPr lvl="1" algn="r" rtl="1"/>
            <a:r>
              <a:rPr lang="ar-SA" sz="3600" b="1" dirty="0" smtClean="0"/>
              <a:t>اضعاف المقاومة الروحية والمعنوية</a:t>
            </a:r>
          </a:p>
          <a:p>
            <a:pPr lvl="2" algn="r" rtl="1"/>
            <a:r>
              <a:rPr lang="ar-SA" sz="4000" b="1" dirty="0">
                <a:solidFill>
                  <a:srgbClr val="009900"/>
                </a:solidFill>
              </a:rPr>
              <a:t>احياء القوميات</a:t>
            </a:r>
          </a:p>
          <a:p>
            <a:pPr lvl="3" algn="r" rtl="1"/>
            <a:r>
              <a:rPr lang="ar-SA" sz="3600" b="1" dirty="0"/>
              <a:t>الفرعونية </a:t>
            </a:r>
          </a:p>
          <a:p>
            <a:pPr lvl="3" algn="r" rtl="1"/>
            <a:r>
              <a:rPr lang="ar-SA" sz="3600" b="1" dirty="0"/>
              <a:t>الفينيقية</a:t>
            </a:r>
          </a:p>
          <a:p>
            <a:pPr lvl="3" algn="r" rtl="1"/>
            <a:r>
              <a:rPr lang="ar-SA" sz="3600" b="1" dirty="0"/>
              <a:t>الآشورية</a:t>
            </a:r>
            <a:endParaRPr lang="en-GB" sz="3600" b="1" dirty="0"/>
          </a:p>
          <a:p>
            <a:pPr lvl="2" algn="r" rtl="1"/>
            <a:endParaRPr lang="ar-SA" sz="32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دوافع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80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4000" b="1" dirty="0" smtClean="0">
                <a:solidFill>
                  <a:schemeClr val="accent2">
                    <a:lumMod val="75000"/>
                  </a:schemeClr>
                </a:solidFill>
              </a:rPr>
              <a:t>الدافع التجاري</a:t>
            </a:r>
          </a:p>
          <a:p>
            <a:pPr lvl="1" algn="r" rtl="1"/>
            <a:r>
              <a:rPr lang="ar-SA" sz="4000" b="1" dirty="0"/>
              <a:t> </a:t>
            </a:r>
            <a:r>
              <a:rPr lang="ar-SA" sz="3600" b="1" dirty="0" smtClean="0"/>
              <a:t>الترويج للمنتجات الغربية</a:t>
            </a:r>
          </a:p>
          <a:p>
            <a:pPr lvl="1" algn="r" rtl="1"/>
            <a:r>
              <a:rPr lang="ar-SA" sz="3600" b="1" dirty="0" smtClean="0"/>
              <a:t>شراء المواد الخام بأثمان بخسة</a:t>
            </a:r>
          </a:p>
          <a:p>
            <a:pPr lvl="1" algn="r" rtl="1"/>
            <a:r>
              <a:rPr lang="ar-SA" sz="3600" b="1" dirty="0" smtClean="0"/>
              <a:t>القضاء على الصناعات المحلية</a:t>
            </a:r>
          </a:p>
          <a:p>
            <a:pPr lvl="1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دوافع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31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4000" b="1" dirty="0" smtClean="0">
                <a:solidFill>
                  <a:srgbClr val="0070C0"/>
                </a:solidFill>
              </a:rPr>
              <a:t>الدافع السياسي</a:t>
            </a:r>
          </a:p>
          <a:p>
            <a:pPr lvl="1" algn="r" rtl="1"/>
            <a:r>
              <a:rPr lang="ar-SA" sz="3600" b="1" dirty="0" smtClean="0"/>
              <a:t>دور الملحقيات الثقافية الغربية في العالم الاسلامي</a:t>
            </a:r>
          </a:p>
          <a:p>
            <a:pPr lvl="2" algn="r" rtl="1"/>
            <a:r>
              <a:rPr lang="ar-SA" sz="3200" b="1" dirty="0" smtClean="0"/>
              <a:t>محاولة التأير على رجال الفكر والصحافة</a:t>
            </a:r>
          </a:p>
          <a:p>
            <a:pPr lvl="2" algn="r" rtl="1"/>
            <a:r>
              <a:rPr lang="ar-SA" sz="3200" b="1" dirty="0" smtClean="0"/>
              <a:t>بث الفرقة بين الدول الاسلامية</a:t>
            </a:r>
          </a:p>
          <a:p>
            <a:pPr lvl="2" algn="r" rtl="1"/>
            <a:endParaRPr lang="en-GB" sz="32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دوافع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4000" b="1" dirty="0" smtClean="0">
                <a:solidFill>
                  <a:srgbClr val="0070C0"/>
                </a:solidFill>
              </a:rPr>
              <a:t>الدافع العلمي</a:t>
            </a:r>
          </a:p>
          <a:p>
            <a:pPr lvl="1" algn="r" rtl="1"/>
            <a:r>
              <a:rPr lang="ar-SA" sz="3600" b="1" dirty="0" smtClean="0"/>
              <a:t>حب الاطلاع على الحضارات 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دوافع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14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ar-SA" sz="4000" b="1" dirty="0"/>
              <a:t>يعد السبب </a:t>
            </a:r>
            <a:r>
              <a:rPr lang="ar-SA" sz="4000" b="1" dirty="0" smtClean="0"/>
              <a:t>الرئيس </a:t>
            </a:r>
            <a:r>
              <a:rPr lang="ar-SA" sz="4000" b="1" dirty="0"/>
              <a:t>لنشأة الاستشراق هو:-</a:t>
            </a:r>
            <a:endParaRPr lang="en-GB" sz="4000" b="1" dirty="0"/>
          </a:p>
          <a:p>
            <a:pPr algn="r" rtl="1"/>
            <a:r>
              <a:rPr lang="ar-SA" sz="3600" b="1" dirty="0"/>
              <a:t>أ- الدافع </a:t>
            </a:r>
            <a:r>
              <a:rPr lang="ar-SA" sz="3600" b="1" dirty="0" smtClean="0"/>
              <a:t>الديني</a:t>
            </a:r>
          </a:p>
          <a:p>
            <a:pPr algn="r" rtl="1"/>
            <a:r>
              <a:rPr lang="ar-SA" sz="3600" b="1" dirty="0" smtClean="0"/>
              <a:t>ب- الحوار </a:t>
            </a:r>
            <a:r>
              <a:rPr lang="ar-SA" sz="3600" b="1" dirty="0"/>
              <a:t>بين الأديان </a:t>
            </a:r>
            <a:endParaRPr lang="ar-SA" sz="3600" b="1" dirty="0" smtClean="0"/>
          </a:p>
          <a:p>
            <a:pPr algn="r" rtl="1"/>
            <a:r>
              <a:rPr lang="ar-SA" sz="3600" b="1" dirty="0" smtClean="0"/>
              <a:t>ج- </a:t>
            </a:r>
            <a:r>
              <a:rPr lang="ar-SA" sz="3600" b="1" dirty="0"/>
              <a:t>التعرف على الحضارات </a:t>
            </a:r>
            <a:r>
              <a:rPr lang="ar-SA" sz="3600" b="1" dirty="0" smtClean="0"/>
              <a:t>الشرقية</a:t>
            </a:r>
          </a:p>
          <a:p>
            <a:pPr algn="r" rtl="1"/>
            <a:r>
              <a:rPr lang="ar-SA" sz="3600" b="1" dirty="0" smtClean="0"/>
              <a:t> د- </a:t>
            </a:r>
            <a:r>
              <a:rPr lang="ar-SA" sz="3600" b="1" dirty="0"/>
              <a:t>البحث </a:t>
            </a:r>
            <a:r>
              <a:rPr lang="ar-SA" sz="3600" b="1" dirty="0" smtClean="0"/>
              <a:t>العلمي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اسئلة للمراجعة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95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sz="3600" b="1" dirty="0" smtClean="0"/>
              <a:t>عقد </a:t>
            </a:r>
            <a:r>
              <a:rPr lang="ar-SA" sz="3600" b="1" dirty="0"/>
              <a:t>أول مؤتمر للمستشرقين في عام </a:t>
            </a:r>
            <a:r>
              <a:rPr lang="ar-SA" sz="3600" b="1" dirty="0" smtClean="0"/>
              <a:t>1873في </a:t>
            </a:r>
            <a:r>
              <a:rPr lang="ar-SA" sz="3600" b="1" dirty="0"/>
              <a:t>مدينة:-</a:t>
            </a:r>
            <a:endParaRPr lang="en-GB" sz="3600" b="1" dirty="0"/>
          </a:p>
          <a:p>
            <a:pPr algn="r" rtl="1"/>
            <a:r>
              <a:rPr lang="ar-SA" sz="3600" b="1" dirty="0"/>
              <a:t>أ- </a:t>
            </a:r>
            <a:r>
              <a:rPr lang="ar-SA" sz="3600" b="1" dirty="0" smtClean="0"/>
              <a:t>باريس</a:t>
            </a:r>
          </a:p>
          <a:p>
            <a:pPr algn="r" rtl="1"/>
            <a:r>
              <a:rPr lang="ar-SA" sz="3600" b="1" dirty="0" smtClean="0"/>
              <a:t>ب </a:t>
            </a:r>
            <a:r>
              <a:rPr lang="ar-SA" sz="3600" b="1" dirty="0"/>
              <a:t>ـ </a:t>
            </a:r>
            <a:r>
              <a:rPr lang="ar-SA" sz="3600" b="1" dirty="0" smtClean="0"/>
              <a:t>لندن</a:t>
            </a:r>
          </a:p>
          <a:p>
            <a:pPr algn="r" rtl="1"/>
            <a:r>
              <a:rPr lang="ar-SA" sz="3600" b="1" dirty="0" smtClean="0"/>
              <a:t>ج </a:t>
            </a:r>
            <a:r>
              <a:rPr lang="ar-SA" sz="3600" b="1" dirty="0"/>
              <a:t>ـ </a:t>
            </a:r>
            <a:r>
              <a:rPr lang="ar-SA" sz="3600" b="1" dirty="0" smtClean="0"/>
              <a:t>نيويورك</a:t>
            </a:r>
          </a:p>
          <a:p>
            <a:pPr algn="r" rtl="1"/>
            <a:r>
              <a:rPr lang="ar-SA" sz="3600" b="1" dirty="0" smtClean="0"/>
              <a:t>د </a:t>
            </a:r>
            <a:r>
              <a:rPr lang="ar-SA" sz="3600" b="1" dirty="0"/>
              <a:t>– بال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اسئلة للمراجعة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11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4000" b="1" dirty="0" smtClean="0">
                <a:solidFill>
                  <a:srgbClr val="002060"/>
                </a:solidFill>
              </a:rPr>
              <a:t>هدف علمي مشبوه</a:t>
            </a:r>
          </a:p>
          <a:p>
            <a:pPr marL="45720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1- التشكيك بصحة الرسالة النبوية </a:t>
            </a:r>
          </a:p>
          <a:p>
            <a:pPr lvl="3" algn="r" rtl="1"/>
            <a:r>
              <a:rPr lang="ar-SA" sz="3600" b="1" dirty="0" smtClean="0"/>
              <a:t>انكار النبوة</a:t>
            </a:r>
          </a:p>
          <a:p>
            <a:pPr lvl="3" algn="r" rtl="1"/>
            <a:r>
              <a:rPr lang="ar-SA" sz="3600" b="1" dirty="0" smtClean="0"/>
              <a:t>الاختلاف في تفسير الوحي</a:t>
            </a:r>
          </a:p>
          <a:p>
            <a:pPr lvl="3" algn="r" rtl="1"/>
            <a:r>
              <a:rPr lang="ar-SA" sz="3600" b="1" dirty="0" smtClean="0"/>
              <a:t>انكار أن القرآن كتاب منزل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أهداف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45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371600" lvl="3" indent="0" algn="r" rtl="1">
              <a:buNone/>
            </a:pPr>
            <a:r>
              <a:rPr lang="ar-SA" sz="4000" b="1" dirty="0" smtClean="0"/>
              <a:t>2- الزعم بأن </a:t>
            </a:r>
            <a:r>
              <a:rPr lang="ar-SA" sz="4000" b="1" dirty="0"/>
              <a:t>الاسلام مستمد من المسيحية </a:t>
            </a:r>
            <a:r>
              <a:rPr lang="ar-SA" sz="4000" b="1" dirty="0" smtClean="0"/>
              <a:t>واليهودية</a:t>
            </a:r>
          </a:p>
          <a:p>
            <a:pPr marL="1371600" lvl="3" indent="0" algn="r" rtl="1">
              <a:buNone/>
            </a:pPr>
            <a:r>
              <a:rPr lang="ar-SA" sz="4000" b="1" dirty="0"/>
              <a:t>	</a:t>
            </a:r>
            <a:r>
              <a:rPr lang="ar-SA" sz="4000" b="1" dirty="0" smtClean="0"/>
              <a:t>جولد تسهير</a:t>
            </a:r>
          </a:p>
          <a:p>
            <a:pPr marL="1371600" lvl="3" indent="0" algn="r" rtl="1">
              <a:buNone/>
            </a:pPr>
            <a:r>
              <a:rPr lang="ar-SA" sz="4000" b="1" dirty="0"/>
              <a:t>	</a:t>
            </a:r>
            <a:r>
              <a:rPr lang="ar-SA" sz="4000" b="1" dirty="0" smtClean="0"/>
              <a:t>شاخت</a:t>
            </a:r>
            <a:endParaRPr lang="ar-SA" sz="4000" b="1" dirty="0"/>
          </a:p>
          <a:p>
            <a:pPr marL="1371600" lvl="3" indent="0" algn="r" rtl="1">
              <a:buNone/>
            </a:pPr>
            <a:r>
              <a:rPr lang="ar-SA" sz="4000" b="1" dirty="0" smtClean="0"/>
              <a:t>3- التشكيك </a:t>
            </a:r>
            <a:r>
              <a:rPr lang="ar-SA" sz="4000" b="1" dirty="0"/>
              <a:t>بصحة الحديث النبوي</a:t>
            </a:r>
          </a:p>
          <a:p>
            <a:pPr lvl="3" algn="r" rtl="1"/>
            <a:r>
              <a:rPr lang="ar-SA" sz="4000" b="1" dirty="0"/>
              <a:t>التشكيك بقيمة الفقه الاسلامي</a:t>
            </a:r>
          </a:p>
          <a:p>
            <a:pPr lvl="3" algn="r" rtl="1"/>
            <a:r>
              <a:rPr lang="ar-SA" sz="4000" b="1" dirty="0"/>
              <a:t>التشكيك بمقدرة اللغة العربية على مسايرة التطور العلمي</a:t>
            </a:r>
            <a:endParaRPr lang="en-GB" sz="4000" b="1" dirty="0"/>
          </a:p>
          <a:p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أهداف </a:t>
            </a:r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26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0" lvl="3" indent="0" algn="r" rtl="1">
              <a:buNone/>
            </a:pPr>
            <a:r>
              <a:rPr lang="ar-SA" sz="4000" b="1" dirty="0" smtClean="0"/>
              <a:t>3- التشكيك </a:t>
            </a:r>
            <a:r>
              <a:rPr lang="ar-SA" sz="4000" b="1" dirty="0"/>
              <a:t>بصحة الحديث </a:t>
            </a:r>
            <a:r>
              <a:rPr lang="ar-SA" sz="4000" b="1" dirty="0" smtClean="0"/>
              <a:t>النبوي</a:t>
            </a:r>
          </a:p>
          <a:p>
            <a:pPr marL="1371600" lvl="3" indent="0" algn="r" rtl="1">
              <a:buNone/>
            </a:pPr>
            <a:r>
              <a:rPr lang="ar-SA" sz="4000" b="1" dirty="0"/>
              <a:t>	</a:t>
            </a:r>
          </a:p>
          <a:p>
            <a:pPr marL="1371600" lvl="3" indent="0" algn="r" rtl="1">
              <a:buNone/>
            </a:pPr>
            <a:r>
              <a:rPr lang="ar-SA" sz="4000" b="1" dirty="0" smtClean="0"/>
              <a:t>4- التشكيك </a:t>
            </a:r>
            <a:r>
              <a:rPr lang="ar-SA" sz="4000" b="1" dirty="0"/>
              <a:t>بقيمة الفقه </a:t>
            </a:r>
            <a:r>
              <a:rPr lang="ar-SA" sz="4000" b="1" dirty="0" smtClean="0"/>
              <a:t>الاسلامي</a:t>
            </a:r>
          </a:p>
          <a:p>
            <a:pPr marL="1371600" lvl="3" indent="0" algn="r" rtl="1">
              <a:buNone/>
            </a:pPr>
            <a:r>
              <a:rPr lang="ar-SA" sz="4000" b="1" dirty="0"/>
              <a:t>	</a:t>
            </a:r>
            <a:r>
              <a:rPr lang="ar-SA" sz="3600" b="1" dirty="0" smtClean="0"/>
              <a:t>الزعم بأنه تأثر بالفقه الروماني</a:t>
            </a:r>
            <a:endParaRPr lang="ar-SA" sz="3600" b="1" dirty="0"/>
          </a:p>
          <a:p>
            <a:pPr lvl="3" algn="r" rtl="1"/>
            <a:r>
              <a:rPr lang="ar-SA" sz="4000" b="1" dirty="0"/>
              <a:t>التشكيك بمقدرة اللغة العربية على مسايرة التطور العلمي</a:t>
            </a:r>
            <a:endParaRPr lang="en-GB" sz="4000" b="1" dirty="0"/>
          </a:p>
          <a:p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اهداف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53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9144000" cy="4525963"/>
          </a:xfrm>
        </p:spPr>
        <p:txBody>
          <a:bodyPr>
            <a:normAutofit/>
          </a:bodyPr>
          <a:lstStyle/>
          <a:p>
            <a:pPr marL="114300" indent="0" algn="r" rtl="1">
              <a:buNone/>
            </a:pPr>
            <a:r>
              <a:rPr lang="ar-SA" sz="3600" b="1" dirty="0" smtClean="0"/>
              <a:t>5- التشكيك باللغة </a:t>
            </a:r>
            <a:r>
              <a:rPr lang="ar-SA" sz="3600" b="1" dirty="0"/>
              <a:t>العربية </a:t>
            </a:r>
            <a:endParaRPr lang="ar-SA" sz="3600" b="1" dirty="0" smtClean="0"/>
          </a:p>
          <a:p>
            <a:pPr marL="114300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الزعم بعدم مسايرة اللغة العربية التطور العلمي</a:t>
            </a:r>
            <a:endParaRPr lang="en-GB" sz="3600" b="1" dirty="0"/>
          </a:p>
          <a:p>
            <a:endParaRPr lang="en-GB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اهداف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53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7"/>
            <a:ext cx="9789537" cy="5078189"/>
          </a:xfrm>
        </p:spPr>
        <p:txBody>
          <a:bodyPr>
            <a:normAutofit/>
          </a:bodyPr>
          <a:lstStyle/>
          <a:p>
            <a:pPr algn="r" rtl="1"/>
            <a:r>
              <a:rPr lang="ar-SA" sz="4000" b="1" dirty="0" smtClean="0">
                <a:solidFill>
                  <a:srgbClr val="00B0F0"/>
                </a:solidFill>
              </a:rPr>
              <a:t>الاهداف الدينية السياسية</a:t>
            </a:r>
          </a:p>
          <a:p>
            <a:pPr lvl="1" algn="r" rtl="1"/>
            <a:r>
              <a:rPr lang="ar-SA" sz="3600" b="1" dirty="0" smtClean="0"/>
              <a:t>1- تشكيك المسلمين بدينهم</a:t>
            </a:r>
          </a:p>
          <a:p>
            <a:pPr lvl="2" algn="r" rtl="1"/>
            <a:r>
              <a:rPr lang="ar-SA" sz="3200" b="1" dirty="0" smtClean="0"/>
              <a:t>هز ثقة المسلمين بدينهم</a:t>
            </a:r>
          </a:p>
          <a:p>
            <a:pPr lvl="1" algn="r" rtl="1"/>
            <a:r>
              <a:rPr lang="ar-SA" sz="3600" b="1" dirty="0" smtClean="0"/>
              <a:t>2- التقليل  من قيمة التراث الحضاري الاسلامي</a:t>
            </a:r>
          </a:p>
          <a:p>
            <a:pPr lvl="2" algn="r" rtl="1"/>
            <a:r>
              <a:rPr lang="ar-SA" sz="3200" b="1" dirty="0" smtClean="0"/>
              <a:t>الزعم بأنه منقول من الحضارة الرومانية</a:t>
            </a:r>
          </a:p>
          <a:p>
            <a:pPr marL="457200" lvl="1" indent="0" algn="r" rtl="1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"/>
            <a:ext cx="8915400" cy="1052736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اهداف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71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7"/>
            <a:ext cx="9789537" cy="5078189"/>
          </a:xfrm>
        </p:spPr>
        <p:txBody>
          <a:bodyPr>
            <a:normAutofit/>
          </a:bodyPr>
          <a:lstStyle/>
          <a:p>
            <a:pPr lvl="1" algn="r" rtl="1"/>
            <a:r>
              <a:rPr lang="ar-SA" sz="3600" b="1" dirty="0" smtClean="0"/>
              <a:t>3- هز </a:t>
            </a:r>
            <a:r>
              <a:rPr lang="ar-SA" sz="3600" b="1" dirty="0"/>
              <a:t>ثقة المسلمين بتراثهم</a:t>
            </a:r>
          </a:p>
          <a:p>
            <a:pPr lvl="2" algn="r" rtl="1"/>
            <a:r>
              <a:rPr lang="ar-SA" sz="3200" b="1" dirty="0"/>
              <a:t>نشر ثقافة الاستعمار</a:t>
            </a:r>
          </a:p>
          <a:p>
            <a:pPr lvl="2" algn="r" rtl="1"/>
            <a:r>
              <a:rPr lang="ar-SA" sz="3200" b="1" dirty="0"/>
              <a:t>اضعاف روح المقاومة</a:t>
            </a:r>
            <a:endParaRPr lang="en-GB" dirty="0"/>
          </a:p>
          <a:p>
            <a:pPr lvl="1" algn="r" rtl="1"/>
            <a:r>
              <a:rPr lang="ar-SA" sz="3600" b="1" dirty="0" smtClean="0"/>
              <a:t>4- اضعاف روح الاخاء الاسلامي</a:t>
            </a:r>
          </a:p>
          <a:p>
            <a:pPr lvl="2" algn="r" rtl="1"/>
            <a:r>
              <a:rPr lang="ar-SA" sz="3600" b="1" dirty="0" smtClean="0"/>
              <a:t>احياء القوميات</a:t>
            </a:r>
          </a:p>
          <a:p>
            <a:pPr lvl="2" algn="r" rtl="1"/>
            <a:r>
              <a:rPr lang="ar-SA" sz="3600" b="1" dirty="0" smtClean="0"/>
              <a:t>اثارة الخلافات</a:t>
            </a:r>
          </a:p>
          <a:p>
            <a:pPr lvl="1" algn="r" rtl="1"/>
            <a:endParaRPr lang="ar-SA" dirty="0" smtClean="0"/>
          </a:p>
          <a:p>
            <a:pPr lv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"/>
            <a:ext cx="8915400" cy="1052736"/>
          </a:xfrm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اهداف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81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4000" b="1" dirty="0" smtClean="0">
                <a:solidFill>
                  <a:srgbClr val="00B0F0"/>
                </a:solidFill>
              </a:rPr>
              <a:t>اهداف علمية خالصة</a:t>
            </a:r>
          </a:p>
          <a:p>
            <a:pPr lvl="1" algn="r" rtl="1"/>
            <a:r>
              <a:rPr lang="ar-SA" sz="3600" b="1" dirty="0" smtClean="0">
                <a:latin typeface="Arial" pitchFamily="34" charset="0"/>
                <a:cs typeface="Arial" pitchFamily="34" charset="0"/>
              </a:rPr>
              <a:t>دراسة التراث الاسلامي</a:t>
            </a:r>
          </a:p>
          <a:p>
            <a:pPr lvl="1" algn="r" rtl="1"/>
            <a:r>
              <a:rPr lang="ar-SA" sz="3600" b="1" dirty="0" smtClean="0">
                <a:latin typeface="Arial" pitchFamily="34" charset="0"/>
                <a:cs typeface="Arial" pitchFamily="34" charset="0"/>
              </a:rPr>
              <a:t>أقل الفئات خطراً</a:t>
            </a:r>
          </a:p>
          <a:p>
            <a:pPr lvl="1" algn="r" rtl="1"/>
            <a:r>
              <a:rPr lang="ar-SA" sz="3600" b="1" dirty="0" smtClean="0">
                <a:latin typeface="Arial" pitchFamily="34" charset="0"/>
                <a:cs typeface="Arial" pitchFamily="34" charset="0"/>
              </a:rPr>
              <a:t>الصعوبات التي يواجهها هذا التيار</a:t>
            </a:r>
          </a:p>
          <a:p>
            <a:pPr lvl="2" algn="r" rtl="1"/>
            <a:r>
              <a:rPr lang="ar-SA" sz="3200" b="1" dirty="0" smtClean="0"/>
              <a:t>نماذج:</a:t>
            </a:r>
          </a:p>
          <a:p>
            <a:pPr lvl="3" algn="r" rtl="1"/>
            <a:r>
              <a:rPr lang="ar-SA" sz="3200" b="1" dirty="0" smtClean="0"/>
              <a:t>توماس أرنولد</a:t>
            </a:r>
          </a:p>
          <a:p>
            <a:pPr lvl="3" algn="r" rtl="1"/>
            <a:r>
              <a:rPr lang="ar-SA" sz="3200" b="1" dirty="0" smtClean="0"/>
              <a:t>دينيه</a:t>
            </a:r>
          </a:p>
          <a:p>
            <a:pPr lvl="1" algn="r" rtl="1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اهداف الاستشراق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15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r" rtl="1">
              <a:buNone/>
            </a:pPr>
            <a:r>
              <a:rPr lang="ar-SA" sz="3600" b="1" dirty="0"/>
              <a:t>يهدف الاستشراق من تشجيع القوميات في العالم الإسلامي  إلى:-</a:t>
            </a:r>
            <a:endParaRPr lang="en-GB" sz="3600" b="1" dirty="0"/>
          </a:p>
          <a:p>
            <a:pPr marL="0" indent="0" algn="r" rtl="1">
              <a:buNone/>
            </a:pPr>
            <a:r>
              <a:rPr lang="ar-SA" sz="3600" b="1" dirty="0"/>
              <a:t>أ- محاربة القبلية </a:t>
            </a:r>
            <a:endParaRPr lang="ar-SA" sz="3600" b="1" dirty="0" smtClean="0"/>
          </a:p>
          <a:p>
            <a:pPr marL="0" indent="0" algn="r" rtl="1">
              <a:buNone/>
            </a:pPr>
            <a:r>
              <a:rPr lang="ar-SA" sz="3600" b="1" dirty="0" smtClean="0"/>
              <a:t>ب- </a:t>
            </a:r>
            <a:r>
              <a:rPr lang="ar-SA" sz="3600" b="1" dirty="0"/>
              <a:t>تفتيت العالم الإسلامي </a:t>
            </a:r>
            <a:endParaRPr lang="ar-SA" sz="3600" b="1" dirty="0" smtClean="0"/>
          </a:p>
          <a:p>
            <a:pPr marL="0" indent="0" algn="r" rtl="1">
              <a:buNone/>
            </a:pPr>
            <a:r>
              <a:rPr lang="ar-SA" sz="3600" b="1" dirty="0" smtClean="0"/>
              <a:t>ج-  </a:t>
            </a:r>
            <a:r>
              <a:rPr lang="ar-SA" sz="3600" b="1" dirty="0"/>
              <a:t>وحدة الدول الإسلامية  </a:t>
            </a:r>
            <a:endParaRPr lang="ar-SA" sz="3600" b="1" dirty="0" smtClean="0"/>
          </a:p>
          <a:p>
            <a:pPr marL="0" indent="0" algn="r" rtl="1">
              <a:buNone/>
            </a:pPr>
            <a:r>
              <a:rPr lang="ar-SA" sz="3600" b="1" dirty="0" smtClean="0"/>
              <a:t>د- </a:t>
            </a:r>
            <a:r>
              <a:rPr lang="ar-SA" sz="3600" b="1" dirty="0"/>
              <a:t>تنمية روح الولاء للإسلام</a:t>
            </a:r>
            <a:endParaRPr lang="en-GB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اسئلة للمراجعة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3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r" rtl="1">
              <a:buNone/>
            </a:pPr>
            <a:r>
              <a:rPr lang="ar-SA" sz="3600" b="1" dirty="0" smtClean="0"/>
              <a:t>عللي لما يأتي:</a:t>
            </a:r>
          </a:p>
          <a:p>
            <a:pPr marL="0" lvl="0" indent="0" algn="r" rtl="1">
              <a:buNone/>
            </a:pPr>
            <a:r>
              <a:rPr lang="ar-SA" sz="3600" b="1" dirty="0" smtClean="0"/>
              <a:t>سعي الاستعمار لهز ثقة المسلمين بتراثهم</a:t>
            </a:r>
            <a:endParaRPr lang="en-GB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اسئلة للمراجعة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99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5"/>
            <a:ext cx="9410700" cy="4525963"/>
          </a:xfrm>
        </p:spPr>
        <p:txBody>
          <a:bodyPr>
            <a:noAutofit/>
          </a:bodyPr>
          <a:lstStyle/>
          <a:p>
            <a:pPr algn="r" rtl="1"/>
            <a:r>
              <a:rPr lang="ar-SA" sz="3600" b="1" dirty="0" smtClean="0"/>
              <a:t>تاريخ حركة الاستشراق		 </a:t>
            </a:r>
          </a:p>
          <a:p>
            <a:pPr algn="r" rtl="1"/>
            <a:r>
              <a:rPr lang="ar-SA" sz="3600" b="1" dirty="0" smtClean="0"/>
              <a:t>وسائل الاستشراق			</a:t>
            </a:r>
            <a:r>
              <a:rPr lang="ar-SA" sz="3600" b="1" dirty="0">
                <a:latin typeface="Times New Roman"/>
                <a:cs typeface="Times New Roman"/>
              </a:rPr>
              <a:t> </a:t>
            </a:r>
            <a:endParaRPr lang="ar-SA" sz="3600" b="1" dirty="0" smtClean="0"/>
          </a:p>
          <a:p>
            <a:pPr algn="r" rtl="1"/>
            <a:r>
              <a:rPr lang="ar-SA" sz="3600" b="1" dirty="0" smtClean="0"/>
              <a:t>الاستشراق والاستعمار			</a:t>
            </a:r>
            <a:r>
              <a:rPr lang="ar-SA" sz="3600" b="1" dirty="0">
                <a:latin typeface="Times New Roman"/>
                <a:cs typeface="Times New Roman"/>
              </a:rPr>
              <a:t> </a:t>
            </a:r>
            <a:endParaRPr lang="ar-SA" sz="3600" b="1" dirty="0" smtClean="0"/>
          </a:p>
          <a:p>
            <a:pPr algn="r" rtl="1"/>
            <a:r>
              <a:rPr lang="ar-SA" sz="3600" b="1" dirty="0" smtClean="0"/>
              <a:t>الاستشراق والقرآن			</a:t>
            </a:r>
            <a:r>
              <a:rPr lang="ar-SA" sz="3600" b="1" dirty="0">
                <a:latin typeface="Times New Roman"/>
                <a:cs typeface="Times New Roman"/>
              </a:rPr>
              <a:t> </a:t>
            </a:r>
            <a:endParaRPr lang="ar-SA" sz="3600" b="1" dirty="0" smtClean="0"/>
          </a:p>
          <a:p>
            <a:pPr algn="r" rtl="1"/>
            <a:r>
              <a:rPr lang="ar-SA" sz="3600" b="1" dirty="0" smtClean="0"/>
              <a:t>الاستشراق والتاريخ الاسلامي**	</a:t>
            </a:r>
            <a:r>
              <a:rPr lang="ar-SA" sz="3600" b="1" dirty="0">
                <a:latin typeface="Times New Roman"/>
                <a:cs typeface="Times New Roman"/>
              </a:rPr>
              <a:t> </a:t>
            </a:r>
            <a:endParaRPr lang="ar-SA" sz="3600" b="1" dirty="0" smtClean="0"/>
          </a:p>
          <a:p>
            <a:pPr algn="r" rtl="1"/>
            <a:r>
              <a:rPr lang="ar-SA" sz="3600" b="1" dirty="0" smtClean="0"/>
              <a:t>مستقبل الاستشراق			</a:t>
            </a:r>
            <a:r>
              <a:rPr lang="ar-SA" sz="3600" b="1" dirty="0" smtClean="0">
                <a:latin typeface="Times New Roman"/>
                <a:cs typeface="Times New Roman"/>
              </a:rPr>
              <a:t> </a:t>
            </a:r>
            <a:endParaRPr lang="ar-SA" sz="3600" b="1" dirty="0" smtClean="0"/>
          </a:p>
          <a:p>
            <a:pPr algn="r" rtl="1"/>
            <a:r>
              <a:rPr lang="ar-SA" sz="3600" b="1" dirty="0" smtClean="0"/>
              <a:t>منهج التعامل مع الاستشراق		</a:t>
            </a:r>
            <a:r>
              <a:rPr lang="ar-SA" sz="3600" b="1" dirty="0">
                <a:latin typeface="Times New Roman"/>
                <a:cs typeface="Times New Roman"/>
              </a:rPr>
              <a:t> 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34</a:t>
            </a:fld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0066"/>
            </a:solidFill>
          </a:ln>
        </p:spPr>
        <p:txBody>
          <a:bodyPr/>
          <a:lstStyle/>
          <a:p>
            <a:pPr algn="r" rtl="1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مواضيع السمنارات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46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5"/>
            <a:ext cx="9410700" cy="4525963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SA" b="1" dirty="0" smtClean="0">
                <a:latin typeface="Times New Roman"/>
                <a:cs typeface="Times New Roman"/>
              </a:rPr>
              <a:t>* </a:t>
            </a:r>
            <a:r>
              <a:rPr lang="ar-SA" sz="3600" b="1" dirty="0" smtClean="0"/>
              <a:t>دوافع الاستشراق</a:t>
            </a:r>
          </a:p>
          <a:p>
            <a:pPr marL="0" indent="0" algn="r" rtl="1">
              <a:buNone/>
            </a:pPr>
            <a:r>
              <a:rPr lang="ar-SA" sz="3600" b="1" dirty="0" smtClean="0">
                <a:latin typeface="Times New Roman"/>
                <a:cs typeface="Times New Roman"/>
              </a:rPr>
              <a:t>* </a:t>
            </a:r>
            <a:r>
              <a:rPr lang="ar-SA" sz="3600" b="1" dirty="0" smtClean="0"/>
              <a:t>منهج المستشرقين</a:t>
            </a:r>
          </a:p>
          <a:p>
            <a:pPr marL="0" indent="0" algn="r" rtl="1">
              <a:buNone/>
            </a:pPr>
            <a:r>
              <a:rPr lang="ar-SA" sz="3600" b="1" dirty="0" smtClean="0">
                <a:latin typeface="Times New Roman"/>
                <a:cs typeface="Times New Roman"/>
              </a:rPr>
              <a:t> </a:t>
            </a:r>
            <a:r>
              <a:rPr lang="ar-SA" sz="3600" b="1" dirty="0">
                <a:latin typeface="Times New Roman"/>
                <a:cs typeface="Times New Roman"/>
              </a:rPr>
              <a:t>* </a:t>
            </a:r>
            <a:r>
              <a:rPr lang="ar-SA" sz="3600" b="1" dirty="0" smtClean="0"/>
              <a:t>الاستشراق والتنصير</a:t>
            </a:r>
          </a:p>
          <a:p>
            <a:pPr marL="0" indent="0" algn="r" rtl="1">
              <a:buNone/>
            </a:pPr>
            <a:r>
              <a:rPr lang="ar-SA" sz="3600" b="1" dirty="0" smtClean="0">
                <a:latin typeface="Times New Roman"/>
                <a:cs typeface="Times New Roman"/>
              </a:rPr>
              <a:t>* </a:t>
            </a:r>
            <a:r>
              <a:rPr lang="ar-SA" sz="3600" b="1" dirty="0" smtClean="0"/>
              <a:t>الاستشراق و السنة</a:t>
            </a:r>
          </a:p>
          <a:p>
            <a:pPr marL="0" indent="0" algn="r" rtl="1">
              <a:buNone/>
            </a:pPr>
            <a:r>
              <a:rPr lang="ar-SA" sz="3600" b="1" dirty="0" smtClean="0">
                <a:latin typeface="Times New Roman"/>
                <a:cs typeface="Times New Roman"/>
              </a:rPr>
              <a:t>* </a:t>
            </a:r>
            <a:r>
              <a:rPr lang="ar-SA" sz="3600" b="1" dirty="0" smtClean="0"/>
              <a:t>المدرسة الهولندية</a:t>
            </a:r>
          </a:p>
          <a:p>
            <a:pPr marL="0" indent="0" algn="r" rtl="1">
              <a:buNone/>
            </a:pPr>
            <a:r>
              <a:rPr lang="ar-SA" sz="3600" b="1" dirty="0" smtClean="0">
                <a:latin typeface="Times New Roman"/>
                <a:cs typeface="Times New Roman"/>
              </a:rPr>
              <a:t> * </a:t>
            </a:r>
            <a:r>
              <a:rPr lang="ar-SA" sz="3600" b="1" dirty="0" smtClean="0"/>
              <a:t>اليهود والاستشراق</a:t>
            </a:r>
          </a:p>
          <a:p>
            <a:pPr marL="0" indent="0" algn="r" rtl="1">
              <a:buNone/>
            </a:pPr>
            <a:r>
              <a:rPr lang="ar-SA" sz="3600" b="1" dirty="0" smtClean="0">
                <a:latin typeface="Times New Roman"/>
                <a:cs typeface="Times New Roman"/>
              </a:rPr>
              <a:t> </a:t>
            </a:r>
            <a:r>
              <a:rPr lang="ar-SA" sz="3600" b="1" dirty="0">
                <a:latin typeface="Times New Roman"/>
                <a:cs typeface="Times New Roman"/>
              </a:rPr>
              <a:t>* </a:t>
            </a:r>
            <a:r>
              <a:rPr lang="ar-SA" sz="3600" b="1" dirty="0" smtClean="0"/>
              <a:t>مدارس الاستشراق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35</a:t>
            </a:fld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/>
          <a:lstStyle/>
          <a:p>
            <a:pPr algn="r" rtl="1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مواضيع السمنارات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81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2209800" y="1600203"/>
            <a:ext cx="5334000" cy="2438397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آخر موعد لتسليم العمل الجماعي هو:</a:t>
            </a:r>
          </a:p>
          <a:p>
            <a:pPr algn="ctr" rtl="1"/>
            <a:r>
              <a:rPr lang="ar-SA" sz="3600" b="1" dirty="0" smtClean="0">
                <a:solidFill>
                  <a:schemeClr val="tx2">
                    <a:lumMod val="75000"/>
                  </a:schemeClr>
                </a:solidFill>
              </a:rPr>
              <a:t>الاسبوع الخامس</a:t>
            </a:r>
            <a:endParaRPr lang="en-GB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69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002060"/>
                </a:solidFill>
              </a:rPr>
              <a:t>المحاضرة القادمة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   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GB" dirty="0" smtClean="0"/>
          </a:p>
          <a:p>
            <a:pPr algn="ctr" rtl="1"/>
            <a:r>
              <a:rPr lang="ar-SA" sz="5100" b="1" dirty="0" smtClean="0">
                <a:solidFill>
                  <a:schemeClr val="accent3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نماذج لأعمال بعض المستشرقين</a:t>
            </a:r>
          </a:p>
          <a:p>
            <a:pPr algn="ctr" rtl="1"/>
            <a:r>
              <a:rPr lang="ar-SA" sz="5100" b="1" dirty="0" smtClean="0">
                <a:solidFill>
                  <a:schemeClr val="accent3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موازين البحث  عند المستشرقين</a:t>
            </a:r>
          </a:p>
          <a:p>
            <a:pPr algn="ctr" rtl="1"/>
            <a:endParaRPr lang="ar-SA" sz="4700" b="1" dirty="0" smtClean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r>
              <a:rPr lang="ar-SA" sz="47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شكراً للمشاركة و حسن الاستماع </a:t>
            </a: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en-GB" sz="4700" b="1" dirty="0" smtClean="0">
                <a:solidFill>
                  <a:srgbClr val="7030A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en-GB" sz="4700" b="1" dirty="0" smtClean="0">
                <a:solidFill>
                  <a:srgbClr val="7030A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endParaRPr lang="en-GB" sz="44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388851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5535</TotalTime>
  <Words>818</Words>
  <Application>Microsoft Office PowerPoint</Application>
  <PresentationFormat>A4 Paper (210x297 mm)</PresentationFormat>
  <Paragraphs>267</Paragraphs>
  <Slides>37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      حركة الاستشراق المستوى الخامس       </vt:lpstr>
      <vt:lpstr> محاضرة الثانية  </vt:lpstr>
      <vt:lpstr>مراجعة المحاضرة السابقة</vt:lpstr>
      <vt:lpstr>مراجعة المحاضرة السابقة</vt:lpstr>
      <vt:lpstr>PowerPoint Presentation</vt:lpstr>
      <vt:lpstr>PowerPoint Presentation</vt:lpstr>
      <vt:lpstr>مراجع مساعدة</vt:lpstr>
      <vt:lpstr>تاريخ الاستشراق</vt:lpstr>
      <vt:lpstr>تاريخ الاستشراق</vt:lpstr>
      <vt:lpstr>تاريخ الاستشراق</vt:lpstr>
      <vt:lpstr>تاريخ الاستشراق</vt:lpstr>
      <vt:lpstr>تاريخ الاستشراق</vt:lpstr>
      <vt:lpstr>تاريخ الاستشراق</vt:lpstr>
      <vt:lpstr>أسئلة للمراجعة</vt:lpstr>
      <vt:lpstr>ميدان الاستشراق</vt:lpstr>
      <vt:lpstr>دوافع الاستشراق</vt:lpstr>
      <vt:lpstr>دوافع الاستشراق</vt:lpstr>
      <vt:lpstr>دوافع الاستشراق</vt:lpstr>
      <vt:lpstr>دوافع الاستشراق</vt:lpstr>
      <vt:lpstr>دوافع الاستشراق</vt:lpstr>
      <vt:lpstr>دوافع الاستشراق</vt:lpstr>
      <vt:lpstr>دوافع الاستشراق</vt:lpstr>
      <vt:lpstr>اسئلة للمراجعة</vt:lpstr>
      <vt:lpstr>اسئلة للمراجعة</vt:lpstr>
      <vt:lpstr>أهداف الاستشراق</vt:lpstr>
      <vt:lpstr>أهداف الاستشراق</vt:lpstr>
      <vt:lpstr>اهداف الاستشراق</vt:lpstr>
      <vt:lpstr>اهداف الاستشراق</vt:lpstr>
      <vt:lpstr>اهداف الاستشراق</vt:lpstr>
      <vt:lpstr>اهداف الاستشراق</vt:lpstr>
      <vt:lpstr>اهداف الاستشراق</vt:lpstr>
      <vt:lpstr>اسئلة للمراجعة</vt:lpstr>
      <vt:lpstr>اسئلة للمراجعة </vt:lpstr>
      <vt:lpstr>مواضيع السمنارات</vt:lpstr>
      <vt:lpstr>مواضيع السمنارات</vt:lpstr>
      <vt:lpstr>PowerPoint Presentation</vt:lpstr>
      <vt:lpstr>     المحاضرة القادمة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kmomer</cp:lastModifiedBy>
  <cp:revision>189</cp:revision>
  <dcterms:created xsi:type="dcterms:W3CDTF">2009-10-14T19:14:34Z</dcterms:created>
  <dcterms:modified xsi:type="dcterms:W3CDTF">2012-12-01T15:09:10Z</dcterms:modified>
</cp:coreProperties>
</file>