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57"/>
  </p:notesMasterIdLst>
  <p:sldIdLst>
    <p:sldId id="272" r:id="rId2"/>
    <p:sldId id="533" r:id="rId3"/>
    <p:sldId id="658" r:id="rId4"/>
    <p:sldId id="649" r:id="rId5"/>
    <p:sldId id="602" r:id="rId6"/>
    <p:sldId id="646" r:id="rId7"/>
    <p:sldId id="650" r:id="rId8"/>
    <p:sldId id="604" r:id="rId9"/>
    <p:sldId id="644" r:id="rId10"/>
    <p:sldId id="663" r:id="rId11"/>
    <p:sldId id="664" r:id="rId12"/>
    <p:sldId id="665" r:id="rId13"/>
    <p:sldId id="640" r:id="rId14"/>
    <p:sldId id="652" r:id="rId15"/>
    <p:sldId id="655" r:id="rId16"/>
    <p:sldId id="656" r:id="rId17"/>
    <p:sldId id="657" r:id="rId18"/>
    <p:sldId id="653" r:id="rId19"/>
    <p:sldId id="654" r:id="rId20"/>
    <p:sldId id="641" r:id="rId21"/>
    <p:sldId id="662" r:id="rId22"/>
    <p:sldId id="651" r:id="rId23"/>
    <p:sldId id="606" r:id="rId24"/>
    <p:sldId id="607" r:id="rId25"/>
    <p:sldId id="608" r:id="rId26"/>
    <p:sldId id="609" r:id="rId27"/>
    <p:sldId id="610" r:id="rId28"/>
    <p:sldId id="611" r:id="rId29"/>
    <p:sldId id="612" r:id="rId30"/>
    <p:sldId id="613" r:id="rId31"/>
    <p:sldId id="659" r:id="rId32"/>
    <p:sldId id="614" r:id="rId33"/>
    <p:sldId id="615" r:id="rId34"/>
    <p:sldId id="616" r:id="rId35"/>
    <p:sldId id="617" r:id="rId36"/>
    <p:sldId id="618" r:id="rId37"/>
    <p:sldId id="619" r:id="rId38"/>
    <p:sldId id="620" r:id="rId39"/>
    <p:sldId id="621" r:id="rId40"/>
    <p:sldId id="622" r:id="rId41"/>
    <p:sldId id="623" r:id="rId42"/>
    <p:sldId id="624" r:id="rId43"/>
    <p:sldId id="625" r:id="rId44"/>
    <p:sldId id="626" r:id="rId45"/>
    <p:sldId id="627" r:id="rId46"/>
    <p:sldId id="628" r:id="rId47"/>
    <p:sldId id="629" r:id="rId48"/>
    <p:sldId id="630" r:id="rId49"/>
    <p:sldId id="631" r:id="rId50"/>
    <p:sldId id="632" r:id="rId51"/>
    <p:sldId id="633" r:id="rId52"/>
    <p:sldId id="634" r:id="rId53"/>
    <p:sldId id="666" r:id="rId54"/>
    <p:sldId id="661" r:id="rId55"/>
    <p:sldId id="660" r:id="rId5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  <a:srgbClr val="000000"/>
    <a:srgbClr val="FF3300"/>
    <a:srgbClr val="3B84AF"/>
    <a:srgbClr val="709256"/>
    <a:srgbClr val="AD9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9" autoAdjust="0"/>
    <p:restoredTop sz="94726" autoAdjust="0"/>
  </p:normalViewPr>
  <p:slideViewPr>
    <p:cSldViewPr>
      <p:cViewPr>
        <p:scale>
          <a:sx n="50" d="100"/>
          <a:sy n="50" d="100"/>
        </p:scale>
        <p:origin x="-888" y="-3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9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00A66-2152-4877-BBAC-C7D1FECE60B9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5992A-AF13-4C8D-A325-87D18D8D2BFE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317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12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12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52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52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222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222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47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325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325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3257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3257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325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3257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3257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3257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3257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2241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5274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0777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9918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4347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3559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823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5329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7879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18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2543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2543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250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8937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617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4771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8138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0964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1757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36823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51545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2772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3416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721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7656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33451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11060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13256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87491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95433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66723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74545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87985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31782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56850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97FB6-DCF3-4AF8-A1A9-6AD8AD856353}" type="slidenum">
              <a:rPr lang="en-GB" smtClean="0"/>
              <a:pPr/>
              <a:t>55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70DC-C56B-4554-AEF9-6516CA8E9B9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http://forum.hihi2.com/picture.php?albumid=1123&amp;pictureid=12118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2804" y="152400"/>
            <a:ext cx="38957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437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AAB4-67AD-4ECC-901D-4918EC411E7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31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87BC-109C-41DC-B9F8-B5BE96BD181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19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78C-1FC1-4E51-AEB5-94A46E7928B9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95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837-6200-4E8D-9EBD-752029385129}" type="datetime1">
              <a:rPr lang="en-GB" smtClean="0"/>
              <a:t>01/12/2012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48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C4F08-DAE2-4CD3-9FA4-8FD720835904}" type="datetime1">
              <a:rPr lang="en-GB" smtClean="0"/>
              <a:t>01/12/2012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46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DBC80-8EC6-4233-AF3B-CE28D160C955}" type="datetime1">
              <a:rPr lang="en-GB" smtClean="0"/>
              <a:t>01/12/2012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55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7E675-118B-4CBC-8EFB-50516FF42FE5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9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7067-B056-4181-81E9-4E117C032C7F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9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3B3F-7F8F-4646-9221-703FAED1B4F7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665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26DF-7F8D-496B-A4B6-6A048823F51F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391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27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42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2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73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29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4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8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16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50014-DE06-465B-A58B-F25DF5A5850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781800" y="6519446"/>
            <a:ext cx="19264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Dammam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050442" y="629084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الدمام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14400" y="6581001"/>
            <a:ext cx="2711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/>
                </a:solidFill>
                <a:latin typeface="+mn-lt"/>
                <a:cs typeface="+mn-cs"/>
              </a:rPr>
              <a:t>Faculty</a:t>
            </a:r>
            <a:r>
              <a:rPr lang="en-GB" sz="1200" baseline="0" dirty="0" smtClean="0">
                <a:solidFill>
                  <a:schemeClr val="bg1"/>
                </a:solidFill>
                <a:latin typeface="+mn-lt"/>
                <a:cs typeface="+mn-cs"/>
              </a:rPr>
              <a:t> of Arts – Department of History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83042" y="6290846"/>
            <a:ext cx="18918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كلية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الآداب – قسم التاريخ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2" name="Picture 11" descr="C:\Users\kmomer\Documents\Downloads\dammam.jpg"/>
          <p:cNvPicPr/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710726" y="6183689"/>
            <a:ext cx="118321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3"/>
          <p:cNvPicPr>
            <a:picLocks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-152400" y="6057551"/>
            <a:ext cx="1200782" cy="114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323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781" r:id="rId12"/>
    <p:sldLayoutId id="2147483773" r:id="rId13"/>
    <p:sldLayoutId id="2147483776" r:id="rId14"/>
    <p:sldLayoutId id="2147483777" r:id="rId15"/>
    <p:sldLayoutId id="2147483778" r:id="rId16"/>
    <p:sldLayoutId id="2147483775" r:id="rId17"/>
    <p:sldLayoutId id="2147483774" r:id="rId18"/>
    <p:sldLayoutId id="2147483779" r:id="rId19"/>
    <p:sldLayoutId id="2147483780" r:id="rId20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81200"/>
            <a:ext cx="8420100" cy="1981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latin typeface="Arial" pitchFamily="34" charset="0"/>
                <a:cs typeface="Arial" pitchFamily="34" charset="0"/>
              </a:rPr>
              <a:t>حركة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الاستشراق</a:t>
            </a:r>
            <a:r>
              <a:rPr lang="ar-SA" b="1" dirty="0"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المستوى </a:t>
            </a:r>
            <a:r>
              <a:rPr lang="ar-SA" b="1" dirty="0" smtClean="0">
                <a:solidFill>
                  <a:srgbClr val="002060"/>
                </a:solidFill>
                <a:latin typeface="Lucida Console" pitchFamily="49" charset="0"/>
                <a:cs typeface="Arial" pitchFamily="34" charset="0"/>
              </a:rPr>
              <a:t>الخامس</a:t>
            </a:r>
            <a: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pic>
        <p:nvPicPr>
          <p:cNvPr id="7" name="Picture 6" descr="C:\Users\kmomer\Documents\Downloads\damma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70334" y="336896"/>
            <a:ext cx="1209685" cy="72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3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2400" y="384685"/>
            <a:ext cx="1400205" cy="977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08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799"/>
            <a:ext cx="8915400" cy="4648201"/>
          </a:xfrm>
        </p:spPr>
        <p:txBody>
          <a:bodyPr/>
          <a:lstStyle/>
          <a:p>
            <a:pPr algn="ctr">
              <a:buNone/>
            </a:pPr>
            <a:endParaRPr lang="ar-SA" sz="4400" b="1" dirty="0" smtClean="0"/>
          </a:p>
          <a:p>
            <a:pPr algn="ctr">
              <a:buNone/>
            </a:pPr>
            <a:endParaRPr lang="ar-SA" sz="4400" b="1" dirty="0" smtClean="0"/>
          </a:p>
          <a:p>
            <a:pPr algn="ctr">
              <a:buNone/>
            </a:pPr>
            <a:r>
              <a:rPr lang="ar-SA" sz="4400" b="1" smtClean="0"/>
              <a:t>ارجو                               1009</a:t>
            </a:r>
            <a:endParaRPr lang="ar-SA" sz="4400" b="1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pic>
        <p:nvPicPr>
          <p:cNvPr id="4" name="Picture 2" descr="C:\Users\kmomer\Pictures\th_tel_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590800"/>
            <a:ext cx="1447800" cy="118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73162"/>
          </a:xfrm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 fontScale="90000"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حركة الاستشراق</a:t>
            </a:r>
            <a:b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مجموعة الأربعاء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0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8153400" cy="4683126"/>
          </a:xfrm>
        </p:spPr>
        <p:txBody>
          <a:bodyPr/>
          <a:lstStyle/>
          <a:p>
            <a:pPr marL="1371600" lvl="3" indent="0">
              <a:buNone/>
            </a:pPr>
            <a:endParaRPr lang="ar-SA" dirty="0" smtClean="0"/>
          </a:p>
          <a:p>
            <a:pPr marL="1371600" lvl="3" indent="0" algn="r" rtl="1">
              <a:buNone/>
            </a:pPr>
            <a:endParaRPr lang="ar-SA" b="1" dirty="0"/>
          </a:p>
          <a:p>
            <a:pPr marL="1371600" lvl="3" indent="0" algn="r">
              <a:buNone/>
            </a:pPr>
            <a:r>
              <a:rPr lang="ar-SA" sz="4000" b="1" dirty="0" smtClean="0"/>
              <a:t>مراجعة</a:t>
            </a:r>
          </a:p>
          <a:p>
            <a:pPr marL="1371600" lvl="3" indent="0" algn="r">
              <a:buNone/>
            </a:pPr>
            <a:r>
              <a:rPr lang="ar-SA" sz="4000" b="1" dirty="0" smtClean="0"/>
              <a:t>وسائل المستشرقين لتحقيق أهدافهم</a:t>
            </a:r>
          </a:p>
          <a:p>
            <a:pPr marL="1371600" lvl="3" indent="0" algn="r">
              <a:buNone/>
            </a:pPr>
            <a:r>
              <a:rPr lang="ar-SA" sz="4000" b="1" dirty="0" smtClean="0"/>
              <a:t>أسماء بعض أشهر المستشرقين وكتبهم</a:t>
            </a:r>
          </a:p>
          <a:p>
            <a:pPr marL="1371600" lvl="3" indent="0" algn="r">
              <a:buNone/>
            </a:pPr>
            <a:r>
              <a:rPr lang="ar-SA" sz="4000" b="1" dirty="0" smtClean="0"/>
              <a:t>موازين </a:t>
            </a:r>
            <a:r>
              <a:rPr lang="ar-SA" sz="4000" b="1" dirty="0"/>
              <a:t>البحث عند المسترقين</a:t>
            </a:r>
          </a:p>
          <a:p>
            <a:pPr marL="1371600" lvl="3" indent="0">
              <a:buNone/>
            </a:pPr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5"/>
          <p:cNvSpPr>
            <a:spLocks noGrp="1" noChangeArrowheads="1"/>
          </p:cNvSpPr>
          <p:nvPr>
            <p:ph type="title"/>
          </p:nvPr>
        </p:nvSpPr>
        <p:spPr bwMode="auto">
          <a:prstGeom prst="ribbon">
            <a:avLst>
              <a:gd name="adj1" fmla="val 12500"/>
              <a:gd name="adj2" fmla="val 50000"/>
            </a:avLst>
          </a:prstGeom>
          <a:ln>
            <a:solidFill>
              <a:srgbClr val="002060"/>
            </a:solidFill>
            <a:headEnd/>
            <a:tailEnd/>
          </a:ln>
        </p:spPr>
        <p:style>
          <a:lnRef idx="1">
            <a:schemeClr val="accent1"/>
          </a:lnRef>
          <a:fillRef idx="1001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algn="ctr"/>
            <a: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  <a:t>محاضرة اليوم</a:t>
            </a:r>
            <a:b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</a:br>
            <a: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  <a:t>1433/11/10</a:t>
            </a:r>
            <a:endParaRPr lang="en-GB" sz="4000" b="1" dirty="0">
              <a:solidFill>
                <a:srgbClr val="002060"/>
              </a:solidFill>
              <a:cs typeface="Simplified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884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endParaRPr lang="ar-SA" sz="3600" b="1" dirty="0" smtClean="0"/>
          </a:p>
          <a:p>
            <a:pPr algn="r" rtl="1"/>
            <a:r>
              <a:rPr lang="ar-SA" sz="3600" b="1" dirty="0" smtClean="0"/>
              <a:t>اهتم بعض المستشرقين بدراسة العالم الاسلامي بدافع سياسي. وضحي هذه العبارة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08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/>
              <a:t>عللي لما يأتي؟</a:t>
            </a:r>
            <a:endParaRPr lang="en-GB" sz="4000" b="1" dirty="0" smtClean="0"/>
          </a:p>
          <a:p>
            <a:pPr algn="r" rtl="1"/>
            <a:r>
              <a:rPr lang="ar-SA" sz="4000" b="1" dirty="0" smtClean="0"/>
              <a:t>سعي الاستشراق للطعن في القرآن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04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EG" sz="3600" b="1" dirty="0"/>
              <a:t>من أوائل الرهبان الفرنسيين الذين تلقوا تعليمهم بالأندلس وانتخب بابا لكنيسة روما في 999م هو:-</a:t>
            </a:r>
            <a:endParaRPr lang="en-GB" sz="3600" dirty="0"/>
          </a:p>
          <a:p>
            <a:pPr algn="r" rtl="1"/>
            <a:r>
              <a:rPr lang="ar-EG" sz="3600" b="1" dirty="0"/>
              <a:t>أ- </a:t>
            </a:r>
            <a:r>
              <a:rPr lang="ar-EG" sz="3600" b="1" dirty="0" smtClean="0"/>
              <a:t>جربرت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ب-  </a:t>
            </a:r>
            <a:r>
              <a:rPr lang="ar-EG" sz="3600" b="1" dirty="0"/>
              <a:t>جيراردي </a:t>
            </a:r>
            <a:r>
              <a:rPr lang="ar-EG" sz="3600" b="1" dirty="0" smtClean="0"/>
              <a:t>كريمون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ج-  </a:t>
            </a:r>
            <a:r>
              <a:rPr lang="ar-EG" sz="3600" b="1" dirty="0"/>
              <a:t>بطرس </a:t>
            </a:r>
            <a:r>
              <a:rPr lang="ar-EG" sz="3600" b="1" dirty="0" smtClean="0"/>
              <a:t>المحترم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يوحنا بولس</a:t>
            </a:r>
            <a:endParaRPr lang="en-GB" sz="3600" b="1" dirty="0"/>
          </a:p>
          <a:p>
            <a:pPr rtl="1"/>
            <a:endParaRPr lang="ar-SA" b="1" dirty="0"/>
          </a:p>
          <a:p>
            <a:pPr rt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77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EG" sz="3600" b="1" dirty="0" smtClean="0"/>
              <a:t> </a:t>
            </a:r>
            <a:r>
              <a:rPr lang="ar-EG" sz="4000" b="1" dirty="0"/>
              <a:t>تم إنجاز أول قاموس لاتيني عربي في القرن</a:t>
            </a:r>
            <a:r>
              <a:rPr lang="ar-EG" sz="4000" b="1" dirty="0" smtClean="0"/>
              <a:t>:-</a:t>
            </a:r>
            <a:endParaRPr lang="ar-SA" sz="4000" b="1" dirty="0" smtClean="0"/>
          </a:p>
          <a:p>
            <a:pPr algn="r" rtl="1"/>
            <a:r>
              <a:rPr lang="ar-EG" sz="4000" b="1" dirty="0" smtClean="0"/>
              <a:t>أ- </a:t>
            </a:r>
            <a:r>
              <a:rPr lang="ar-EG" sz="4000" b="1" dirty="0"/>
              <a:t>الخامس عشر الميلادي </a:t>
            </a:r>
            <a:endParaRPr lang="ar-SA" sz="4000" b="1" dirty="0" smtClean="0"/>
          </a:p>
          <a:p>
            <a:pPr algn="r" rtl="1"/>
            <a:r>
              <a:rPr lang="ar-EG" sz="4000" b="1" dirty="0" smtClean="0"/>
              <a:t>ب- </a:t>
            </a:r>
            <a:r>
              <a:rPr lang="ar-EG" sz="4000" b="1" dirty="0"/>
              <a:t>الثاني </a:t>
            </a:r>
            <a:r>
              <a:rPr lang="ar-EG" sz="4000" b="1" dirty="0" smtClean="0"/>
              <a:t>عشرالميلادي</a:t>
            </a:r>
            <a:endParaRPr lang="ar-SA" sz="4000" b="1" dirty="0" smtClean="0"/>
          </a:p>
          <a:p>
            <a:pPr algn="r" rtl="1"/>
            <a:r>
              <a:rPr lang="ar-EG" sz="4000" b="1" dirty="0" smtClean="0"/>
              <a:t>ج-  </a:t>
            </a:r>
            <a:r>
              <a:rPr lang="ar-EG" sz="4000" b="1" dirty="0"/>
              <a:t>السابع عشر </a:t>
            </a:r>
            <a:r>
              <a:rPr lang="ar-EG" sz="4000" b="1" dirty="0" smtClean="0"/>
              <a:t>الميلادي</a:t>
            </a:r>
            <a:endParaRPr lang="ar-SA" sz="4000" b="1" dirty="0" smtClean="0"/>
          </a:p>
          <a:p>
            <a:pPr algn="r" rtl="1"/>
            <a:r>
              <a:rPr lang="ar-EG" sz="4000" b="1" dirty="0" smtClean="0"/>
              <a:t>د- </a:t>
            </a:r>
            <a:r>
              <a:rPr lang="ar-EG" sz="4000" b="1" dirty="0"/>
              <a:t>التاسع الميلادي</a:t>
            </a:r>
            <a:endParaRPr lang="en-GB" sz="4000" b="1" dirty="0"/>
          </a:p>
          <a:p>
            <a:pPr algn="r"/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25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/>
              <a:t>عقد أول مؤتمر للمستشرقين في باريس في عام:</a:t>
            </a:r>
          </a:p>
          <a:p>
            <a:pPr algn="r" rtl="1"/>
            <a:r>
              <a:rPr lang="ar-SA" sz="4000" b="1" dirty="0" smtClean="0"/>
              <a:t>1- 1873</a:t>
            </a:r>
          </a:p>
          <a:p>
            <a:pPr algn="r" rtl="1"/>
            <a:r>
              <a:rPr lang="ar-SA" sz="4000" b="1" dirty="0" smtClean="0"/>
              <a:t>2- 1143</a:t>
            </a:r>
          </a:p>
          <a:p>
            <a:pPr algn="r" rtl="1"/>
            <a:r>
              <a:rPr lang="ar-SA" sz="4000" b="1" dirty="0" smtClean="0"/>
              <a:t>3- 999</a:t>
            </a:r>
          </a:p>
          <a:p>
            <a:pPr algn="r" rtl="1"/>
            <a:r>
              <a:rPr lang="ar-SA" sz="4000" b="1" dirty="0" smtClean="0"/>
              <a:t>4- 1783 </a:t>
            </a:r>
            <a:endParaRPr lang="ar-SA" sz="4000" b="1" dirty="0"/>
          </a:p>
          <a:p>
            <a:pPr algn="r" rtl="1">
              <a:buFont typeface="Wingdings" pitchFamily="2" charset="2"/>
              <a:buChar char="v"/>
            </a:pPr>
            <a:endParaRPr lang="ar-SA" sz="40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61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/>
              <a:t>مؤلف كتاب ’أشعة  خاصة بنور الإسلام‘ هو:-</a:t>
            </a:r>
          </a:p>
          <a:p>
            <a:pPr algn="r" rtl="1"/>
            <a:r>
              <a:rPr lang="ar-SA" sz="4000" b="1" dirty="0" smtClean="0"/>
              <a:t>1- توماس أرنولد</a:t>
            </a:r>
          </a:p>
          <a:p>
            <a:pPr algn="r" rtl="1"/>
            <a:r>
              <a:rPr lang="ar-SA" sz="4000" b="1" dirty="0" smtClean="0"/>
              <a:t>2- ناصر الدين دينيه</a:t>
            </a:r>
          </a:p>
          <a:p>
            <a:pPr algn="r" rtl="1"/>
            <a:r>
              <a:rPr lang="ar-SA" sz="4000" b="1" dirty="0" smtClean="0"/>
              <a:t>3- يوسف شاخت</a:t>
            </a:r>
          </a:p>
          <a:p>
            <a:pPr algn="r" rtl="1"/>
            <a:r>
              <a:rPr lang="ar-SA" sz="4000" b="1" dirty="0" smtClean="0"/>
              <a:t>4- جولد تسهير </a:t>
            </a:r>
            <a:endParaRPr lang="ar-SA" sz="4000" b="1" dirty="0"/>
          </a:p>
          <a:p>
            <a:pPr algn="r" rtl="1">
              <a:buFont typeface="Wingdings" pitchFamily="2" charset="2"/>
              <a:buChar char="v"/>
            </a:pPr>
            <a:endParaRPr lang="ar-SA" sz="40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76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/>
              <a:t>الخطأ والصواب:-</a:t>
            </a:r>
          </a:p>
          <a:p>
            <a:pPr lvl="1" algn="just" rtl="1"/>
            <a:r>
              <a:rPr lang="ar-EG" sz="3600" b="1" dirty="0" smtClean="0"/>
              <a:t>من </a:t>
            </a:r>
            <a:r>
              <a:rPr lang="ar-EG" sz="3600" b="1" dirty="0"/>
              <a:t>دوافع الاستشراق رغبة الغربيين في ترويج </a:t>
            </a:r>
            <a:r>
              <a:rPr lang="ar-EG" sz="3600" b="1" dirty="0" smtClean="0"/>
              <a:t>بضائعهم</a:t>
            </a:r>
            <a:r>
              <a:rPr lang="ar-SA" sz="3600" b="1" dirty="0" smtClean="0"/>
              <a:t> </a:t>
            </a:r>
            <a:r>
              <a:rPr lang="ar-EG" sz="3600" b="1" dirty="0" smtClean="0"/>
              <a:t>والنهوض </a:t>
            </a:r>
            <a:r>
              <a:rPr lang="ar-EG" sz="3600" b="1" dirty="0"/>
              <a:t>بالصناعة في العالم الإسلامي</a:t>
            </a:r>
            <a:r>
              <a:rPr lang="ar-EG" sz="3600" b="1" dirty="0" smtClean="0"/>
              <a:t>.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29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algn="r" rtl="1">
              <a:buNone/>
            </a:pPr>
            <a:r>
              <a:rPr lang="ar-SA" sz="4000" b="1" dirty="0" smtClean="0"/>
              <a:t>1- الكتب</a:t>
            </a:r>
          </a:p>
          <a:p>
            <a:pPr marL="457200" lvl="1" indent="0" algn="r" rtl="1">
              <a:buNone/>
            </a:pPr>
            <a:r>
              <a:rPr lang="ar-SA" sz="4000" b="1" dirty="0" smtClean="0"/>
              <a:t>2- إصدار المجلات</a:t>
            </a:r>
          </a:p>
          <a:p>
            <a:pPr marL="457200" lvl="1" indent="0" algn="r" rtl="1">
              <a:buNone/>
            </a:pPr>
            <a:r>
              <a:rPr lang="ar-SA" sz="4000" b="1" dirty="0" smtClean="0"/>
              <a:t>3- إرساليات التبشير</a:t>
            </a:r>
          </a:p>
          <a:p>
            <a:pPr marL="457200" lvl="1" indent="0" algn="r" rtl="1">
              <a:buNone/>
            </a:pPr>
            <a:r>
              <a:rPr lang="ar-SA" sz="4000" b="1" dirty="0" smtClean="0"/>
              <a:t>4- المحاضرات</a:t>
            </a:r>
          </a:p>
          <a:p>
            <a:pPr marL="457200" lvl="1" indent="0" algn="r" rtl="1">
              <a:buNone/>
            </a:pPr>
            <a:r>
              <a:rPr lang="ar-SA" sz="4000" b="1" dirty="0" smtClean="0"/>
              <a:t>5- الصحافة</a:t>
            </a:r>
          </a:p>
          <a:p>
            <a:pPr marL="457200" lvl="1" indent="0" algn="r" rtl="1">
              <a:buNone/>
            </a:pPr>
            <a:r>
              <a:rPr lang="ar-SA" sz="4000" b="1" dirty="0"/>
              <a:t>	</a:t>
            </a:r>
            <a:endParaRPr lang="ar-SA" sz="4000" b="1" dirty="0" smtClean="0"/>
          </a:p>
          <a:p>
            <a:pPr lvl="1" algn="r" rtl="1"/>
            <a:endParaRPr lang="en-GB" sz="4000" dirty="0" smtClean="0"/>
          </a:p>
          <a:p>
            <a:pPr lvl="1"/>
            <a:endParaRPr lang="ar-SA" sz="4000" dirty="0" smtClean="0"/>
          </a:p>
          <a:p>
            <a:pPr lvl="1"/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وسائل المستشرقين لتحقيق أهدافهم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8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algn="r" rtl="1">
              <a:buNone/>
            </a:pPr>
            <a:r>
              <a:rPr lang="ar-SA" sz="4000" b="1" dirty="0" smtClean="0"/>
              <a:t>6- المؤتمرات</a:t>
            </a:r>
          </a:p>
          <a:p>
            <a:pPr marL="457200" lvl="1" indent="0" algn="r" rtl="1">
              <a:buNone/>
            </a:pPr>
            <a:r>
              <a:rPr lang="ar-SA" sz="4000" b="1" dirty="0" smtClean="0"/>
              <a:t>7- الموسوعات</a:t>
            </a:r>
          </a:p>
          <a:p>
            <a:pPr marL="457200" lvl="1" indent="0" algn="r" rtl="1">
              <a:buNone/>
            </a:pPr>
            <a:r>
              <a:rPr lang="ar-SA" sz="4000" b="1" dirty="0"/>
              <a:t>	</a:t>
            </a:r>
            <a:endParaRPr lang="ar-SA" sz="4000" b="1" dirty="0" smtClean="0"/>
          </a:p>
          <a:p>
            <a:pPr lvl="1" algn="r" rtl="1"/>
            <a:endParaRPr lang="en-GB" sz="4000" dirty="0" smtClean="0"/>
          </a:p>
          <a:p>
            <a:pPr lvl="1"/>
            <a:endParaRPr lang="ar-SA" sz="4000" dirty="0" smtClean="0"/>
          </a:p>
          <a:p>
            <a:pPr lvl="1"/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وسائل المستشرقين لتحقيق أهدافهم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51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algn="r" rtl="1">
              <a:buNone/>
            </a:pPr>
            <a:r>
              <a:rPr lang="ar-SA" sz="4000" b="1" dirty="0" smtClean="0"/>
              <a:t>الكتب</a:t>
            </a:r>
          </a:p>
          <a:p>
            <a:pPr marL="457200" lvl="1" indent="0" algn="r" rtl="1">
              <a:buNone/>
            </a:pPr>
            <a:r>
              <a:rPr lang="ar-SA" sz="4000" b="1" dirty="0"/>
              <a:t>	</a:t>
            </a:r>
            <a:r>
              <a:rPr lang="ar-SA" sz="4000" b="1" dirty="0" smtClean="0"/>
              <a:t>تناولت مختلف موضوعات الاسلام</a:t>
            </a:r>
          </a:p>
          <a:p>
            <a:pPr marL="457200" lvl="1" indent="0" algn="r" rtl="1">
              <a:buNone/>
            </a:pPr>
            <a:r>
              <a:rPr lang="ar-SA" sz="4000" b="1" dirty="0"/>
              <a:t>	</a:t>
            </a:r>
            <a:r>
              <a:rPr lang="ar-SA" sz="4000" b="1" dirty="0" smtClean="0"/>
              <a:t>يوجد في بعضها تحريف متعمد في نقل:- </a:t>
            </a:r>
          </a:p>
          <a:p>
            <a:pPr marL="457200" lvl="1" indent="0" algn="r" rtl="1">
              <a:buNone/>
            </a:pPr>
            <a:r>
              <a:rPr lang="ar-SA" sz="4000" b="1" dirty="0"/>
              <a:t>	</a:t>
            </a:r>
            <a:r>
              <a:rPr lang="ar-SA" sz="4000" b="1" dirty="0" smtClean="0"/>
              <a:t>	1- نقل النصوص </a:t>
            </a:r>
          </a:p>
          <a:p>
            <a:pPr marL="457200" lvl="1" indent="0" algn="r" rtl="1">
              <a:buNone/>
            </a:pPr>
            <a:r>
              <a:rPr lang="ar-SA" sz="4000" b="1" dirty="0"/>
              <a:t>	</a:t>
            </a:r>
            <a:r>
              <a:rPr lang="ar-SA" sz="4000" b="1" dirty="0" smtClean="0"/>
              <a:t>	2- فهم الوقائع التاريخية</a:t>
            </a:r>
          </a:p>
          <a:p>
            <a:pPr marL="457200" lvl="1" indent="0" algn="r" rtl="1">
              <a:buNone/>
            </a:pPr>
            <a:r>
              <a:rPr lang="ar-SA" sz="4000" b="1" dirty="0"/>
              <a:t>	</a:t>
            </a:r>
            <a:endParaRPr lang="ar-SA" sz="4000" b="1" dirty="0" smtClean="0"/>
          </a:p>
          <a:p>
            <a:pPr lvl="1" algn="r" rtl="1"/>
            <a:endParaRPr lang="en-GB" sz="4000" dirty="0" smtClean="0"/>
          </a:p>
          <a:p>
            <a:pPr lvl="1"/>
            <a:endParaRPr lang="ar-SA" sz="4000" dirty="0" smtClean="0"/>
          </a:p>
          <a:p>
            <a:pPr lvl="1"/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وسائل المستشرقين لتحقيق </a:t>
            </a:r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أهدافهم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57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4400" b="1" dirty="0" smtClean="0"/>
              <a:t>المجلات</a:t>
            </a:r>
          </a:p>
          <a:p>
            <a:pPr lvl="1" algn="r" rtl="1"/>
            <a:r>
              <a:rPr lang="ar-SA" sz="4000" b="1" dirty="0" smtClean="0"/>
              <a:t>أصدر الفرنسيون المجلة الاسيوية 1820</a:t>
            </a:r>
            <a:endParaRPr lang="ar-SA" sz="4000" b="1" dirty="0"/>
          </a:p>
          <a:p>
            <a:pPr lvl="1" algn="r" rtl="1"/>
            <a:r>
              <a:rPr lang="ar-SA" sz="4000" b="1" dirty="0" smtClean="0"/>
              <a:t>صدرت في لندن مجلة </a:t>
            </a:r>
            <a:r>
              <a:rPr lang="ar-SA" sz="4000" b="1" dirty="0"/>
              <a:t>الجمعية الأسيوية الملكية</a:t>
            </a:r>
          </a:p>
          <a:p>
            <a:pPr lvl="1" algn="r" rtl="1"/>
            <a:r>
              <a:rPr lang="ar-SA" sz="4000" b="1" dirty="0" smtClean="0"/>
              <a:t>مجلة الجمعية </a:t>
            </a:r>
            <a:r>
              <a:rPr lang="ar-SA" sz="4000" b="1" dirty="0"/>
              <a:t>الشرقية </a:t>
            </a:r>
            <a:r>
              <a:rPr lang="ar-SA" sz="4000" b="1" dirty="0" smtClean="0"/>
              <a:t>الأمريكية 1842</a:t>
            </a:r>
            <a:endParaRPr lang="ar-SA" sz="4000" b="1" dirty="0"/>
          </a:p>
          <a:p>
            <a:pPr lvl="1" algn="r" rtl="1"/>
            <a:r>
              <a:rPr lang="ar-SA" sz="4000" b="1" dirty="0"/>
              <a:t>مجلات للإستشراق بألمانيا وايطاليا والنمسا وروسيا</a:t>
            </a:r>
          </a:p>
          <a:p>
            <a:pPr lvl="1" algn="r" rtl="1"/>
            <a:endParaRPr lang="ar-SA" sz="4000" b="1" dirty="0" smtClean="0"/>
          </a:p>
          <a:p>
            <a:pPr lvl="1" algn="r" rtl="1"/>
            <a:endParaRPr lang="ar-SA" sz="4000" b="1" dirty="0" smtClean="0"/>
          </a:p>
          <a:p>
            <a:pPr lvl="1"/>
            <a:endParaRPr lang="en-GB" sz="4000" dirty="0" smtClean="0"/>
          </a:p>
          <a:p>
            <a:pPr lvl="1"/>
            <a:endParaRPr lang="ar-SA" sz="4000" dirty="0" smtClean="0"/>
          </a:p>
          <a:p>
            <a:pPr lvl="1"/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وسائل المستشرقين لتحقيق </a:t>
            </a:r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أهدافهم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71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4000" b="1" dirty="0" smtClean="0"/>
              <a:t>مجلة جمعية الدراسات الشرقية - أمريكا</a:t>
            </a:r>
          </a:p>
          <a:p>
            <a:pPr lvl="1" algn="r" rtl="1"/>
            <a:r>
              <a:rPr lang="ar-SA" sz="4000" b="1" dirty="0" smtClean="0"/>
              <a:t>مجلة شؤون الشرق الأوسط – أمريكا</a:t>
            </a:r>
          </a:p>
          <a:p>
            <a:pPr marL="457200" lvl="1" indent="0" algn="r" rtl="1">
              <a:buNone/>
            </a:pPr>
            <a:r>
              <a:rPr lang="ar-SA" sz="4000" b="1" dirty="0" smtClean="0"/>
              <a:t>أخطر مجلات الاستشراق الأمريكية:-</a:t>
            </a:r>
          </a:p>
          <a:p>
            <a:pPr marL="457200" lvl="1" indent="0" algn="r" rtl="1">
              <a:buNone/>
            </a:pPr>
            <a:r>
              <a:rPr lang="ar-SA" sz="4000" b="1" dirty="0"/>
              <a:t>	</a:t>
            </a:r>
            <a:r>
              <a:rPr lang="ar-SA" sz="4000" b="1" dirty="0" smtClean="0"/>
              <a:t>	العالم الإسلامي</a:t>
            </a:r>
          </a:p>
          <a:p>
            <a:pPr marL="457200" lvl="1" indent="0" algn="r" rtl="1">
              <a:buNone/>
            </a:pPr>
            <a:endParaRPr lang="ar-SA" sz="4000" b="1" dirty="0"/>
          </a:p>
          <a:p>
            <a:pPr lvl="1" algn="r" rtl="1"/>
            <a:endParaRPr lang="ar-SA" sz="4000" b="1" dirty="0" smtClean="0"/>
          </a:p>
          <a:p>
            <a:pPr lvl="1" algn="r" rtl="1"/>
            <a:endParaRPr lang="ar-SA" sz="4000" b="1" dirty="0" smtClean="0"/>
          </a:p>
          <a:p>
            <a:pPr lvl="1"/>
            <a:endParaRPr lang="en-GB" sz="4000" dirty="0" smtClean="0"/>
          </a:p>
          <a:p>
            <a:pPr lvl="1"/>
            <a:endParaRPr lang="ar-SA" sz="4000" dirty="0" smtClean="0"/>
          </a:p>
          <a:p>
            <a:pPr lvl="1"/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وسائل المستشرقين لتحقيق </a:t>
            </a:r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أهدافهم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79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4000" b="1" dirty="0" smtClean="0"/>
              <a:t>مجلة جمعية الدراسات الشرقية - أمريكا</a:t>
            </a:r>
          </a:p>
          <a:p>
            <a:pPr lvl="1" algn="r" rtl="1"/>
            <a:r>
              <a:rPr lang="ar-SA" sz="4000" b="1" dirty="0" smtClean="0"/>
              <a:t>مجلة شؤون الشرق الأوسط – أمريكا</a:t>
            </a:r>
          </a:p>
          <a:p>
            <a:pPr marL="457200" lvl="1" indent="0" algn="r" rtl="1">
              <a:buNone/>
            </a:pPr>
            <a:r>
              <a:rPr lang="ar-SA" sz="4000" b="1" dirty="0" smtClean="0"/>
              <a:t>أخطر مجلات الاستشراق الأمريكية:-</a:t>
            </a:r>
          </a:p>
          <a:p>
            <a:pPr marL="457200" lvl="1" indent="0" algn="r" rtl="1">
              <a:buNone/>
            </a:pPr>
            <a:r>
              <a:rPr lang="ar-SA" sz="4000" b="1" dirty="0"/>
              <a:t>	</a:t>
            </a:r>
            <a:r>
              <a:rPr lang="ar-SA" sz="4000" b="1" dirty="0" smtClean="0"/>
              <a:t>	العالم الإسلامي</a:t>
            </a:r>
          </a:p>
          <a:p>
            <a:pPr marL="457200" lvl="1" indent="0" algn="r" rtl="1">
              <a:buNone/>
            </a:pPr>
            <a:endParaRPr lang="ar-SA" sz="4000" b="1" dirty="0"/>
          </a:p>
          <a:p>
            <a:pPr lvl="1" algn="r" rtl="1"/>
            <a:endParaRPr lang="ar-SA" sz="4000" b="1" dirty="0" smtClean="0"/>
          </a:p>
          <a:p>
            <a:pPr lvl="1" algn="r" rtl="1"/>
            <a:endParaRPr lang="ar-SA" sz="4000" b="1" dirty="0" smtClean="0"/>
          </a:p>
          <a:p>
            <a:pPr lvl="1"/>
            <a:endParaRPr lang="en-GB" sz="4000" dirty="0" smtClean="0"/>
          </a:p>
          <a:p>
            <a:pPr lvl="1"/>
            <a:endParaRPr lang="ar-SA" sz="4000" dirty="0" smtClean="0"/>
          </a:p>
          <a:p>
            <a:pPr lvl="1"/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وسائل المستشرقين لتحقيق </a:t>
            </a:r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أهدافهم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45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algn="r" rtl="1">
              <a:buNone/>
            </a:pPr>
            <a:r>
              <a:rPr lang="ar-SA" sz="4000" b="1" dirty="0" smtClean="0"/>
              <a:t>	مجلة العالم الاسلامي الفرنسية</a:t>
            </a:r>
            <a:endParaRPr lang="en-GB" sz="4000" b="1" dirty="0" smtClean="0"/>
          </a:p>
          <a:p>
            <a:pPr marL="457200" lvl="1" indent="0" algn="r" rtl="1">
              <a:buNone/>
            </a:pPr>
            <a:r>
              <a:rPr lang="ar-SA" sz="4000" b="1" dirty="0" smtClean="0"/>
              <a:t> </a:t>
            </a:r>
            <a:r>
              <a:rPr lang="en-GB" sz="4000" b="1" dirty="0" smtClean="0">
                <a:cs typeface="+mj-cs"/>
              </a:rPr>
              <a:t>Le Monde </a:t>
            </a:r>
            <a:r>
              <a:rPr lang="en-GB" sz="4000" b="1" dirty="0" err="1" smtClean="0">
                <a:cs typeface="+mj-cs"/>
              </a:rPr>
              <a:t>Musulman</a:t>
            </a:r>
            <a:endParaRPr lang="ar-SA" sz="4000" b="1" dirty="0" smtClean="0">
              <a:cs typeface="+mj-cs"/>
            </a:endParaRPr>
          </a:p>
          <a:p>
            <a:pPr marL="457200" lvl="1" indent="0" algn="r" rtl="1">
              <a:buNone/>
            </a:pPr>
            <a:endParaRPr lang="ar-SA" sz="4000" b="1" dirty="0"/>
          </a:p>
          <a:p>
            <a:pPr lvl="1" algn="r" rtl="1"/>
            <a:endParaRPr lang="ar-SA" sz="4000" b="1" dirty="0" smtClean="0"/>
          </a:p>
          <a:p>
            <a:pPr lvl="1" algn="r" rtl="1"/>
            <a:endParaRPr lang="ar-SA" sz="4000" b="1" dirty="0" smtClean="0"/>
          </a:p>
          <a:p>
            <a:pPr lvl="1"/>
            <a:endParaRPr lang="en-GB" sz="4000" dirty="0" smtClean="0"/>
          </a:p>
          <a:p>
            <a:pPr lvl="1"/>
            <a:endParaRPr lang="ar-SA" sz="4000" dirty="0" smtClean="0"/>
          </a:p>
          <a:p>
            <a:pPr lvl="1"/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وسائل المستشرقين لتحقيق </a:t>
            </a:r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أهدافهم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45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algn="r" rtl="1">
              <a:buNone/>
            </a:pPr>
            <a:r>
              <a:rPr lang="ar-SA" sz="4000" b="1" dirty="0" smtClean="0"/>
              <a:t>الإرساليات التبشيرية للعالم الاسلامي</a:t>
            </a:r>
          </a:p>
          <a:p>
            <a:pPr lvl="2" algn="r" rtl="1"/>
            <a:r>
              <a:rPr lang="en-GB" sz="3600" b="1" dirty="0" smtClean="0"/>
              <a:t> </a:t>
            </a:r>
            <a:r>
              <a:rPr lang="ar-SA" sz="3600" b="1" dirty="0" smtClean="0"/>
              <a:t>استغلال العمل الانساني</a:t>
            </a:r>
          </a:p>
          <a:p>
            <a:pPr lvl="3" algn="r" rtl="1"/>
            <a:endParaRPr lang="ar-SA" sz="3200" b="1" dirty="0" smtClean="0"/>
          </a:p>
          <a:p>
            <a:pPr lvl="1"/>
            <a:endParaRPr lang="en-GB" sz="4000" dirty="0" smtClean="0"/>
          </a:p>
          <a:p>
            <a:pPr lvl="1"/>
            <a:endParaRPr lang="ar-SA" sz="4000" dirty="0" smtClean="0"/>
          </a:p>
          <a:p>
            <a:pPr lvl="1"/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وسائل المستشرقين لتحقيق </a:t>
            </a:r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أهدافهم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71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4000" b="1" dirty="0" smtClean="0"/>
              <a:t>المحاضرات</a:t>
            </a:r>
          </a:p>
          <a:p>
            <a:pPr lvl="2" algn="r" rtl="1"/>
            <a:r>
              <a:rPr lang="ar-SA" sz="3600" b="1" dirty="0" smtClean="0"/>
              <a:t>الجامعات</a:t>
            </a:r>
          </a:p>
          <a:p>
            <a:pPr lvl="2" algn="r" rtl="1"/>
            <a:r>
              <a:rPr lang="ar-SA" sz="3600" b="1" dirty="0" smtClean="0"/>
              <a:t>الجمعيات العلمية</a:t>
            </a:r>
          </a:p>
          <a:p>
            <a:pPr lvl="1" algn="r" rtl="1"/>
            <a:r>
              <a:rPr lang="ar-SA" sz="4000" b="1" dirty="0" smtClean="0"/>
              <a:t>الصحافة</a:t>
            </a:r>
          </a:p>
          <a:p>
            <a:pPr lvl="2" algn="r" rtl="1"/>
            <a:r>
              <a:rPr lang="ar-SA" sz="3600" b="1" dirty="0" smtClean="0"/>
              <a:t>الصحافة الغربية</a:t>
            </a:r>
          </a:p>
          <a:p>
            <a:pPr lvl="2" algn="r" rtl="1"/>
            <a:r>
              <a:rPr lang="ar-SA" sz="3600" b="1" dirty="0" smtClean="0"/>
              <a:t>الصحافة المحلية ’العالم الإسلامي‘</a:t>
            </a:r>
          </a:p>
          <a:p>
            <a:pPr lvl="1"/>
            <a:endParaRPr lang="en-GB" sz="4000" dirty="0" smtClean="0"/>
          </a:p>
          <a:p>
            <a:pPr lvl="1"/>
            <a:endParaRPr lang="ar-SA" sz="4000" dirty="0" smtClean="0"/>
          </a:p>
          <a:p>
            <a:pPr lvl="1"/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وسائل المستشرقين لتحقيق </a:t>
            </a:r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أهدافهم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71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r" rtl="1"/>
            <a:r>
              <a:rPr lang="ar-SA" sz="3600" b="1" dirty="0" smtClean="0"/>
              <a:t>عقد المؤتمرات</a:t>
            </a:r>
          </a:p>
          <a:p>
            <a:pPr lvl="3" algn="r" rtl="1"/>
            <a:r>
              <a:rPr lang="ar-SA" sz="3600" b="1" dirty="0" smtClean="0"/>
              <a:t>تعقد باستمرار منذ 1783</a:t>
            </a:r>
          </a:p>
          <a:p>
            <a:pPr lvl="2" algn="r" rtl="1"/>
            <a:r>
              <a:rPr lang="ar-SA" sz="3600" b="1" dirty="0" smtClean="0"/>
              <a:t>انشاء الموسوعات</a:t>
            </a:r>
          </a:p>
          <a:p>
            <a:pPr lvl="3" algn="r" rtl="1"/>
            <a:r>
              <a:rPr lang="ar-SA" sz="3600" b="1" dirty="0" smtClean="0"/>
              <a:t>دائرة المعارف الاسلامية</a:t>
            </a:r>
          </a:p>
          <a:p>
            <a:pPr marL="914400" lvl="2" indent="0">
              <a:buNone/>
            </a:pPr>
            <a:endParaRPr lang="en-GB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وسائل المستشرقين لتحقيق </a:t>
            </a:r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أهدافهم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7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algn="r" rtl="1">
              <a:buNone/>
            </a:pPr>
            <a:r>
              <a:rPr lang="ar-SA" sz="4000" b="1" dirty="0" smtClean="0"/>
              <a:t>من إصدارات مدرسة الاستشراق الإنجليزي مجلة:-</a:t>
            </a:r>
          </a:p>
          <a:p>
            <a:pPr marL="457200" lvl="1" indent="0" algn="r" rtl="1">
              <a:buNone/>
            </a:pPr>
            <a:r>
              <a:rPr lang="ar-SA" sz="3600" b="1" dirty="0" smtClean="0"/>
              <a:t>1- المجلة الاسيوية</a:t>
            </a:r>
            <a:endParaRPr lang="ar-SA" sz="3600" b="1" dirty="0"/>
          </a:p>
          <a:p>
            <a:pPr marL="457200" lvl="1" indent="0" algn="r" rtl="1">
              <a:buNone/>
            </a:pPr>
            <a:r>
              <a:rPr lang="ar-SA" sz="3600" b="1" dirty="0" smtClean="0"/>
              <a:t>2- مجلة </a:t>
            </a:r>
            <a:r>
              <a:rPr lang="ar-SA" sz="3600" b="1" dirty="0"/>
              <a:t>الجمعية الأسيوية الملكية</a:t>
            </a:r>
          </a:p>
          <a:p>
            <a:pPr marL="457200" lvl="1" indent="0" algn="r" rtl="1">
              <a:buNone/>
            </a:pPr>
            <a:r>
              <a:rPr lang="ar-SA" sz="3600" b="1" dirty="0" smtClean="0"/>
              <a:t>3- مجلة جمعية الدراسات الشرقية</a:t>
            </a:r>
          </a:p>
          <a:p>
            <a:pPr marL="457200" lvl="1" indent="0" algn="r" rtl="1">
              <a:buNone/>
            </a:pPr>
            <a:r>
              <a:rPr lang="ar-SA" sz="3600" b="1" dirty="0" smtClean="0"/>
              <a:t>4- مجلة </a:t>
            </a:r>
            <a:r>
              <a:rPr lang="ar-SA" sz="3600" b="1" dirty="0"/>
              <a:t>شؤون الشرق الأوسط</a:t>
            </a:r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07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sz="3600" b="1" dirty="0" smtClean="0"/>
              <a:t>يزعم </a:t>
            </a:r>
            <a:r>
              <a:rPr lang="ar-EG" sz="3600" b="1" dirty="0"/>
              <a:t>بعض المستشرقين أن الفقه الإسلامي مستمد من القانون:-</a:t>
            </a:r>
            <a:endParaRPr lang="en-GB" sz="3600" b="1" dirty="0"/>
          </a:p>
          <a:p>
            <a:pPr algn="r" rtl="1"/>
            <a:r>
              <a:rPr lang="ar-EG" sz="3600" b="1" dirty="0"/>
              <a:t>أ- </a:t>
            </a:r>
            <a:r>
              <a:rPr lang="ar-EG" sz="3600" b="1" dirty="0" smtClean="0"/>
              <a:t>الفارسي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ب-الهندي</a:t>
            </a:r>
            <a:endParaRPr lang="ar-SA" sz="3600" b="1" dirty="0" smtClean="0"/>
          </a:p>
          <a:p>
            <a:pPr algn="r" rtl="1"/>
            <a:r>
              <a:rPr lang="ar-SA" sz="3600" b="1" dirty="0" smtClean="0"/>
              <a:t>ج</a:t>
            </a:r>
            <a:r>
              <a:rPr lang="ar-EG" sz="3600" b="1" dirty="0" smtClean="0"/>
              <a:t>- اليوناني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الروماني</a:t>
            </a:r>
            <a:endParaRPr lang="en-GB" sz="3600" b="1" dirty="0"/>
          </a:p>
          <a:p>
            <a:pPr algn="r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2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ar-SA" b="1" dirty="0" smtClean="0"/>
              <a:t>أسماء أخطر المستشرقين وأهم 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4000" b="1" dirty="0" smtClean="0"/>
              <a:t>ج آربري</a:t>
            </a:r>
            <a:endParaRPr lang="ar-SA" sz="4000" b="1" dirty="0"/>
          </a:p>
          <a:p>
            <a:pPr lvl="2" algn="r" rtl="1"/>
            <a:r>
              <a:rPr lang="ar-SA" sz="3600" b="1" dirty="0" smtClean="0"/>
              <a:t>شارك في تحرير </a:t>
            </a:r>
            <a:r>
              <a:rPr lang="ar-SA" sz="3600" b="1" dirty="0"/>
              <a:t>المعارف الاسلامية</a:t>
            </a:r>
          </a:p>
          <a:p>
            <a:pPr lvl="2" algn="r" rtl="1"/>
            <a:r>
              <a:rPr lang="ar-SA" sz="3600" b="1" dirty="0" smtClean="0"/>
              <a:t>أهم مؤلفاته</a:t>
            </a:r>
            <a:endParaRPr lang="ar-SA" sz="3600" b="1" dirty="0"/>
          </a:p>
          <a:p>
            <a:pPr lvl="3" algn="r" rtl="1"/>
            <a:r>
              <a:rPr lang="ar-SA" sz="3600" b="1" dirty="0"/>
              <a:t>الاسلام اليوم</a:t>
            </a:r>
          </a:p>
          <a:p>
            <a:pPr lvl="3" algn="r" rtl="1"/>
            <a:r>
              <a:rPr lang="ar-SA" sz="3600" b="1" dirty="0"/>
              <a:t>مقدمة لتاريخ التصوف</a:t>
            </a:r>
          </a:p>
          <a:p>
            <a:pPr lvl="3" algn="r" rtl="1"/>
            <a:r>
              <a:rPr lang="ar-SA" sz="3600" b="1" dirty="0"/>
              <a:t>ترجمة القرآن</a:t>
            </a:r>
          </a:p>
          <a:p>
            <a:pPr algn="r" rt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90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4000" b="1" dirty="0" smtClean="0"/>
              <a:t>ألفرد جيوم</a:t>
            </a:r>
          </a:p>
          <a:p>
            <a:pPr lvl="1" algn="r" rtl="1"/>
            <a:r>
              <a:rPr lang="ar-SA" sz="3600" b="1" dirty="0" smtClean="0"/>
              <a:t>حاضر في عدد من الجامعات الغربية</a:t>
            </a:r>
          </a:p>
          <a:p>
            <a:pPr lvl="1" algn="r" rtl="1"/>
            <a:r>
              <a:rPr lang="ar-SA" sz="3600" b="1" dirty="0"/>
              <a:t>اشتهر بالتعصب ضد الإسلام</a:t>
            </a:r>
            <a:endParaRPr lang="ar-SA" sz="3600" dirty="0"/>
          </a:p>
          <a:p>
            <a:pPr lvl="1" algn="r" rtl="1"/>
            <a:r>
              <a:rPr lang="ar-SA" sz="3600" b="1" dirty="0" smtClean="0"/>
              <a:t>من أهم مؤلفاته </a:t>
            </a:r>
          </a:p>
          <a:p>
            <a:pPr lvl="2" algn="r" rtl="1"/>
            <a:r>
              <a:rPr lang="ar-SA" sz="3600" b="1" dirty="0" smtClean="0"/>
              <a:t>الاسلام</a:t>
            </a:r>
          </a:p>
          <a:p>
            <a:pPr lv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/>
              <a:t>أسماء أخطر المستشرقين وأهم مؤلفاتهم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82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4400" b="1" dirty="0" smtClean="0"/>
              <a:t>هـ. جب</a:t>
            </a:r>
          </a:p>
          <a:p>
            <a:pPr lvl="2" algn="r" rtl="1"/>
            <a:r>
              <a:rPr lang="ar-SA" sz="3600" b="1" dirty="0" smtClean="0"/>
              <a:t>كان عضواً بالمجمع </a:t>
            </a:r>
            <a:r>
              <a:rPr lang="ar-SA" sz="3600" b="1" dirty="0"/>
              <a:t>اللغوي المصري</a:t>
            </a:r>
          </a:p>
          <a:p>
            <a:pPr lvl="2" algn="r" rtl="1"/>
            <a:r>
              <a:rPr lang="ar-SA" sz="3600" b="1" dirty="0" smtClean="0"/>
              <a:t>عمل استاذاً للدراسات </a:t>
            </a:r>
            <a:r>
              <a:rPr lang="ar-SA" sz="3600" b="1" dirty="0"/>
              <a:t>الاسلامية والعربية بجامعة </a:t>
            </a:r>
            <a:r>
              <a:rPr lang="ar-SA" sz="3600" b="1" dirty="0" smtClean="0"/>
              <a:t>هارفارد</a:t>
            </a:r>
          </a:p>
          <a:p>
            <a:pPr lvl="2" algn="r" rtl="1"/>
            <a:r>
              <a:rPr lang="ar-SA" sz="3600" b="1" dirty="0" smtClean="0"/>
              <a:t>شارك في تحرير دائرة المعارف الاسلامية</a:t>
            </a:r>
            <a:endParaRPr lang="ar-SA" sz="3600" b="1" dirty="0"/>
          </a:p>
          <a:p>
            <a:pPr algn="r" rtl="1"/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56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3600" b="1" dirty="0" smtClean="0"/>
              <a:t>من أهم مؤلفاته:</a:t>
            </a:r>
          </a:p>
          <a:p>
            <a:pPr lvl="2" algn="r" rtl="1"/>
            <a:r>
              <a:rPr lang="ar-SA" sz="3600" b="1" dirty="0" smtClean="0"/>
              <a:t>طريق الاسلام (مؤلف مشارك)</a:t>
            </a:r>
          </a:p>
          <a:p>
            <a:pPr lvl="2" algn="r" rtl="1"/>
            <a:r>
              <a:rPr lang="ar-SA" sz="3600" b="1" dirty="0" smtClean="0"/>
              <a:t>الاتجاهات الحديثة في الاسلام</a:t>
            </a:r>
          </a:p>
          <a:p>
            <a:pPr lvl="2" algn="r" rtl="1"/>
            <a:r>
              <a:rPr lang="ar-SA" sz="3600" b="1" dirty="0" smtClean="0"/>
              <a:t>المذهب المحمدي</a:t>
            </a:r>
          </a:p>
          <a:p>
            <a:pPr lvl="2" algn="r" rtl="1"/>
            <a:r>
              <a:rPr lang="ar-SA" sz="3600" b="1" dirty="0" smtClean="0"/>
              <a:t>الاسلام والمجتمع الغربي (مؤلف مشارك)</a:t>
            </a:r>
          </a:p>
          <a:p>
            <a:pPr lvl="1"/>
            <a:endParaRPr lang="ar-SA" sz="3600" b="1" dirty="0" smtClean="0"/>
          </a:p>
          <a:p>
            <a:pPr lvl="1"/>
            <a:endParaRPr lang="ar-SA" dirty="0" smtClean="0"/>
          </a:p>
          <a:p>
            <a:pPr marL="457200" lvl="1" indent="0">
              <a:buNone/>
            </a:pPr>
            <a:endParaRPr lang="ar-SA" dirty="0" smtClean="0"/>
          </a:p>
          <a:p>
            <a:pPr lv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04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4000" b="1" dirty="0" smtClean="0"/>
              <a:t>جولد تسهير </a:t>
            </a:r>
          </a:p>
          <a:p>
            <a:pPr lvl="2" algn="r" rtl="1"/>
            <a:r>
              <a:rPr lang="ar-SA" sz="3600" b="1" dirty="0" smtClean="0"/>
              <a:t>عرف بعدائه للإسلام</a:t>
            </a:r>
          </a:p>
          <a:p>
            <a:pPr lvl="2" algn="r" rtl="1"/>
            <a:r>
              <a:rPr lang="ar-SA" sz="3600" b="1" dirty="0" smtClean="0"/>
              <a:t>من محرري دائرة المعارف الاسلامية</a:t>
            </a:r>
          </a:p>
          <a:p>
            <a:pPr lvl="2" algn="r" rtl="1"/>
            <a:r>
              <a:rPr lang="ar-SA" sz="3600" b="1" dirty="0" smtClean="0"/>
              <a:t>من مؤلفاته:</a:t>
            </a:r>
          </a:p>
          <a:p>
            <a:pPr lvl="3" algn="r" rtl="1"/>
            <a:r>
              <a:rPr lang="ar-SA" sz="3600" b="1" dirty="0" smtClean="0"/>
              <a:t>تاريخ مذاهب التفسير الاسلامي</a:t>
            </a:r>
          </a:p>
          <a:p>
            <a:pPr lvl="2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27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4000" b="1" dirty="0" smtClean="0"/>
              <a:t>س. م. زويمر</a:t>
            </a:r>
          </a:p>
          <a:p>
            <a:pPr lvl="2" algn="r" rtl="1"/>
            <a:r>
              <a:rPr lang="ar-SA" sz="3600" b="1" dirty="0" smtClean="0"/>
              <a:t>من المستشرقين المبشرين</a:t>
            </a:r>
          </a:p>
          <a:p>
            <a:pPr lvl="2" algn="r" rtl="1"/>
            <a:r>
              <a:rPr lang="ar-SA" sz="3600" b="1" dirty="0" smtClean="0"/>
              <a:t>أسس مجلة العالم الاسلامي</a:t>
            </a:r>
          </a:p>
          <a:p>
            <a:pPr lvl="2" algn="r" rtl="1"/>
            <a:r>
              <a:rPr lang="ar-SA" sz="3600" b="1" dirty="0" smtClean="0"/>
              <a:t>من مؤلفاته:-</a:t>
            </a:r>
          </a:p>
          <a:p>
            <a:pPr lvl="3" algn="r" rtl="1"/>
            <a:r>
              <a:rPr lang="ar-SA" sz="3200" b="1" dirty="0" smtClean="0"/>
              <a:t>الاسلام  تحد لعقيدة</a:t>
            </a:r>
          </a:p>
          <a:p>
            <a:pPr lvl="3" algn="r" rtl="1"/>
            <a:r>
              <a:rPr lang="ar-SA" sz="3200" b="1" dirty="0" smtClean="0"/>
              <a:t> ناشر كتاب «الاسلام»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38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1" indent="0" algn="r" rtl="1">
              <a:buNone/>
            </a:pPr>
            <a:r>
              <a:rPr lang="ar-SA" sz="4000" b="1" dirty="0" smtClean="0"/>
              <a:t>غ</a:t>
            </a:r>
            <a:r>
              <a:rPr lang="ar-SA" sz="4000" b="1" dirty="0"/>
              <a:t>. فون جرونبام </a:t>
            </a:r>
          </a:p>
          <a:p>
            <a:pPr marL="514350" lvl="1" indent="0" algn="r" rtl="1">
              <a:buNone/>
            </a:pPr>
            <a:r>
              <a:rPr lang="ar-SA" sz="3600" b="1" dirty="0"/>
              <a:t>	عمل استاذاً بجامعة شيكاغو</a:t>
            </a:r>
          </a:p>
          <a:p>
            <a:pPr marL="514350" lvl="1" indent="0" algn="r" rtl="1">
              <a:buNone/>
            </a:pPr>
            <a:r>
              <a:rPr lang="ar-SA" sz="3600" b="1" dirty="0"/>
              <a:t>	من </a:t>
            </a:r>
            <a:r>
              <a:rPr lang="ar-SA" sz="3600" b="1" dirty="0" smtClean="0"/>
              <a:t>أهم مؤلفاته:</a:t>
            </a:r>
            <a:endParaRPr lang="en-GB" sz="3600" b="1" dirty="0" smtClean="0"/>
          </a:p>
          <a:p>
            <a:pPr lvl="2" algn="r" rtl="1"/>
            <a:r>
              <a:rPr lang="ar-SA" sz="3600" b="1" dirty="0"/>
              <a:t>اسلام العصور الوسطى</a:t>
            </a:r>
          </a:p>
          <a:p>
            <a:pPr lvl="2" algn="r" rtl="1"/>
            <a:r>
              <a:rPr lang="ar-SA" sz="3600" b="1" dirty="0"/>
              <a:t>الأعياد المحمدية</a:t>
            </a:r>
          </a:p>
          <a:p>
            <a:pPr lvl="2" algn="r" rtl="1"/>
            <a:r>
              <a:rPr lang="ar-SA" sz="3600" b="1" dirty="0"/>
              <a:t>محاولات في شرح الاسلام المعاصر</a:t>
            </a:r>
          </a:p>
          <a:p>
            <a:pPr marL="514350" lvl="1" indent="0">
              <a:buNone/>
            </a:pPr>
            <a:endParaRPr lang="ar-SA" sz="3600" b="1" dirty="0"/>
          </a:p>
          <a:p>
            <a:pPr marL="514350" lvl="1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27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r" rtl="1"/>
            <a:r>
              <a:rPr lang="ar-SA" sz="3600" b="1" dirty="0" smtClean="0"/>
              <a:t>دراسات في تاريخ الثقافة الاسلامية</a:t>
            </a:r>
          </a:p>
          <a:p>
            <a:pPr lvl="2" algn="r" rtl="1"/>
            <a:r>
              <a:rPr lang="ar-SA" sz="3600" b="1" dirty="0" smtClean="0"/>
              <a:t>الاسلام</a:t>
            </a:r>
          </a:p>
          <a:p>
            <a:pPr lvl="2" algn="r" rtl="1"/>
            <a:r>
              <a:rPr lang="ar-SA" sz="3600" b="1" dirty="0" smtClean="0"/>
              <a:t>الوحدة ووالتنوع في الحضارة الاسلامية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82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4000" b="1" dirty="0" smtClean="0"/>
              <a:t>فيليب حتي </a:t>
            </a:r>
          </a:p>
          <a:p>
            <a:pPr lvl="2" algn="r" rtl="1"/>
            <a:r>
              <a:rPr lang="ar-SA" sz="3200" b="1" dirty="0" smtClean="0"/>
              <a:t>عمل رئيساً لقسم الدراسات لشرقية بجامعة برنستون</a:t>
            </a:r>
          </a:p>
          <a:p>
            <a:pPr lvl="2" algn="r" rtl="1"/>
            <a:r>
              <a:rPr lang="ar-SA" sz="3600" b="1" dirty="0" smtClean="0"/>
              <a:t>عمل مستشاراً لوزارة الخارجية الامريكية</a:t>
            </a:r>
          </a:p>
          <a:p>
            <a:pPr lvl="2" algn="r" rtl="1"/>
            <a:r>
              <a:rPr lang="ar-SA" sz="3600" b="1" dirty="0"/>
              <a:t>حرر بعض الواضيع في دائرة المعارف الامريكية</a:t>
            </a:r>
          </a:p>
          <a:p>
            <a:pPr lvl="2" algn="r" rtl="1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r" rtl="1"/>
            <a:r>
              <a:rPr lang="ar-SA" sz="3600" b="1" dirty="0" smtClean="0"/>
              <a:t>من مؤلفاته:</a:t>
            </a:r>
          </a:p>
          <a:p>
            <a:pPr lvl="3" algn="r" rtl="1"/>
            <a:r>
              <a:rPr lang="ar-SA" sz="3600" b="1" dirty="0" smtClean="0"/>
              <a:t>تاريخ العرب </a:t>
            </a:r>
          </a:p>
          <a:p>
            <a:pPr lvl="3" algn="r" rtl="1"/>
            <a:r>
              <a:rPr lang="ar-SA" sz="3600" b="1" dirty="0" smtClean="0"/>
              <a:t>تاريخ سوريا</a:t>
            </a:r>
          </a:p>
          <a:p>
            <a:pPr lvl="3" algn="r" rtl="1"/>
            <a:r>
              <a:rPr lang="ar-SA" sz="3600" b="1" dirty="0" smtClean="0"/>
              <a:t>أصل الدروز وديانتهم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24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4000" b="1" dirty="0"/>
              <a:t>أ. ج. </a:t>
            </a:r>
            <a:r>
              <a:rPr lang="ar-SA" sz="4000" b="1" dirty="0" smtClean="0"/>
              <a:t>فنسنك</a:t>
            </a:r>
            <a:endParaRPr lang="ar-SA" sz="3600" b="1" dirty="0"/>
          </a:p>
          <a:p>
            <a:pPr lvl="2" algn="r" rtl="1"/>
            <a:r>
              <a:rPr lang="ar-SA" sz="3600" b="1" dirty="0" smtClean="0"/>
              <a:t>من مؤلفاته:</a:t>
            </a:r>
            <a:endParaRPr lang="ar-SA" sz="3600" b="1" dirty="0"/>
          </a:p>
          <a:p>
            <a:pPr lvl="3" algn="r" rtl="1"/>
            <a:r>
              <a:rPr lang="ar-SA" sz="3600" b="1" dirty="0"/>
              <a:t>عقيدة الاسلام</a:t>
            </a:r>
          </a:p>
          <a:p>
            <a:pPr lvl="3"/>
            <a:endParaRPr lang="en-GB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12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4000" b="1" dirty="0" smtClean="0"/>
              <a:t>كنيث كراج</a:t>
            </a:r>
          </a:p>
          <a:p>
            <a:pPr lvl="2" algn="r" rtl="1"/>
            <a:r>
              <a:rPr lang="ar-SA" sz="3600" b="1" dirty="0" smtClean="0"/>
              <a:t>عمل بالتدريس بالجامعة الامريكية بالقاهرة</a:t>
            </a:r>
          </a:p>
          <a:p>
            <a:pPr lvl="2" algn="r" rtl="1"/>
            <a:r>
              <a:rPr lang="ar-SA" sz="3600" b="1" dirty="0" smtClean="0"/>
              <a:t>رأس تحرير مجلة العالم الاسلامي</a:t>
            </a:r>
          </a:p>
          <a:p>
            <a:pPr lvl="2" algn="r" rtl="1"/>
            <a:r>
              <a:rPr lang="ar-SA" sz="3600" b="1" dirty="0" smtClean="0"/>
              <a:t>رأس قسم اللاهوت في جامعة هارتفورد</a:t>
            </a:r>
          </a:p>
          <a:p>
            <a:pPr lvl="2" algn="r" rtl="1"/>
            <a:r>
              <a:rPr lang="ar-SA" sz="3600" b="1" dirty="0" smtClean="0"/>
              <a:t>من كتبه:</a:t>
            </a:r>
          </a:p>
          <a:p>
            <a:pPr lvl="3" algn="r" rtl="1"/>
            <a:r>
              <a:rPr lang="ar-SA" sz="3600" b="1" dirty="0" smtClean="0"/>
              <a:t>دعوة المئذنة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00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4000" b="1" dirty="0"/>
              <a:t>لوي </a:t>
            </a:r>
            <a:r>
              <a:rPr lang="ar-SA" sz="4000" b="1" dirty="0" smtClean="0"/>
              <a:t>ماسينون</a:t>
            </a:r>
            <a:endParaRPr lang="ar-SA" sz="3600" b="1" dirty="0"/>
          </a:p>
          <a:p>
            <a:pPr lvl="2" algn="r" rtl="1"/>
            <a:r>
              <a:rPr lang="ar-SA" sz="3600" b="1" dirty="0"/>
              <a:t>عمل مستشاراً لوزارة المستعمرات </a:t>
            </a:r>
            <a:r>
              <a:rPr lang="ar-SA" sz="3600" b="1" dirty="0" smtClean="0"/>
              <a:t>الفرنسية (الاستشراق والاستعمار)</a:t>
            </a:r>
            <a:endParaRPr lang="ar-SA" sz="3600" b="1" dirty="0"/>
          </a:p>
          <a:p>
            <a:pPr lvl="2" algn="r" rtl="1"/>
            <a:r>
              <a:rPr lang="ar-SA" sz="3600" b="1" dirty="0" smtClean="0"/>
              <a:t>عمل </a:t>
            </a:r>
            <a:r>
              <a:rPr lang="ar-SA" sz="3600" b="1" dirty="0"/>
              <a:t>بالجيش الفرنسي اثناء الحرب العالمية </a:t>
            </a:r>
            <a:r>
              <a:rPr lang="ar-SA" sz="3600" b="1" dirty="0" smtClean="0"/>
              <a:t>الأولى</a:t>
            </a:r>
          </a:p>
          <a:p>
            <a:pPr lvl="2" algn="r" rtl="1"/>
            <a:r>
              <a:rPr lang="ar-SA" sz="3600" b="1" dirty="0" smtClean="0"/>
              <a:t>كان عضواً بالمجمع </a:t>
            </a:r>
            <a:r>
              <a:rPr lang="ar-SA" sz="3600" b="1" dirty="0"/>
              <a:t>اللغوي المصري والمجمع العربي بدمشق</a:t>
            </a:r>
          </a:p>
          <a:p>
            <a:pPr marL="914400" lvl="2" indent="0" algn="r" rtl="1">
              <a:buNone/>
            </a:pPr>
            <a:endParaRPr lang="en-GB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78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r" rtl="1"/>
            <a:r>
              <a:rPr lang="ar-SA" sz="3600" b="1" dirty="0"/>
              <a:t>كان راعياً للجمعيات التبشيرية في مصر (الاستشراق والتبشير)</a:t>
            </a:r>
            <a:endParaRPr lang="en-GB" sz="3600" b="1" dirty="0"/>
          </a:p>
          <a:p>
            <a:pPr lvl="2" algn="r" rtl="1"/>
            <a:r>
              <a:rPr lang="ar-SA" sz="3600" b="1" dirty="0" smtClean="0"/>
              <a:t>ساهم في تحرير دائرة المعارف الاسلامية</a:t>
            </a:r>
          </a:p>
          <a:p>
            <a:pPr lvl="2" algn="r" rtl="1"/>
            <a:r>
              <a:rPr lang="ar-SA" sz="3600" b="1" dirty="0" smtClean="0"/>
              <a:t>من مؤلفاته:</a:t>
            </a:r>
          </a:p>
          <a:p>
            <a:pPr lvl="3" algn="r" rtl="1"/>
            <a:r>
              <a:rPr lang="ar-SA" sz="3600" b="1" dirty="0" smtClean="0"/>
              <a:t>الحلاج الصوفي الشهيد في الاسلام</a:t>
            </a:r>
          </a:p>
          <a:p>
            <a:pPr marL="514350" lvl="1" indent="0" algn="r" rtl="1">
              <a:buNone/>
            </a:pP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95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/>
              <a:t>أسماء أخطر المستشرقين وأهم </a:t>
            </a:r>
            <a:r>
              <a:rPr lang="ar-SA" b="1" dirty="0" smtClean="0"/>
              <a:t>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4000" b="1" dirty="0" smtClean="0"/>
              <a:t>ماكدونالد</a:t>
            </a:r>
          </a:p>
          <a:p>
            <a:pPr lvl="2" algn="r" rtl="1"/>
            <a:r>
              <a:rPr lang="ar-SA" sz="3600" b="1" dirty="0" smtClean="0"/>
              <a:t>من محرري دائرة المعارف الاسلامية</a:t>
            </a:r>
          </a:p>
          <a:p>
            <a:pPr lvl="2" algn="r" rtl="1"/>
            <a:r>
              <a:rPr lang="ar-SA" sz="3600" b="1" dirty="0" smtClean="0"/>
              <a:t>من مؤلفاته:</a:t>
            </a:r>
          </a:p>
          <a:p>
            <a:pPr lvl="3" algn="r" rtl="1"/>
            <a:r>
              <a:rPr lang="ar-SA" sz="3600" b="1" dirty="0" smtClean="0"/>
              <a:t>تطور علم الكلام والفقه والنظرية الدستورية في الاسلام</a:t>
            </a:r>
          </a:p>
          <a:p>
            <a:pPr lvl="3" algn="r" rtl="1"/>
            <a:r>
              <a:rPr lang="ar-SA" sz="3600" b="1" dirty="0" smtClean="0"/>
              <a:t>الموقف الديني والحياة في الاسلام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74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/>
              <a:t>أسماء أخطر المستشرقين وأهم </a:t>
            </a:r>
            <a:r>
              <a:rPr lang="ar-SA" b="1" dirty="0" smtClean="0"/>
              <a:t>مؤلفاتهم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4000" b="1" dirty="0"/>
              <a:t>مايلز قرين</a:t>
            </a:r>
          </a:p>
          <a:p>
            <a:pPr lvl="2" algn="r" rtl="1"/>
            <a:r>
              <a:rPr lang="ar-SA" sz="3600" b="1" dirty="0"/>
              <a:t>سكرتير تحرير مجلة الشرق الاوسط</a:t>
            </a:r>
          </a:p>
          <a:p>
            <a:pPr lvl="2"/>
            <a:endParaRPr lang="en-GB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14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/>
              <a:t>أسماء أخطر المستشرقين وأهم </a:t>
            </a:r>
            <a:r>
              <a:rPr lang="ar-SA" b="1" dirty="0" smtClean="0"/>
              <a:t>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4000" b="1" dirty="0" smtClean="0"/>
              <a:t>مجيد قدوري </a:t>
            </a:r>
          </a:p>
          <a:p>
            <a:pPr lvl="2" algn="r" rtl="1"/>
            <a:r>
              <a:rPr lang="ar-SA" sz="3600" b="1" dirty="0" smtClean="0"/>
              <a:t>رأس قسم دراسات الشرق الاوسط بجامعة جون هبكنز</a:t>
            </a:r>
          </a:p>
          <a:p>
            <a:pPr lvl="2" algn="r" rtl="1"/>
            <a:r>
              <a:rPr lang="ar-SA" sz="3600" b="1" dirty="0" smtClean="0"/>
              <a:t>عمل مديراً مدير لمعهد الشرق الاوسط للأبحاث والتربية بواشنطن</a:t>
            </a:r>
          </a:p>
          <a:p>
            <a:pPr lvl="2" algn="r" rtl="1"/>
            <a:r>
              <a:rPr lang="ar-SA" sz="3600" b="1" dirty="0" smtClean="0"/>
              <a:t>من مؤلفاته:</a:t>
            </a:r>
          </a:p>
          <a:p>
            <a:pPr lvl="3" algn="r" rtl="1"/>
            <a:r>
              <a:rPr lang="ar-SA" sz="3600" b="1" dirty="0" smtClean="0"/>
              <a:t>الحرب والسلام في الاسلام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92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/>
              <a:t>أسماء أخطر المستشرقين وأهم </a:t>
            </a:r>
            <a:r>
              <a:rPr lang="ar-SA" b="1" dirty="0" smtClean="0"/>
              <a:t>مؤلفاتهم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9220200" cy="5069160"/>
          </a:xfrm>
        </p:spPr>
        <p:txBody>
          <a:bodyPr>
            <a:normAutofit lnSpcReduction="10000"/>
          </a:bodyPr>
          <a:lstStyle/>
          <a:p>
            <a:pPr lvl="1" algn="r" rtl="1"/>
            <a:r>
              <a:rPr lang="ar-SA" sz="4000" b="1" dirty="0" smtClean="0"/>
              <a:t>د</a:t>
            </a:r>
            <a:r>
              <a:rPr lang="ar-SA" sz="4000" b="1" dirty="0"/>
              <a:t>. س. </a:t>
            </a:r>
            <a:r>
              <a:rPr lang="ar-SA" sz="4000" b="1" dirty="0" smtClean="0"/>
              <a:t>مرجليوث</a:t>
            </a:r>
            <a:endParaRPr lang="ar-SA" sz="4000" b="1" dirty="0"/>
          </a:p>
          <a:p>
            <a:pPr lvl="2" algn="r" rtl="1"/>
            <a:r>
              <a:rPr lang="ar-SA" sz="3600" b="1" dirty="0"/>
              <a:t>من محرري دائرة المعارف الاسلامية</a:t>
            </a:r>
          </a:p>
          <a:p>
            <a:pPr lvl="2" algn="r" rtl="1"/>
            <a:r>
              <a:rPr lang="ar-SA" sz="3600" b="1" dirty="0" smtClean="0"/>
              <a:t>عمل عضواً </a:t>
            </a:r>
            <a:r>
              <a:rPr lang="ar-SA" sz="3600" b="1" dirty="0"/>
              <a:t>بالمجمع اللغوي المصري والعربي بدمشق</a:t>
            </a:r>
          </a:p>
          <a:p>
            <a:pPr lvl="2" algn="r" rtl="1"/>
            <a:r>
              <a:rPr lang="ar-SA" sz="3600" b="1" dirty="0"/>
              <a:t>من </a:t>
            </a:r>
            <a:r>
              <a:rPr lang="ar-SA" sz="3600" b="1" dirty="0" smtClean="0"/>
              <a:t>مؤلفاته:</a:t>
            </a:r>
            <a:endParaRPr lang="ar-SA" sz="3600" b="1" dirty="0"/>
          </a:p>
          <a:p>
            <a:pPr lvl="3" algn="r" rtl="1"/>
            <a:r>
              <a:rPr lang="ar-SA" sz="3600" b="1" dirty="0"/>
              <a:t>التطورات المبكرة في الاسلام</a:t>
            </a:r>
          </a:p>
          <a:p>
            <a:pPr lvl="3" algn="r" rtl="1"/>
            <a:r>
              <a:rPr lang="ar-SA" sz="3600" b="1" dirty="0"/>
              <a:t>محمد ومطلع الاسلام</a:t>
            </a:r>
          </a:p>
          <a:p>
            <a:pPr lvl="3" algn="r" rtl="1"/>
            <a:r>
              <a:rPr lang="ar-SA" sz="3600" b="1" dirty="0"/>
              <a:t>الجامعة الاسلامية</a:t>
            </a:r>
          </a:p>
          <a:p>
            <a:pPr lvl="2" algn="r" rtl="1"/>
            <a:endParaRPr lang="en-GB" sz="3600" b="1" dirty="0"/>
          </a:p>
          <a:p>
            <a:pPr algn="r" rt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41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/>
              <a:t>أسماء أخطر المستشرقين وأهم </a:t>
            </a:r>
            <a:r>
              <a:rPr lang="ar-SA" b="1" dirty="0" smtClean="0"/>
              <a:t>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1" indent="0" algn="r" rtl="1">
              <a:buNone/>
            </a:pPr>
            <a:r>
              <a:rPr lang="ar-SA" sz="4000" b="1" dirty="0" smtClean="0"/>
              <a:t>ر. أ. نيكلسون </a:t>
            </a:r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من محرري دائرة المعارف الاسلامية</a:t>
            </a:r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عمل عضواً بلمجمع اللغوي المصري</a:t>
            </a:r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من كتبه:</a:t>
            </a:r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	متصوفو الإسلام</a:t>
            </a:r>
            <a:endParaRPr lang="en-GB" sz="3600" b="1" dirty="0" smtClean="0"/>
          </a:p>
          <a:p>
            <a:pPr marL="514350" lvl="1" indent="0" algn="r" rtl="1">
              <a:buNone/>
            </a:pPr>
            <a:r>
              <a:rPr lang="en-GB" sz="3600" b="1" dirty="0"/>
              <a:t>	</a:t>
            </a:r>
            <a:r>
              <a:rPr lang="en-GB" sz="3600" b="1" dirty="0" smtClean="0"/>
              <a:t>	</a:t>
            </a:r>
            <a:r>
              <a:rPr lang="ar-SA" sz="3600" b="1" dirty="0"/>
              <a:t>التاريخ الأدبي للعرب</a:t>
            </a:r>
          </a:p>
          <a:p>
            <a:pPr marL="514350" lvl="1" indent="0">
              <a:buNone/>
            </a:pP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41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/>
              <a:t>أسماء أخطر المستشرقين وأهم </a:t>
            </a:r>
            <a:r>
              <a:rPr lang="ar-SA" b="1" dirty="0" smtClean="0"/>
              <a:t>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4000" b="1" dirty="0" smtClean="0"/>
              <a:t>هنري لامنس</a:t>
            </a:r>
          </a:p>
          <a:p>
            <a:pPr lvl="2" algn="r" rtl="1"/>
            <a:r>
              <a:rPr lang="ar-SA" sz="3200" b="1" dirty="0" smtClean="0"/>
              <a:t>نموذج لعلاقة الاستشراق بالكنيسة</a:t>
            </a:r>
          </a:p>
          <a:p>
            <a:pPr lvl="2" algn="r" rtl="1"/>
            <a:r>
              <a:rPr lang="ar-SA" sz="3600" b="1" dirty="0" smtClean="0"/>
              <a:t>من محرري دائرة المعارف الاسلامية</a:t>
            </a:r>
          </a:p>
          <a:p>
            <a:pPr lvl="2" algn="r" rtl="1"/>
            <a:r>
              <a:rPr lang="ar-SA" sz="3600" b="1" dirty="0" smtClean="0"/>
              <a:t>من مؤلفاته:</a:t>
            </a:r>
          </a:p>
          <a:p>
            <a:pPr lvl="3" algn="r" rtl="1"/>
            <a:r>
              <a:rPr lang="ar-SA" sz="3600" b="1" dirty="0" smtClean="0"/>
              <a:t>الاسلام </a:t>
            </a:r>
          </a:p>
          <a:p>
            <a:pPr lvl="3" algn="r" rtl="1"/>
            <a:r>
              <a:rPr lang="ar-SA" sz="3600" b="1" dirty="0" smtClean="0"/>
              <a:t>الطائف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0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4000" b="1" dirty="0" smtClean="0"/>
              <a:t>يوسف شاخت</a:t>
            </a:r>
          </a:p>
          <a:p>
            <a:pPr lvl="2" algn="r" rtl="1"/>
            <a:r>
              <a:rPr lang="ar-SA" sz="3600" b="1" dirty="0" smtClean="0"/>
              <a:t>من محرري دائر المعارف الاسلامية ودائرة معارف العلوم الاجتماعية</a:t>
            </a:r>
          </a:p>
          <a:p>
            <a:pPr lvl="2" algn="r" rtl="1"/>
            <a:r>
              <a:rPr lang="ar-SA" sz="3600" b="1" dirty="0" smtClean="0"/>
              <a:t>من مؤلفاته:</a:t>
            </a:r>
          </a:p>
          <a:p>
            <a:pPr lvl="3" algn="r" rtl="1"/>
            <a:r>
              <a:rPr lang="ar-SA" sz="3600" b="1" dirty="0" smtClean="0"/>
              <a:t>اصول الفقه الاسلامي</a:t>
            </a:r>
          </a:p>
          <a:p>
            <a:pPr marL="1371600" lvl="3" indent="0" algn="r" rtl="1">
              <a:buNone/>
            </a:pPr>
            <a:endParaRPr lang="ar-SA" sz="3600" b="1" dirty="0" smtClean="0"/>
          </a:p>
          <a:p>
            <a:pPr lvl="2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/>
              <a:t>أسماء أخطر المستشرقين وأهم </a:t>
            </a:r>
            <a:r>
              <a:rPr lang="ar-SA" b="1" dirty="0" smtClean="0"/>
              <a:t>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4000" b="1" dirty="0" smtClean="0"/>
              <a:t>بعض الكتب الخطيرة</a:t>
            </a:r>
          </a:p>
          <a:p>
            <a:pPr lvl="1" algn="r" rtl="1"/>
            <a:r>
              <a:rPr lang="ar-SA" sz="3600" b="1" dirty="0" smtClean="0"/>
              <a:t>دائرة المعارف الإسلامية</a:t>
            </a:r>
          </a:p>
          <a:p>
            <a:pPr lvl="2" algn="r" rtl="1"/>
            <a:r>
              <a:rPr lang="ar-SA" sz="3600" b="1" dirty="0" smtClean="0"/>
              <a:t>صدرت بعدة لغات وفي طبعات مختلفة </a:t>
            </a:r>
          </a:p>
          <a:p>
            <a:pPr lvl="1" algn="r" rtl="1"/>
            <a:r>
              <a:rPr lang="ar-SA" sz="3600" b="1" dirty="0" smtClean="0"/>
              <a:t>دائرة معارف الدين والأخلاق</a:t>
            </a:r>
          </a:p>
          <a:p>
            <a:pPr lvl="1" algn="r" rtl="1"/>
            <a:r>
              <a:rPr lang="ar-SA" sz="3600" b="1" dirty="0" smtClean="0"/>
              <a:t>دائرة معارف العلوم الاجتماعية</a:t>
            </a:r>
          </a:p>
          <a:p>
            <a:pPr lvl="1" algn="r" rtl="1"/>
            <a:r>
              <a:rPr lang="ar-SA" sz="3600" b="1" dirty="0" smtClean="0"/>
              <a:t>أرنولد توينبي، دراسة في التاريخ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01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/>
              <a:t>أسماء أخطر المستشرقين وأهم </a:t>
            </a:r>
            <a:r>
              <a:rPr lang="ar-SA" b="1" dirty="0" smtClean="0"/>
              <a:t>مؤلفاتهم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3600" b="1" dirty="0"/>
              <a:t>وليام موير، حياة محمد</a:t>
            </a:r>
          </a:p>
          <a:p>
            <a:pPr lvl="1" algn="r" rtl="1"/>
            <a:r>
              <a:rPr lang="ar-SA" sz="3600" b="1" dirty="0"/>
              <a:t>ألفريد جيوم، الإسلام</a:t>
            </a:r>
          </a:p>
          <a:p>
            <a:pPr lvl="1"/>
            <a:endParaRPr lang="ar-SA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41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/>
              <a:t>أسماء أخطر المستشرقين وأهم </a:t>
            </a:r>
            <a:r>
              <a:rPr lang="ar-SA" b="1" dirty="0" smtClean="0"/>
              <a:t>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r" rtl="1"/>
            <a:r>
              <a:rPr lang="ar-SA" sz="3600" b="1" dirty="0" smtClean="0"/>
              <a:t>دونالدسون، دين الشيعة</a:t>
            </a:r>
          </a:p>
          <a:p>
            <a:pPr lvl="2" algn="r" rtl="1"/>
            <a:r>
              <a:rPr lang="ar-SA" sz="3600" b="1" dirty="0" smtClean="0"/>
              <a:t>تيربن، تاريخ شارل الكبير</a:t>
            </a:r>
          </a:p>
          <a:p>
            <a:pPr lvl="2" algn="r" rtl="1"/>
            <a:r>
              <a:rPr lang="ar-SA" sz="3600" b="1" dirty="0" smtClean="0"/>
              <a:t>هنري لامنس، الاسلام</a:t>
            </a:r>
          </a:p>
          <a:p>
            <a:pPr lvl="2" algn="r" rtl="1"/>
            <a:r>
              <a:rPr lang="ar-SA" sz="3600" b="1" dirty="0" smtClean="0"/>
              <a:t>زويمر، الاسلام تح لعقيدة</a:t>
            </a:r>
          </a:p>
          <a:p>
            <a:pPr lvl="2" algn="r" rtl="1"/>
            <a:r>
              <a:rPr lang="ar-SA" sz="3600" b="1" dirty="0" smtClean="0"/>
              <a:t>كينيت كراج، دعوة المئذنة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53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/>
              <a:t>أسماء أخطر المستشرقين وأهم </a:t>
            </a:r>
            <a:r>
              <a:rPr lang="ar-SA" b="1" dirty="0" smtClean="0"/>
              <a:t>مؤلفاتهم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r" rtl="1"/>
            <a:r>
              <a:rPr lang="ar-SA" sz="3600" b="1" dirty="0"/>
              <a:t>آربري، الإسلام اليوم</a:t>
            </a:r>
          </a:p>
          <a:p>
            <a:pPr lvl="2" algn="r" rtl="1"/>
            <a:r>
              <a:rPr lang="ar-SA" sz="3600" b="1" dirty="0"/>
              <a:t>        ، ترجمة القرآن</a:t>
            </a:r>
          </a:p>
          <a:p>
            <a:pPr lvl="2" algn="r" rtl="1"/>
            <a:r>
              <a:rPr lang="ar-SA" sz="3600" b="1" dirty="0"/>
              <a:t>جولد تسيهر، تاريخ مذاهب التفسير الإسلامي</a:t>
            </a:r>
          </a:p>
          <a:p>
            <a:pPr lvl="2" algn="r" rtl="1"/>
            <a:r>
              <a:rPr lang="ar-SA" sz="3600" b="1" dirty="0"/>
              <a:t>حتي، تاريخ العرب</a:t>
            </a:r>
            <a:endParaRPr lang="en-GB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1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r" rtl="1"/>
            <a:r>
              <a:rPr lang="ar-SA" sz="3600" b="1" dirty="0" smtClean="0"/>
              <a:t>ابراهام كاش، اليهودية في الإسلام</a:t>
            </a:r>
          </a:p>
          <a:p>
            <a:pPr lvl="2" algn="r" rtl="1"/>
            <a:r>
              <a:rPr lang="ar-SA" sz="3600" b="1" dirty="0" smtClean="0"/>
              <a:t>فينسنك، عقيدة الإسلام</a:t>
            </a:r>
          </a:p>
          <a:p>
            <a:pPr lvl="2" algn="r" rtl="1"/>
            <a:r>
              <a:rPr lang="ar-SA" sz="3600" b="1" dirty="0" smtClean="0"/>
              <a:t>ماسينون، الحلاج الصوفي الشهيد</a:t>
            </a:r>
          </a:p>
          <a:p>
            <a:pPr lvl="2" algn="r" rtl="1"/>
            <a:r>
              <a:rPr lang="ar-SA" sz="3600" b="1" dirty="0" smtClean="0"/>
              <a:t>مجيد قدوري، الحرب  والسلام في الاسلام</a:t>
            </a:r>
          </a:p>
          <a:p>
            <a:pPr lvl="2" algn="r" rtl="1"/>
            <a:r>
              <a:rPr lang="ar-SA" sz="3600" b="1" dirty="0" smtClean="0"/>
              <a:t>ماكدونالد، تطور علم الكلام والفقه والنظرية الدستورية في الاسلام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1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r" rtl="1"/>
            <a:r>
              <a:rPr lang="ar-SA" sz="3600" b="1" dirty="0"/>
              <a:t>جب، الإتجاهات الحديثة في الإسلام</a:t>
            </a:r>
          </a:p>
          <a:p>
            <a:pPr lvl="2" algn="r" rtl="1"/>
            <a:r>
              <a:rPr lang="ar-SA" sz="3600" b="1" dirty="0"/>
              <a:t>     ، طريق الاسلام</a:t>
            </a:r>
          </a:p>
          <a:p>
            <a:pPr lvl="2" algn="r" rtl="1"/>
            <a:r>
              <a:rPr lang="ar-SA" sz="3600" b="1" dirty="0"/>
              <a:t>نيكلسون، التصوف في الاسلام</a:t>
            </a:r>
          </a:p>
          <a:p>
            <a:pPr lvl="2" algn="r" rtl="1"/>
            <a:r>
              <a:rPr lang="ar-SA" sz="3600" b="1" dirty="0"/>
              <a:t>جيفري، مصادر تاريخ الاسلام</a:t>
            </a:r>
            <a:endParaRPr lang="en-GB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51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 algn="r" rtl="1"/>
            <a:r>
              <a:rPr lang="ar-SA" sz="3600" b="1" dirty="0" smtClean="0"/>
              <a:t>بل، أصول الإسلام في بيئته المسيحية</a:t>
            </a:r>
          </a:p>
          <a:p>
            <a:pPr lvl="2" algn="r" rtl="1"/>
            <a:r>
              <a:rPr lang="ar-SA" sz="3600" b="1" dirty="0"/>
              <a:t> </a:t>
            </a:r>
            <a:r>
              <a:rPr lang="ar-SA" sz="3600" b="1" dirty="0" smtClean="0"/>
              <a:t>  ، مقدمة القرآن</a:t>
            </a:r>
          </a:p>
          <a:p>
            <a:pPr lvl="2" algn="r" rtl="1"/>
            <a:r>
              <a:rPr lang="ar-SA" sz="3600" b="1" dirty="0" smtClean="0"/>
              <a:t>مرجليوث، التطورات المبكرة في الاسلام</a:t>
            </a:r>
          </a:p>
          <a:p>
            <a:pPr lvl="2" algn="r" rtl="1"/>
            <a:r>
              <a:rPr lang="ar-SA" sz="3600" b="1" dirty="0"/>
              <a:t> </a:t>
            </a:r>
            <a:r>
              <a:rPr lang="ar-SA" sz="3600" b="1" dirty="0" smtClean="0"/>
              <a:t>          ، محمد ومطلع الاسلام</a:t>
            </a:r>
          </a:p>
          <a:p>
            <a:pPr marL="2286000" lvl="5" indent="0" algn="r" rtl="1">
              <a:buNone/>
            </a:pPr>
            <a:r>
              <a:rPr lang="ar-SA" sz="3200" b="1" dirty="0" smtClean="0"/>
              <a:t>	 الجامعة الإسلامية</a:t>
            </a:r>
          </a:p>
          <a:p>
            <a:pPr lvl="2" algn="r" rtl="1"/>
            <a:r>
              <a:rPr lang="ar-SA" sz="3600" b="1" dirty="0" smtClean="0"/>
              <a:t>بيتمان، القنطرة الإسلامية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37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r" rtl="1"/>
            <a:r>
              <a:rPr lang="ar-SA" sz="3600" b="1" dirty="0"/>
              <a:t>جرونبام، اسلام العصور الوسطى</a:t>
            </a:r>
          </a:p>
          <a:p>
            <a:pPr lvl="2" algn="r" rtl="1"/>
            <a:r>
              <a:rPr lang="ar-SA" sz="3600" b="1" dirty="0"/>
              <a:t>         ، الإسلام</a:t>
            </a:r>
          </a:p>
          <a:p>
            <a:pPr lvl="2" algn="r" rtl="1"/>
            <a:r>
              <a:rPr lang="ar-SA" sz="3600" b="1" dirty="0"/>
              <a:t>         ، الأعياد المحمدية </a:t>
            </a:r>
            <a:endParaRPr lang="en-GB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55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أسماء أخطر المستشرقين وأهم مؤلفاتهم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r" rtl="1"/>
            <a:r>
              <a:rPr lang="ar-SA" sz="3600" b="1" dirty="0" smtClean="0"/>
              <a:t>جرونباوم، الوحدة والتنوع في الحضارة الاسلامية</a:t>
            </a:r>
          </a:p>
          <a:p>
            <a:pPr lvl="2" algn="r" rtl="1"/>
            <a:r>
              <a:rPr lang="ar-SA" sz="3600" b="1" dirty="0"/>
              <a:t> </a:t>
            </a:r>
            <a:r>
              <a:rPr lang="ar-SA" sz="3600" b="1" dirty="0" smtClean="0"/>
              <a:t>          ، دراسات في تاريخ الثقافة الاسلامية</a:t>
            </a:r>
          </a:p>
          <a:p>
            <a:pPr lvl="2" algn="r" rtl="1"/>
            <a:r>
              <a:rPr lang="ar-SA" sz="3600" b="1" dirty="0"/>
              <a:t> </a:t>
            </a:r>
            <a:r>
              <a:rPr lang="ar-SA" sz="3600" b="1" dirty="0" smtClean="0"/>
              <a:t>          ، محاولات في شرح الاسلام المعاصر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76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68761"/>
            <a:ext cx="8915400" cy="4862165"/>
          </a:xfrm>
        </p:spPr>
        <p:txBody>
          <a:bodyPr/>
          <a:lstStyle/>
          <a:p>
            <a:pPr marL="1371600" lvl="3" indent="0">
              <a:buNone/>
            </a:pPr>
            <a:endParaRPr lang="ar-SA" dirty="0" smtClean="0"/>
          </a:p>
          <a:p>
            <a:pPr marL="1371600" lvl="3" indent="0">
              <a:buNone/>
            </a:pPr>
            <a:endParaRPr lang="ar-SA" b="1" dirty="0"/>
          </a:p>
          <a:p>
            <a:pPr marL="1371600" lvl="3" indent="0" algn="r">
              <a:buNone/>
            </a:pPr>
            <a:r>
              <a:rPr lang="ar-SA" sz="4000" b="1" dirty="0" smtClean="0"/>
              <a:t>وسائل المستشرقين لتحقيق أهدافهم</a:t>
            </a:r>
          </a:p>
          <a:p>
            <a:pPr marL="1371600" lvl="3" indent="0" algn="r">
              <a:buNone/>
            </a:pPr>
            <a:r>
              <a:rPr lang="ar-SA" sz="4000" b="1" dirty="0" smtClean="0"/>
              <a:t>أسماء بعض أشهر المستشرقين وكتبهم</a:t>
            </a:r>
          </a:p>
          <a:p>
            <a:pPr marL="1371600" lvl="3" indent="0">
              <a:buNone/>
            </a:pPr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5"/>
          <p:cNvSpPr>
            <a:spLocks noGrp="1" noChangeArrowheads="1"/>
          </p:cNvSpPr>
          <p:nvPr>
            <p:ph type="title"/>
          </p:nvPr>
        </p:nvSpPr>
        <p:spPr bwMode="auto">
          <a:prstGeom prst="ribbon">
            <a:avLst>
              <a:gd name="adj1" fmla="val 12500"/>
              <a:gd name="adj2" fmla="val 50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1002">
            <a:schemeClr val="dk2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algn="ctr"/>
            <a: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  <a:t/>
            </a:r>
            <a:b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</a:br>
            <a: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  <a:t>ملخص محاضرة اليوم</a:t>
            </a:r>
            <a:r>
              <a:rPr lang="ar-SA" sz="4000" b="1" dirty="0" smtClean="0">
                <a:solidFill>
                  <a:srgbClr val="00B050"/>
                </a:solidFill>
                <a:cs typeface="Simplified Arabic" pitchFamily="2" charset="-78"/>
              </a:rPr>
              <a:t/>
            </a:r>
            <a:br>
              <a:rPr lang="ar-SA" sz="4000" b="1" dirty="0" smtClean="0">
                <a:solidFill>
                  <a:srgbClr val="00B050"/>
                </a:solidFill>
                <a:cs typeface="Simplified Arabic" pitchFamily="2" charset="-78"/>
              </a:rPr>
            </a:br>
            <a:endParaRPr lang="en-GB" sz="4000" b="1" dirty="0">
              <a:solidFill>
                <a:srgbClr val="00B050"/>
              </a:solidFill>
              <a:cs typeface="Simplified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4826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2209800" y="1600203"/>
            <a:ext cx="5334000" cy="2438397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آخر موعد لتسليم العمل الجماعي هو:</a:t>
            </a:r>
          </a:p>
          <a:p>
            <a:pPr algn="ctr" rtl="1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الاسبوع الخامس</a:t>
            </a:r>
            <a:endParaRPr lang="en-GB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07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002060"/>
                </a:solidFill>
              </a:rPr>
              <a:t>المحاضرة القادمة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   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dirty="0" smtClean="0"/>
          </a:p>
          <a:p>
            <a:pPr algn="ctr" rtl="1"/>
            <a:r>
              <a:rPr lang="ar-SA" sz="5100" b="1" dirty="0" smtClean="0">
                <a:solidFill>
                  <a:schemeClr val="accent3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موازين البحث  عند المستشرقين</a:t>
            </a:r>
          </a:p>
          <a:p>
            <a:pPr algn="ctr" rtl="1"/>
            <a:endParaRPr lang="ar-SA" sz="4700" b="1" dirty="0" smtClean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r>
              <a:rPr lang="ar-SA" sz="47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شكراً للمشاركة و حسن الاستماع </a:t>
            </a: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en-GB" sz="4700" b="1" dirty="0" smtClean="0">
                <a:solidFill>
                  <a:srgbClr val="7030A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en-GB" sz="4700" b="1" dirty="0" smtClean="0">
                <a:solidFill>
                  <a:srgbClr val="7030A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endParaRPr lang="en-GB" sz="44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359147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6125</TotalTime>
  <Words>1378</Words>
  <Application>Microsoft Office PowerPoint</Application>
  <PresentationFormat>A4 Paper (210x297 mm)</PresentationFormat>
  <Paragraphs>423</Paragraphs>
  <Slides>55</Slides>
  <Notes>55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      حركة الاستشراق المستوى الخامس       </vt:lpstr>
      <vt:lpstr>حركة الاستشراق مجموعة الأربعاء</vt:lpstr>
      <vt:lpstr>محاضرة اليوم 1433/11/10</vt:lpstr>
      <vt:lpstr>مراجعة</vt:lpstr>
      <vt:lpstr>مراجعة</vt:lpstr>
      <vt:lpstr>مراجعة</vt:lpstr>
      <vt:lpstr>مراجعة</vt:lpstr>
      <vt:lpstr>مراجعة</vt:lpstr>
      <vt:lpstr>مراجعة</vt:lpstr>
      <vt:lpstr>مراجعة</vt:lpstr>
      <vt:lpstr>وسائل المستشرقين لتحقيق أهدافهم</vt:lpstr>
      <vt:lpstr>وسائل المستشرقين لتحقيق أهدافهم</vt:lpstr>
      <vt:lpstr>وسائل المستشرقين لتحقيق أهدافهم</vt:lpstr>
      <vt:lpstr>وسائل المستشرقين لتحقيق أهدافهم</vt:lpstr>
      <vt:lpstr>وسائل المستشرقين لتحقيق أهدافهم</vt:lpstr>
      <vt:lpstr>وسائل المستشرقين لتحقيق أهدافهم</vt:lpstr>
      <vt:lpstr>وسائل المستشرقين لتحقيق أهدافهم</vt:lpstr>
      <vt:lpstr>وسائل المستشرقين لتحقيق أهدافهم</vt:lpstr>
      <vt:lpstr>وسائل المستشرقين لتحقيق أهدافهم</vt:lpstr>
      <vt:lpstr>وسائل المستشرقين لتحقيق أهدافهم</vt:lpstr>
      <vt:lpstr>مراجعة</vt:lpstr>
      <vt:lpstr>مراجعة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أسماء أخطر المستشرقين وأهم مؤلفاتهم</vt:lpstr>
      <vt:lpstr> ملخص محاضرة اليوم </vt:lpstr>
      <vt:lpstr>PowerPoint Presentation</vt:lpstr>
      <vt:lpstr>     المحاضرة القادمة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kmomer</cp:lastModifiedBy>
  <cp:revision>198</cp:revision>
  <dcterms:created xsi:type="dcterms:W3CDTF">2009-10-14T19:14:34Z</dcterms:created>
  <dcterms:modified xsi:type="dcterms:W3CDTF">2012-12-01T15:17:49Z</dcterms:modified>
</cp:coreProperties>
</file>