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notesMasterIdLst>
    <p:notesMasterId r:id="rId29"/>
  </p:notesMasterIdLst>
  <p:sldIdLst>
    <p:sldId id="272" r:id="rId2"/>
    <p:sldId id="658" r:id="rId3"/>
    <p:sldId id="695" r:id="rId4"/>
    <p:sldId id="712" r:id="rId5"/>
    <p:sldId id="689" r:id="rId6"/>
    <p:sldId id="692" r:id="rId7"/>
    <p:sldId id="693" r:id="rId8"/>
    <p:sldId id="713" r:id="rId9"/>
    <p:sldId id="635" r:id="rId10"/>
    <p:sldId id="667" r:id="rId11"/>
    <p:sldId id="668" r:id="rId12"/>
    <p:sldId id="636" r:id="rId13"/>
    <p:sldId id="730" r:id="rId14"/>
    <p:sldId id="637" r:id="rId15"/>
    <p:sldId id="670" r:id="rId16"/>
    <p:sldId id="683" r:id="rId17"/>
    <p:sldId id="684" r:id="rId18"/>
    <p:sldId id="709" r:id="rId19"/>
    <p:sldId id="714" r:id="rId20"/>
    <p:sldId id="686" r:id="rId21"/>
    <p:sldId id="679" r:id="rId22"/>
    <p:sldId id="680" r:id="rId23"/>
    <p:sldId id="688" r:id="rId24"/>
    <p:sldId id="687" r:id="rId25"/>
    <p:sldId id="710" r:id="rId26"/>
    <p:sldId id="729" r:id="rId27"/>
    <p:sldId id="725" r:id="rId2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66"/>
    <a:srgbClr val="000000"/>
    <a:srgbClr val="FF3300"/>
    <a:srgbClr val="3B84AF"/>
    <a:srgbClr val="709256"/>
    <a:srgbClr val="AD99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9" autoAdjust="0"/>
    <p:restoredTop sz="94726" autoAdjust="0"/>
  </p:normalViewPr>
  <p:slideViewPr>
    <p:cSldViewPr>
      <p:cViewPr>
        <p:scale>
          <a:sx n="50" d="100"/>
          <a:sy n="50" d="100"/>
        </p:scale>
        <p:origin x="-888" y="-3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99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00A66-2152-4877-BBAC-C7D1FECE60B9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317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944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4281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4281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404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4044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4044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884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7524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9498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9498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9498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9498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95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95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1426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1426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763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763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763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0188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0188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97FB6-DCF3-4AF8-A1A9-6AD8AD856353}" type="slidenum">
              <a:rPr lang="en-GB" smtClean="0"/>
              <a:pPr/>
              <a:t>27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70DC-C56B-4554-AEF9-6516CA8E9B9E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http://forum.hihi2.com/picture.php?albumid=1123&amp;pictureid=12118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2804" y="152400"/>
            <a:ext cx="38957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437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AAB4-67AD-4ECC-901D-4918EC411E70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317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87BC-109C-41DC-B9F8-B5BE96BD1810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19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78C-1FC1-4E51-AEB5-94A46E7928B9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95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837-6200-4E8D-9EBD-752029385129}" type="datetime1">
              <a:rPr lang="en-GB" smtClean="0"/>
              <a:t>01/12/2012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48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C4F08-DAE2-4CD3-9FA4-8FD720835904}" type="datetime1">
              <a:rPr lang="en-GB" smtClean="0"/>
              <a:t>01/12/2012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465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DBC80-8EC6-4233-AF3B-CE28D160C955}" type="datetime1">
              <a:rPr lang="en-GB" smtClean="0"/>
              <a:t>01/12/2012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55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7E675-118B-4CBC-8EFB-50516FF42FE5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798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7067-B056-4181-81E9-4E117C032C7F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39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3B3F-7F8F-4646-9221-703FAED1B4F7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665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26DF-7F8D-496B-A4B6-6A048823F51F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391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27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142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27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273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29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4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38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163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50014-DE06-465B-A58B-F25DF5A5850E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781800" y="6519446"/>
            <a:ext cx="19264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Dammam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050442" y="6290846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الدمام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14400" y="6581001"/>
            <a:ext cx="27110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/>
                </a:solidFill>
                <a:latin typeface="+mn-lt"/>
                <a:cs typeface="+mn-cs"/>
              </a:rPr>
              <a:t>Faculty</a:t>
            </a:r>
            <a:r>
              <a:rPr lang="en-GB" sz="1200" baseline="0" dirty="0" smtClean="0">
                <a:solidFill>
                  <a:schemeClr val="bg1"/>
                </a:solidFill>
                <a:latin typeface="+mn-lt"/>
                <a:cs typeface="+mn-cs"/>
              </a:rPr>
              <a:t> of Arts – Department of History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83042" y="6290846"/>
            <a:ext cx="18918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كلية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الآداب – قسم التاريخ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2" name="Picture 11" descr="C:\Users\kmomer\Documents\Downloads\dammam.jpg"/>
          <p:cNvPicPr/>
          <p:nvPr userDrawn="1"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710726" y="6183689"/>
            <a:ext cx="1183217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3"/>
          <p:cNvPicPr>
            <a:picLocks/>
          </p:cNvPicPr>
          <p:nvPr userDrawn="1"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-152400" y="6057551"/>
            <a:ext cx="1200782" cy="114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323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781" r:id="rId12"/>
    <p:sldLayoutId id="2147483773" r:id="rId13"/>
    <p:sldLayoutId id="2147483776" r:id="rId14"/>
    <p:sldLayoutId id="2147483777" r:id="rId15"/>
    <p:sldLayoutId id="2147483778" r:id="rId16"/>
    <p:sldLayoutId id="2147483775" r:id="rId17"/>
    <p:sldLayoutId id="2147483774" r:id="rId18"/>
    <p:sldLayoutId id="2147483779" r:id="rId19"/>
    <p:sldLayoutId id="2147483780" r:id="rId20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81200"/>
            <a:ext cx="8420100" cy="1981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b="1" dirty="0" smtClean="0">
                <a:latin typeface="Arial" pitchFamily="34" charset="0"/>
                <a:cs typeface="Arial" pitchFamily="34" charset="0"/>
              </a:rPr>
              <a:t>حركة</a:t>
            </a:r>
            <a:r>
              <a:rPr lang="ar-S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الاستشراق</a:t>
            </a:r>
            <a:r>
              <a:rPr lang="ar-SA" b="1" dirty="0">
                <a:latin typeface="Arial" pitchFamily="34" charset="0"/>
                <a:cs typeface="Arial" pitchFamily="34" charset="0"/>
              </a:rPr>
              <a:t/>
            </a:r>
            <a:br>
              <a:rPr lang="ar-SA" b="1" dirty="0">
                <a:latin typeface="Arial" pitchFamily="34" charset="0"/>
                <a:cs typeface="Arial" pitchFamily="34" charset="0"/>
              </a:rPr>
            </a:br>
            <a:r>
              <a:rPr lang="ar-SA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المستوى الخامس</a:t>
            </a:r>
            <a:r>
              <a:rPr lang="ar-SA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smtClean="0">
                <a:solidFill>
                  <a:schemeClr val="bg2"/>
                </a:solidFill>
              </a:rPr>
              <a:t>الفصل الدراسي الأول</a:t>
            </a:r>
            <a:endParaRPr lang="en-GB" sz="1600" b="1" dirty="0">
              <a:solidFill>
                <a:schemeClr val="bg2"/>
              </a:solidFill>
            </a:endParaRPr>
          </a:p>
        </p:txBody>
      </p:sp>
      <p:pic>
        <p:nvPicPr>
          <p:cNvPr id="7" name="Picture 6" descr="C:\Users\kmomer\Documents\Downloads\dammam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70334" y="336896"/>
            <a:ext cx="1209685" cy="72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3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2400" y="384685"/>
            <a:ext cx="1400205" cy="977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808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801100" cy="4454526"/>
          </a:xfrm>
        </p:spPr>
        <p:txBody>
          <a:bodyPr>
            <a:normAutofit/>
          </a:bodyPr>
          <a:lstStyle/>
          <a:p>
            <a:pPr lvl="1" algn="r" rtl="1">
              <a:buFont typeface="Wingdings" pitchFamily="2" charset="2"/>
              <a:buChar char="q"/>
            </a:pPr>
            <a:r>
              <a:rPr lang="ar-SA" sz="40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مراجعة</a:t>
            </a:r>
          </a:p>
          <a:p>
            <a:pPr lvl="1" algn="r" rtl="1">
              <a:buFont typeface="Wingdings" pitchFamily="2" charset="2"/>
              <a:buChar char="q"/>
            </a:pPr>
            <a:r>
              <a:rPr lang="ar-SA" sz="40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موازين البحث عند المستشرقين  </a:t>
            </a:r>
          </a:p>
          <a:p>
            <a:pPr lvl="1" algn="r" rtl="1">
              <a:buFont typeface="Wingdings" pitchFamily="2" charset="2"/>
              <a:buChar char="q"/>
            </a:pPr>
            <a:r>
              <a:rPr lang="ar-SA" sz="40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مواعيد هامة</a:t>
            </a:r>
            <a:endParaRPr lang="ar-SA" sz="4000" b="1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lvl="1" algn="r" rtl="1">
              <a:buFont typeface="Wingdings" pitchFamily="2" charset="2"/>
              <a:buChar char="q"/>
            </a:pPr>
            <a:r>
              <a:rPr lang="ar-SA" sz="40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مع المستشرقين وجهاً لوجه</a:t>
            </a:r>
          </a:p>
          <a:p>
            <a:pPr marL="1371600" lvl="3" indent="0">
              <a:buNone/>
            </a:pPr>
            <a:endParaRPr lang="en-GB" sz="3600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5"/>
          <p:cNvSpPr>
            <a:spLocks noGrp="1" noChangeArrowheads="1"/>
          </p:cNvSpPr>
          <p:nvPr>
            <p:ph type="title"/>
          </p:nvPr>
        </p:nvSpPr>
        <p:spPr bwMode="auto">
          <a:prstGeom prst="ribbon">
            <a:avLst>
              <a:gd name="adj1" fmla="val 12500"/>
              <a:gd name="adj2" fmla="val 50000"/>
            </a:avLst>
          </a:prstGeom>
          <a:ln>
            <a:solidFill>
              <a:srgbClr val="002060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 algn="ctr"/>
            <a:r>
              <a:rPr lang="ar-SA" sz="4000" b="1" dirty="0" smtClean="0">
                <a:solidFill>
                  <a:srgbClr val="002060"/>
                </a:solidFill>
                <a:cs typeface="Simplified Arabic" pitchFamily="2" charset="-78"/>
              </a:rPr>
              <a:t/>
            </a:r>
            <a:br>
              <a:rPr lang="ar-SA" sz="4000" b="1" dirty="0" smtClean="0">
                <a:solidFill>
                  <a:srgbClr val="002060"/>
                </a:solidFill>
                <a:cs typeface="Simplified Arabic" pitchFamily="2" charset="-78"/>
              </a:rPr>
            </a:br>
            <a:r>
              <a:rPr lang="ar-SA" sz="3600" b="1" dirty="0" smtClean="0">
                <a:solidFill>
                  <a:schemeClr val="tx2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محاضرة اليوم</a:t>
            </a:r>
            <a:br>
              <a:rPr lang="ar-SA" sz="3600" b="1" dirty="0" smtClean="0">
                <a:solidFill>
                  <a:schemeClr val="tx2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3600" b="1" dirty="0" smtClean="0">
                <a:solidFill>
                  <a:schemeClr val="tx2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1433/11/17</a:t>
            </a:r>
            <a:r>
              <a:rPr lang="ar-SA" sz="4000" b="1" dirty="0" smtClean="0">
                <a:solidFill>
                  <a:srgbClr val="00B050"/>
                </a:solidFill>
                <a:cs typeface="Simplified Arabic" pitchFamily="2" charset="-78"/>
              </a:rPr>
              <a:t/>
            </a:r>
            <a:br>
              <a:rPr lang="ar-SA" sz="4000" b="1" dirty="0" smtClean="0">
                <a:solidFill>
                  <a:srgbClr val="00B050"/>
                </a:solidFill>
                <a:cs typeface="Simplified Arabic" pitchFamily="2" charset="-78"/>
              </a:rPr>
            </a:br>
            <a:endParaRPr lang="en-GB" sz="4000" b="1" dirty="0">
              <a:solidFill>
                <a:srgbClr val="00B050"/>
              </a:solidFill>
              <a:cs typeface="Simplified Arabic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884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199"/>
            <a:ext cx="8839200" cy="4525967"/>
          </a:xfrm>
        </p:spPr>
        <p:txBody>
          <a:bodyPr>
            <a:normAutofit/>
          </a:bodyPr>
          <a:lstStyle/>
          <a:p>
            <a:pPr algn="just" rtl="1"/>
            <a:r>
              <a:rPr lang="ar-SA" sz="4000" b="1" dirty="0" smtClean="0"/>
              <a:t>اذكري واحدة من الشبهات  التي اثارها المستشرقون حول القرآن </a:t>
            </a:r>
          </a:p>
          <a:p>
            <a:pPr algn="r" rtl="1"/>
            <a:r>
              <a:rPr lang="ar-SA" sz="4000" b="1" dirty="0" smtClean="0"/>
              <a:t>ماهو ردك على هذه الشبهة؟</a:t>
            </a:r>
          </a:p>
          <a:p>
            <a:pPr algn="r" rtl="1"/>
            <a:endParaRPr lang="ar-SA" sz="40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3</a:t>
            </a:fld>
            <a:endParaRPr lang="en-GB"/>
          </a:p>
        </p:txBody>
      </p:sp>
      <p:sp>
        <p:nvSpPr>
          <p:cNvPr id="5" name="AutoShape 4"/>
          <p:cNvSpPr txBox="1"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95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SA" sz="3600" b="1" dirty="0" smtClean="0"/>
              <a:t>المستشرق هو </a:t>
            </a:r>
            <a:r>
              <a:rPr lang="ar-EG" sz="3600" b="1" dirty="0" smtClean="0"/>
              <a:t>:-</a:t>
            </a:r>
            <a:endParaRPr lang="en-GB" sz="3600" b="1" dirty="0"/>
          </a:p>
          <a:p>
            <a:pPr algn="r" rtl="1"/>
            <a:r>
              <a:rPr lang="ar-EG" sz="3600" b="1" dirty="0"/>
              <a:t>أ- </a:t>
            </a:r>
            <a:r>
              <a:rPr lang="ar-SA" sz="3600" b="1" dirty="0" smtClean="0"/>
              <a:t>كل عالم غربي يقيم بالشرق</a:t>
            </a:r>
            <a:r>
              <a:rPr lang="ar-EG" sz="3600" b="1" dirty="0"/>
              <a:t>	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ب- </a:t>
            </a:r>
            <a:r>
              <a:rPr lang="ar-SA" sz="3600" b="1" dirty="0" smtClean="0"/>
              <a:t>كل عالم غربي يدرس اللغات الشرقية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ج-</a:t>
            </a:r>
            <a:r>
              <a:rPr lang="ar-SA" sz="3600" b="1" dirty="0" smtClean="0"/>
              <a:t> كل عالم غربي يشتغل بدراسة الشرق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 </a:t>
            </a:r>
            <a:r>
              <a:rPr lang="ar-EG" sz="3600" b="1" dirty="0"/>
              <a:t>د- </a:t>
            </a:r>
            <a:r>
              <a:rPr lang="ar-SA" sz="3600" b="1" dirty="0" smtClean="0"/>
              <a:t>كل عالم شرقي يشتغل بدراسة الغرب</a:t>
            </a:r>
            <a:endParaRPr lang="en-GB" sz="3600" b="1" dirty="0"/>
          </a:p>
          <a:p>
            <a:pPr marL="0" indent="0" algn="r" rtl="1">
              <a:buNone/>
            </a:pPr>
            <a:endParaRPr lang="en-GB" sz="3600" b="1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16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EG" b="1" dirty="0" smtClean="0"/>
              <a:t>يمثل </a:t>
            </a:r>
            <a:r>
              <a:rPr lang="ar-EG" b="1" dirty="0"/>
              <a:t>المستشرق </a:t>
            </a:r>
            <a:r>
              <a:rPr lang="ar-SA" b="1" dirty="0" smtClean="0"/>
              <a:t>لوي ماسينون </a:t>
            </a:r>
            <a:r>
              <a:rPr lang="ar-EG" b="1" dirty="0" smtClean="0"/>
              <a:t>مدرسة </a:t>
            </a:r>
            <a:r>
              <a:rPr lang="ar-EG" b="1" dirty="0"/>
              <a:t>الاستشراق:-</a:t>
            </a:r>
            <a:endParaRPr lang="en-GB" dirty="0"/>
          </a:p>
          <a:p>
            <a:pPr algn="r" rtl="1"/>
            <a:r>
              <a:rPr lang="ar-EG" sz="3600" b="1" dirty="0"/>
              <a:t>أ- الفرنسية	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ب- الهولندية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ج-الإنجليزية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 </a:t>
            </a:r>
            <a:r>
              <a:rPr lang="ar-EG" sz="3600" b="1" dirty="0"/>
              <a:t>د- الإيطالية</a:t>
            </a:r>
            <a:endParaRPr lang="en-GB" sz="3600" b="1" dirty="0"/>
          </a:p>
          <a:p>
            <a:pPr algn="r" rtl="1"/>
            <a:r>
              <a:rPr lang="ar-EG" sz="3600" b="1" dirty="0"/>
              <a:t> </a:t>
            </a:r>
            <a:endParaRPr lang="en-GB" sz="3600" b="1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66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b="1" dirty="0" smtClean="0"/>
              <a:t>من </a:t>
            </a:r>
            <a:r>
              <a:rPr lang="ar-EG" b="1" dirty="0"/>
              <a:t>الكتب الوثائقية التي أظهرت نشاط المستشرقين والمنصرين لخدمة الاستعمار كتاب:-</a:t>
            </a:r>
            <a:endParaRPr lang="en-GB" dirty="0"/>
          </a:p>
          <a:p>
            <a:pPr algn="r" rtl="1"/>
            <a:r>
              <a:rPr lang="ar-EG" sz="3600" b="1" dirty="0"/>
              <a:t>أ-  التنصير	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ب- </a:t>
            </a:r>
            <a:r>
              <a:rPr lang="ar-EG" sz="3600" b="1" dirty="0"/>
              <a:t>التبشير </a:t>
            </a:r>
            <a:r>
              <a:rPr lang="ar-EG" sz="3600" b="1" dirty="0" smtClean="0"/>
              <a:t>والاستعمار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ج-الاستعمار      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الاحتلال </a:t>
            </a:r>
            <a:endParaRPr lang="en-GB" sz="3600" b="1" dirty="0"/>
          </a:p>
          <a:p>
            <a:pPr marL="0" indent="0" rtl="1">
              <a:buNone/>
            </a:pPr>
            <a:r>
              <a:rPr lang="ar-EG" dirty="0"/>
              <a:t> </a:t>
            </a:r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05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EG" b="1" dirty="0" smtClean="0"/>
              <a:t>يذهب </a:t>
            </a:r>
            <a:r>
              <a:rPr lang="ar-EG" b="1" dirty="0"/>
              <a:t>بعض  المستشرقين إلى أن القرآن مستمد من:-</a:t>
            </a:r>
            <a:endParaRPr lang="en-GB" dirty="0"/>
          </a:p>
          <a:p>
            <a:pPr algn="r" rtl="1"/>
            <a:r>
              <a:rPr lang="ar-EG" sz="3600" b="1" dirty="0"/>
              <a:t>أ- </a:t>
            </a:r>
            <a:r>
              <a:rPr lang="ar-EG" sz="3600" b="1" dirty="0" smtClean="0"/>
              <a:t>النصرانية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ب- البوذية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ج- </a:t>
            </a:r>
            <a:r>
              <a:rPr lang="ar-EG" sz="3600" b="1" dirty="0"/>
              <a:t>الهندوسية  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الوثنية</a:t>
            </a:r>
            <a:endParaRPr lang="en-GB" sz="3600" b="1" dirty="0"/>
          </a:p>
          <a:p>
            <a:pPr rtl="1"/>
            <a:r>
              <a:rPr lang="ar-EG" dirty="0"/>
              <a:t> 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27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 smtClean="0"/>
              <a:t>-</a:t>
            </a:r>
            <a:r>
              <a:rPr lang="ar-EG" sz="3600" b="1" dirty="0"/>
              <a:t>يُعد جولد تسهير وشاخت من أشد المستشرقين  حرصاً على ادعاء استمداد الإسلام من المسيحية </a:t>
            </a:r>
            <a:endParaRPr lang="en-GB" sz="3600" b="1" dirty="0" smtClean="0"/>
          </a:p>
          <a:p>
            <a:pPr algn="r" rtl="1"/>
            <a:r>
              <a:rPr lang="ar-EG" sz="3600" b="1" dirty="0"/>
              <a:t> يسعى الاستشراق من نقد الإسلام </a:t>
            </a:r>
            <a:r>
              <a:rPr lang="ar-EG" sz="3600" b="1" dirty="0" smtClean="0"/>
              <a:t>ل</a:t>
            </a:r>
            <a:r>
              <a:rPr lang="ar-SA" sz="3600" b="1" dirty="0" smtClean="0"/>
              <a:t>توجيه </a:t>
            </a:r>
            <a:r>
              <a:rPr lang="ar-EG" sz="3600" b="1" dirty="0" smtClean="0"/>
              <a:t> </a:t>
            </a:r>
            <a:r>
              <a:rPr lang="ar-EG" sz="3600" b="1" dirty="0"/>
              <a:t>أنظار الغربيين </a:t>
            </a:r>
            <a:r>
              <a:rPr lang="ar-EG" sz="3600" b="1" dirty="0" smtClean="0"/>
              <a:t> </a:t>
            </a:r>
            <a:r>
              <a:rPr lang="ar-SA" sz="3600" b="1" dirty="0" smtClean="0"/>
              <a:t>ل</a:t>
            </a:r>
            <a:r>
              <a:rPr lang="ar-EG" sz="3600" b="1" dirty="0" smtClean="0"/>
              <a:t>نقد </a:t>
            </a:r>
            <a:r>
              <a:rPr lang="ar-EG" sz="3600" b="1" dirty="0"/>
              <a:t>ما عندهم من عقيدة وكتب </a:t>
            </a:r>
            <a:r>
              <a:rPr lang="ar-EG" sz="3600" b="1" dirty="0" smtClean="0"/>
              <a:t>مقدسة</a:t>
            </a:r>
            <a:endParaRPr lang="en-GB" sz="3600" b="1" dirty="0" smtClean="0"/>
          </a:p>
          <a:p>
            <a:pPr algn="r" rtl="1"/>
            <a:r>
              <a:rPr lang="ar-EG" sz="3600" b="1" dirty="0"/>
              <a:t>تمت ترجمة القرآن لأول مرة في القرن الثالث عشر</a:t>
            </a: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60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موازين </a:t>
            </a:r>
            <a:r>
              <a:rPr lang="ar-SA" b="1" dirty="0"/>
              <a:t>البحث عند </a:t>
            </a:r>
            <a:r>
              <a:rPr lang="ar-SA" b="1" dirty="0" smtClean="0"/>
              <a:t>المستشرقين</a:t>
            </a:r>
            <a:r>
              <a:rPr lang="ar-SA" b="1" dirty="0"/>
              <a:t/>
            </a:r>
            <a:br>
              <a:rPr lang="ar-SA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3600" b="1" dirty="0" smtClean="0"/>
              <a:t>عدم التجرد من الهوى</a:t>
            </a:r>
          </a:p>
          <a:p>
            <a:pPr lvl="1" algn="r" rtl="1"/>
            <a:r>
              <a:rPr lang="ar-SA" sz="3600" b="1" dirty="0" smtClean="0"/>
              <a:t>تطويع النصوص  لخدمة الأفكار المسبقة</a:t>
            </a:r>
          </a:p>
          <a:p>
            <a:pPr lvl="1" algn="r" rtl="1"/>
            <a:r>
              <a:rPr lang="ar-SA" sz="3600" b="1" dirty="0" smtClean="0"/>
              <a:t>استنباط الكل من حادثة جزئية</a:t>
            </a:r>
          </a:p>
          <a:p>
            <a:pPr marL="457200" lvl="1" indent="0" algn="r" rtl="1">
              <a:buNone/>
            </a:pPr>
            <a:r>
              <a:rPr lang="ar-SA" sz="3600" b="1" dirty="0" smtClean="0"/>
              <a:t>جولد تسهير</a:t>
            </a:r>
          </a:p>
          <a:p>
            <a:pPr lvl="4" algn="r" rtl="1"/>
            <a:r>
              <a:rPr lang="ar-SA" sz="3600" b="1" dirty="0" smtClean="0"/>
              <a:t>الزعم بأن الحديث من صنع القرون الثلاثة الأولى للهجرة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2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موازين البحث عند المسترقين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 algn="r" rtl="1">
              <a:buNone/>
            </a:pPr>
            <a:r>
              <a:rPr lang="ar-SA" sz="3600" b="1" dirty="0" smtClean="0"/>
              <a:t>نماذج:-</a:t>
            </a:r>
          </a:p>
          <a:p>
            <a:pPr marL="45720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جولد تسهير</a:t>
            </a:r>
          </a:p>
          <a:p>
            <a:pPr marL="57150" indent="0" algn="just" rtl="1">
              <a:buNone/>
            </a:pPr>
            <a:r>
              <a:rPr lang="ar-SA" sz="4000" b="1" dirty="0" smtClean="0"/>
              <a:t>1-</a:t>
            </a:r>
            <a:r>
              <a:rPr lang="ar-SA" sz="3600" b="1" dirty="0" smtClean="0"/>
              <a:t>الزعم بأن الحديث ليس من قول الرسول صلى الله 	عليه وسلم بل من صنع القرون الثلاثة الأولى 	للهجرة</a:t>
            </a:r>
            <a:r>
              <a:rPr lang="ar-SA" sz="4000" b="1" dirty="0" smtClean="0"/>
              <a:t>.</a:t>
            </a:r>
          </a:p>
          <a:p>
            <a:pPr marL="457200" lvl="1" indent="0" algn="r" rtl="1">
              <a:buNone/>
            </a:pPr>
            <a:r>
              <a:rPr lang="ar-SA" sz="3600" b="1" dirty="0" smtClean="0"/>
              <a:t>		أحكام الشريعة لم تكن معروفة لجمهور 			المسلمين في الصدر الأول من الإسلام.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3719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موازين البحث عند المسترقين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" indent="0" algn="r" rtl="1">
              <a:buNone/>
            </a:pPr>
            <a:r>
              <a:rPr lang="ar-SA" sz="4000" b="1" dirty="0" smtClean="0"/>
              <a:t>1- الزعم بأن أبا حنيفة لم يكن يعرف هل كانت بدر قبل 	أحد أم بعدها.</a:t>
            </a:r>
          </a:p>
          <a:p>
            <a:pPr marL="57150" indent="0" algn="r" rtl="1">
              <a:buNone/>
            </a:pPr>
            <a:r>
              <a:rPr lang="ar-SA" sz="4000" b="1" dirty="0" smtClean="0"/>
              <a:t>2- الزعم  </a:t>
            </a:r>
            <a:r>
              <a:rPr lang="ar-SA" sz="4000" b="1" dirty="0"/>
              <a:t>بأن الزهري كان يضع </a:t>
            </a:r>
            <a:r>
              <a:rPr lang="ar-SA" sz="4000" b="1" dirty="0" smtClean="0"/>
              <a:t>الحديث لبني أمية</a:t>
            </a:r>
            <a:endParaRPr lang="ar-SA" sz="4000" b="1" dirty="0"/>
          </a:p>
          <a:p>
            <a:pPr marL="457200" lvl="1" indent="0" algn="r" rtl="1">
              <a:buNone/>
            </a:pPr>
            <a:endParaRPr lang="ar-SA" sz="4000" b="1" dirty="0" smtClean="0"/>
          </a:p>
          <a:p>
            <a:pPr marL="457200" lvl="1" indent="0" algn="r" rtl="1">
              <a:buNone/>
            </a:pPr>
            <a:endParaRPr lang="ar-SA" sz="36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96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موازين البحث عند المسترقين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lvl="1" indent="0" algn="r" rtl="1">
              <a:buNone/>
            </a:pPr>
            <a:r>
              <a:rPr lang="ar-SA" sz="4000" b="1" smtClean="0"/>
              <a:t>	مناقشة </a:t>
            </a:r>
            <a:r>
              <a:rPr lang="ar-SA" sz="4000" b="1" dirty="0"/>
              <a:t>آراء جولد </a:t>
            </a:r>
            <a:r>
              <a:rPr lang="ar-SA" sz="4000" b="1" dirty="0" smtClean="0"/>
              <a:t>تسهير</a:t>
            </a:r>
          </a:p>
          <a:p>
            <a:pPr marL="51435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الاعتماد على الروايات الضعيفة.</a:t>
            </a:r>
          </a:p>
          <a:p>
            <a:pPr marL="514350" lvl="1" indent="0" algn="r" rtl="1">
              <a:buNone/>
            </a:pPr>
            <a:r>
              <a:rPr lang="ar-SA" sz="3600" b="1" dirty="0" smtClean="0"/>
              <a:t>	تجاهل الروايات الثابتة.</a:t>
            </a:r>
          </a:p>
          <a:p>
            <a:pPr marL="514350" lvl="1" indent="0" algn="r" rtl="1">
              <a:buNone/>
            </a:pPr>
            <a:r>
              <a:rPr lang="ar-SA" sz="3600" b="1" dirty="0" smtClean="0"/>
              <a:t>	تجاهل إجماع كتب الجرح والتعديل على صدق 	الإمام 	الزهري.</a:t>
            </a:r>
            <a:endParaRPr lang="en-GB" sz="3600" b="1" dirty="0" smtClean="0"/>
          </a:p>
          <a:p>
            <a:pPr marL="514350" lvl="1" indent="0" algn="r" rtl="1">
              <a:buNone/>
            </a:pPr>
            <a:endParaRPr lang="ar-SA" sz="3600" b="1" dirty="0" smtClean="0"/>
          </a:p>
          <a:p>
            <a:pPr marL="514350" lvl="1" indent="0" algn="r" rtl="1">
              <a:buNone/>
            </a:pPr>
            <a:r>
              <a:rPr lang="ar-SA" sz="3600" b="1" dirty="0"/>
              <a:t>	</a:t>
            </a:r>
            <a:endParaRPr lang="ar-SA" sz="3600" b="1" dirty="0" smtClean="0"/>
          </a:p>
          <a:p>
            <a:pPr marL="514350" lvl="1" indent="0" algn="r" rtl="1">
              <a:buNone/>
            </a:pPr>
            <a:r>
              <a:rPr lang="ar-SA" sz="3600" b="1" dirty="0"/>
              <a:t>	</a:t>
            </a:r>
          </a:p>
          <a:p>
            <a:pPr lvl="2" algn="r" rtl="1"/>
            <a:endParaRPr lang="ar-SA" sz="3600" b="1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83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>
                <a:cs typeface="Simplified Arabic" pitchFamily="2" charset="-78"/>
              </a:rPr>
              <a:t>رواية ابن عساكر و ابن سعد:</a:t>
            </a:r>
          </a:p>
          <a:p>
            <a:pPr lvl="1" algn="just" rtl="1"/>
            <a:r>
              <a:rPr lang="ar-SA" sz="3600" b="1" dirty="0">
                <a:cs typeface="Simplified Arabic" pitchFamily="2" charset="-78"/>
              </a:rPr>
              <a:t>’</a:t>
            </a:r>
            <a:r>
              <a:rPr lang="ar-SA" sz="3600" b="1" dirty="0" smtClean="0">
                <a:cs typeface="Simplified Arabic" pitchFamily="2" charset="-78"/>
              </a:rPr>
              <a:t>أيها الناس إن كنا منعناكم امراً قد بذلناه الآن لهؤلاء، وإن هؤلاء الأمراء أكرهونا على كتابة </a:t>
            </a:r>
            <a:r>
              <a:rPr lang="ar-SA" sz="3600" b="1" dirty="0" smtClean="0">
                <a:solidFill>
                  <a:srgbClr val="FF0000"/>
                </a:solidFill>
                <a:cs typeface="Simplified Arabic" pitchFamily="2" charset="-78"/>
              </a:rPr>
              <a:t>ال</a:t>
            </a:r>
            <a:r>
              <a:rPr lang="ar-SA" sz="3600" b="1" dirty="0" smtClean="0">
                <a:cs typeface="Simplified Arabic" pitchFamily="2" charset="-78"/>
              </a:rPr>
              <a:t>أحاديث، فتعالوا حتى أحدثكم بها، فحدثهم باربعمائة حديث‘.</a:t>
            </a:r>
          </a:p>
          <a:p>
            <a:pPr marL="457200" lvl="1" indent="0" algn="just" rtl="1">
              <a:buNone/>
            </a:pPr>
            <a:r>
              <a:rPr lang="ar-SA" sz="3600" b="1" dirty="0" smtClean="0">
                <a:cs typeface="Simplified Arabic" pitchFamily="2" charset="-78"/>
              </a:rPr>
              <a:t>رواية جولد تسهير:</a:t>
            </a:r>
          </a:p>
          <a:p>
            <a:pPr marL="457200" lvl="1" indent="0" algn="r" rtl="1">
              <a:buNone/>
            </a:pPr>
            <a:r>
              <a:rPr lang="ar-SA" sz="3600" b="1" dirty="0">
                <a:cs typeface="Simplified Arabic" pitchFamily="2" charset="-78"/>
              </a:rPr>
              <a:t>	 </a:t>
            </a:r>
            <a:r>
              <a:rPr lang="ar-SA" sz="3600" b="1" dirty="0" smtClean="0">
                <a:cs typeface="Simplified Arabic" pitchFamily="2" charset="-78"/>
              </a:rPr>
              <a:t>’إن </a:t>
            </a:r>
            <a:r>
              <a:rPr lang="ar-SA" sz="3600" b="1" dirty="0">
                <a:cs typeface="Simplified Arabic" pitchFamily="2" charset="-78"/>
              </a:rPr>
              <a:t>هؤلاء الأمراء أكرهونا على </a:t>
            </a:r>
            <a:r>
              <a:rPr lang="ar-SA" sz="3600" b="1" dirty="0" smtClean="0">
                <a:cs typeface="Simplified Arabic" pitchFamily="2" charset="-78"/>
              </a:rPr>
              <a:t>كتابة أحاديث،.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تحريف الروايات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343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موازين البحث عند المسترقين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r" rtl="1">
              <a:buNone/>
            </a:pPr>
            <a:r>
              <a:rPr lang="ar-SA" sz="3600" b="1" dirty="0" smtClean="0"/>
              <a:t>3- الزعم بتعالي العرب الفاتحين عن المسلمين العجم</a:t>
            </a:r>
          </a:p>
          <a:p>
            <a:pPr marL="514350" lvl="1" indent="0" algn="r" rtl="1">
              <a:buNone/>
            </a:pPr>
            <a:r>
              <a:rPr lang="ar-SA" sz="4000" b="1" dirty="0"/>
              <a:t>	</a:t>
            </a:r>
            <a:r>
              <a:rPr lang="ar-SA" sz="3600" b="1" dirty="0"/>
              <a:t>نموذج: -بروكلمان – كتاب تاريخ الشعوب الإسلامية</a:t>
            </a:r>
          </a:p>
          <a:p>
            <a:pPr marL="514350" lvl="1" indent="0" algn="r" rtl="1">
              <a:buNone/>
            </a:pPr>
            <a:r>
              <a:rPr lang="ar-SA" sz="3600" b="1" dirty="0" smtClean="0"/>
              <a:t>	’إذا كان العرب يؤلفون طبقة الحاكمين، فقد كان 	الأعاجم من الجهة الثانية هم الرعية أي القطيع‘. 	</a:t>
            </a:r>
            <a:r>
              <a:rPr lang="ar-SA" sz="3600" b="1" dirty="0"/>
              <a:t>		</a:t>
            </a:r>
            <a:r>
              <a:rPr lang="ar-SA" sz="3600" b="1" dirty="0" smtClean="0"/>
              <a:t>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13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موازين البحث عند المسترقين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1" indent="0" algn="r" rtl="1">
              <a:buNone/>
            </a:pPr>
            <a:r>
              <a:rPr lang="ar-SA" sz="3600" b="1" dirty="0" smtClean="0"/>
              <a:t>مناقشة آراء بروكلمان</a:t>
            </a:r>
          </a:p>
          <a:p>
            <a:pPr marL="51435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	الفهم الخاطئ لمدلول لفظ ’رعية‘</a:t>
            </a:r>
          </a:p>
          <a:p>
            <a:pPr marL="51435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	تجاهل الوثائق التي تتحدث عن عدم وجود 			تمايز</a:t>
            </a:r>
          </a:p>
          <a:p>
            <a:pPr marL="51435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96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موازين البحث عند المسترقين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1" indent="0" algn="r" rtl="1">
              <a:buNone/>
            </a:pPr>
            <a:r>
              <a:rPr lang="ar-SA" sz="3600" b="1" dirty="0"/>
              <a:t>4-زعم مايور و </a:t>
            </a:r>
            <a:r>
              <a:rPr lang="ar-SA" sz="3600" b="1" dirty="0" smtClean="0"/>
              <a:t>مرجليوث بـ ’إهتمام أهل البادية بتعلم البلاغة وا حتمال أن النبي صلى الله عليه وسلم مارس هذا الفن حتى بلغ فيه‘.</a:t>
            </a:r>
          </a:p>
          <a:p>
            <a:pPr marL="51435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مناقشة آراء مايور و مرجليوث</a:t>
            </a:r>
          </a:p>
          <a:p>
            <a:pPr marL="51435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	الاعتماد على استنتاج وهمي</a:t>
            </a:r>
          </a:p>
          <a:p>
            <a:pPr marL="51435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	اختراع العلل والأسباب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91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/>
              <a:t>موازين البحث عند المسترقين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1" indent="0" algn="r" rtl="1">
              <a:buNone/>
            </a:pPr>
            <a:r>
              <a:rPr lang="ar-SA" sz="3600" b="1" dirty="0" smtClean="0"/>
              <a:t>إنتقاد ناصر الدين دينيه لموازين البحث عند المستشرقين</a:t>
            </a:r>
          </a:p>
          <a:p>
            <a:pPr marL="51435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تحليل الاسلام والسيرة من منظور غربي</a:t>
            </a:r>
          </a:p>
          <a:p>
            <a:pPr marL="51435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فشل المستشرقين في هدم الآراء المقررة والروايات 	المشهورة من السيرة.</a:t>
            </a:r>
          </a:p>
          <a:p>
            <a:pPr marL="51435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تناقض و اختلاف الآراء الاستشراقية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98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3600" b="1" dirty="0"/>
              <a:t>اذكري احد معايير المستشرقين في </a:t>
            </a:r>
            <a:r>
              <a:rPr lang="ar-SA" sz="3600" b="1" dirty="0" smtClean="0"/>
              <a:t>البحث</a:t>
            </a:r>
          </a:p>
          <a:p>
            <a:pPr algn="r" rt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 txBox="1"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اسئلة للمراجعة 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42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600" b="1" dirty="0" smtClean="0"/>
              <a:t>تعتمد </a:t>
            </a:r>
            <a:r>
              <a:rPr lang="ar-SA" sz="3600" b="1" dirty="0"/>
              <a:t>موازين البحث لدى المستشرقين على الموضوعية</a:t>
            </a:r>
            <a:r>
              <a:rPr lang="ar-SA" sz="3600" dirty="0"/>
              <a:t>. </a:t>
            </a:r>
            <a:endParaRPr lang="en-GB" sz="3600" dirty="0"/>
          </a:p>
          <a:p>
            <a:pPr algn="r" rtl="1"/>
            <a:r>
              <a:rPr lang="ar-SA" sz="3600" b="1" dirty="0" smtClean="0"/>
              <a:t>ذهب </a:t>
            </a:r>
            <a:r>
              <a:rPr lang="ar-SA" sz="3600" b="1" dirty="0"/>
              <a:t>المستشرقون إلى انتقاص قدر علوم أئمة الإسلام كأبي حنيفة والزهري</a:t>
            </a:r>
            <a:endParaRPr lang="en-GB" sz="3600" b="1" dirty="0"/>
          </a:p>
          <a:p>
            <a:pPr algn="r" rt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 txBox="1"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اسئلة للمراجعة 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84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>
                <a:cs typeface="Simplified Arabic" pitchFamily="2" charset="-78"/>
              </a:rPr>
              <a:t>مع المستشرقين وجهاً لوجه</a:t>
            </a:r>
          </a:p>
          <a:p>
            <a:pPr lvl="1" algn="r" rtl="1"/>
            <a:r>
              <a:rPr lang="ar-SA" sz="3600" b="1" dirty="0" smtClean="0">
                <a:cs typeface="Simplified Arabic" pitchFamily="2" charset="-78"/>
              </a:rPr>
              <a:t>البروفسور أندرسون</a:t>
            </a:r>
          </a:p>
          <a:p>
            <a:pPr lvl="1" algn="r" rtl="1"/>
            <a:r>
              <a:rPr lang="ar-SA" sz="3600" b="1" dirty="0" smtClean="0">
                <a:cs typeface="Simplified Arabic" pitchFamily="2" charset="-78"/>
              </a:rPr>
              <a:t>رئيس قسم الدراسات الاسلامية بجامعة أدنبرة</a:t>
            </a:r>
          </a:p>
          <a:p>
            <a:pPr lvl="1" algn="r" rtl="1"/>
            <a:r>
              <a:rPr lang="ar-SA" sz="3600" b="1" dirty="0" smtClean="0">
                <a:cs typeface="Simplified Arabic" pitchFamily="2" charset="-78"/>
              </a:rPr>
              <a:t>رئيس قسم الدراسات العربية بجامعة جلاسكو</a:t>
            </a:r>
          </a:p>
          <a:p>
            <a:pPr lvl="1" algn="r" rtl="1"/>
            <a:r>
              <a:rPr lang="ar-SA" sz="3600" b="1" dirty="0" smtClean="0">
                <a:cs typeface="Simplified Arabic" pitchFamily="2" charset="-78"/>
              </a:rPr>
              <a:t>رئيس قسم الدراسات العربية والاسلامية في جامعة اكسفورد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مع المستشرقين وجهاً لوجه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52257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3600" b="1" dirty="0" smtClean="0">
                <a:cs typeface="Simplified Arabic" pitchFamily="2" charset="-78"/>
              </a:rPr>
              <a:t>المستشرق آربري، رئيس قسم الدراسات العربية والإسلامية</a:t>
            </a:r>
          </a:p>
          <a:p>
            <a:pPr lvl="1" algn="r" rtl="1"/>
            <a:r>
              <a:rPr lang="ar-SA" sz="3600" b="1" dirty="0" smtClean="0">
                <a:cs typeface="Simplified Arabic" pitchFamily="2" charset="-78"/>
              </a:rPr>
              <a:t>البروفسور ربسون بمانشستر</a:t>
            </a:r>
          </a:p>
          <a:p>
            <a:pPr lvl="1" algn="r" rtl="1"/>
            <a:r>
              <a:rPr lang="ar-SA" sz="3600" b="1" dirty="0" smtClean="0">
                <a:cs typeface="Simplified Arabic" pitchFamily="2" charset="-78"/>
              </a:rPr>
              <a:t>المستشرق شاخت بجامعة ليدن</a:t>
            </a:r>
          </a:p>
          <a:p>
            <a:pPr lv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مع المسترقين  وجهاً لوجه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88553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 algn="r" rtl="1"/>
            <a:r>
              <a:rPr lang="ar-SA" sz="3600" b="1" dirty="0" smtClean="0">
                <a:cs typeface="Simplified Arabic" pitchFamily="2" charset="-78"/>
              </a:rPr>
              <a:t>المستشرق نيبرج – جامعة أبسالا بالسويد</a:t>
            </a:r>
          </a:p>
          <a:p>
            <a:pPr lvl="4" algn="r" rtl="1"/>
            <a:endParaRPr lang="ar-SA" sz="3600" b="1" dirty="0" smtClean="0">
              <a:cs typeface="Simplified Arabic" pitchFamily="2" charset="-78"/>
            </a:endParaRPr>
          </a:p>
          <a:p>
            <a:pPr lvl="4" algn="r" rt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مع المسترقين  وجهاً لوجه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651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>
                <a:cs typeface="Simplified Arabic" pitchFamily="2" charset="-78"/>
              </a:rPr>
              <a:t>نتائج الحوار مع المستشرقين</a:t>
            </a:r>
          </a:p>
          <a:p>
            <a:pPr lvl="4" algn="r" rtl="1"/>
            <a:r>
              <a:rPr lang="ar-SA" sz="3600" b="1" dirty="0" smtClean="0">
                <a:cs typeface="Simplified Arabic" pitchFamily="2" charset="-78"/>
              </a:rPr>
              <a:t>اغلبهم من القساوسة او الاستعماريين او اليهود</a:t>
            </a:r>
          </a:p>
          <a:p>
            <a:pPr lvl="4" algn="r" rtl="1"/>
            <a:r>
              <a:rPr lang="ar-SA" sz="3600" b="1" dirty="0" smtClean="0">
                <a:cs typeface="Simplified Arabic" pitchFamily="2" charset="-78"/>
              </a:rPr>
              <a:t>الاستشراق في الدول الاسكندنافية اضعف من الدول الاستعمارية</a:t>
            </a:r>
          </a:p>
          <a:p>
            <a:pPr lvl="4" algn="r" rtl="1"/>
            <a:endParaRPr lang="ar-SA" sz="3600" b="1" dirty="0" smtClean="0">
              <a:cs typeface="Simplified Arabic" pitchFamily="2" charset="-78"/>
            </a:endParaRPr>
          </a:p>
          <a:p>
            <a:pPr lvl="4" algn="r" rt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 smtClean="0"/>
              <a:t>مع المستشرقين وجهاً لوجه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77434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4" algn="r" rtl="1"/>
            <a:r>
              <a:rPr lang="ar-SA" sz="3600" b="1" dirty="0" smtClean="0">
                <a:cs typeface="Simplified Arabic" pitchFamily="2" charset="-78"/>
              </a:rPr>
              <a:t>تخلي المستشرقين المعاصرين في الدول غير الاستعمارية عن آراء جولد تسهير وامثاله</a:t>
            </a:r>
          </a:p>
          <a:p>
            <a:pPr lvl="4" algn="r" rtl="1"/>
            <a:r>
              <a:rPr lang="ar-SA" sz="3600" b="1" dirty="0" smtClean="0">
                <a:cs typeface="Simplified Arabic" pitchFamily="2" charset="-78"/>
              </a:rPr>
              <a:t>الدول الاستعمارية مثل بريطانيا وفرنسا مازالت توجه حركة الاستشراق لهدم الاسلام وتشويه سمعته</a:t>
            </a:r>
          </a:p>
          <a:p>
            <a:pPr lvl="4" algn="r" rtl="1"/>
            <a:endParaRPr lang="ar-SA" sz="3600" b="1" dirty="0" smtClean="0">
              <a:cs typeface="Simplified Arabic" pitchFamily="2" charset="-78"/>
            </a:endParaRPr>
          </a:p>
          <a:p>
            <a:pPr lvl="4" algn="r" rt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 smtClean="0"/>
              <a:t>مع المستشرقين وجهاً لوجه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53429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600" b="1" smtClean="0"/>
              <a:t>الاستشراق في أمريكا</a:t>
            </a: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 smtClean="0"/>
              <a:t>مع المستشرقين وجهاً لوجه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10320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sz="3600" b="1" dirty="0" smtClean="0"/>
              <a:t>الخاتمة</a:t>
            </a:r>
          </a:p>
          <a:p>
            <a:pPr lvl="1" algn="just" rtl="1"/>
            <a:r>
              <a:rPr lang="ar-SA" sz="3600" b="1" dirty="0" smtClean="0"/>
              <a:t>اثرالتعصب الديني على الدراسات الاستشراقية</a:t>
            </a:r>
          </a:p>
          <a:p>
            <a:pPr lvl="1" algn="just" rtl="1"/>
            <a:r>
              <a:rPr lang="ar-SA" sz="3600" b="1" dirty="0" smtClean="0"/>
              <a:t>اعتقاد الغربيين انهم اصل جميع الحضارات في التاريخ</a:t>
            </a:r>
          </a:p>
          <a:p>
            <a:pPr lvl="1" algn="just" rtl="1"/>
            <a:r>
              <a:rPr lang="ar-SA" sz="3600" b="1" smtClean="0"/>
              <a:t>ضرورة الاعتماد </a:t>
            </a:r>
            <a:r>
              <a:rPr lang="ar-SA" sz="3600" b="1" dirty="0" smtClean="0"/>
              <a:t>على </a:t>
            </a:r>
            <a:r>
              <a:rPr lang="ar-SA" sz="3600" b="1" smtClean="0"/>
              <a:t>المصادر الاسلامية </a:t>
            </a:r>
            <a:r>
              <a:rPr lang="ar-SA" sz="3600" b="1" dirty="0" smtClean="0"/>
              <a:t>لمعرفة تراثنا</a:t>
            </a:r>
          </a:p>
          <a:p>
            <a:pPr lvl="1" algn="just" rtl="1"/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 smtClean="0"/>
              <a:t>مع المستشرقين وجهاً لوجه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29387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rgbClr val="002060"/>
                </a:solidFill>
              </a:rPr>
              <a:t>المحاضرة القادمة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>   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GB" dirty="0" smtClean="0"/>
          </a:p>
          <a:p>
            <a:pPr algn="ctr" rtl="1"/>
            <a:r>
              <a:rPr lang="ar-SA" sz="5100" b="1" dirty="0" smtClean="0">
                <a:solidFill>
                  <a:schemeClr val="accent3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والاستعمار </a:t>
            </a:r>
          </a:p>
          <a:p>
            <a:pPr algn="ctr" rtl="1"/>
            <a:r>
              <a:rPr lang="ar-SA" sz="5100" b="1" dirty="0" smtClean="0">
                <a:solidFill>
                  <a:schemeClr val="accent3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والتنصير</a:t>
            </a:r>
          </a:p>
          <a:p>
            <a:pPr algn="ctr" rtl="1"/>
            <a:endParaRPr lang="ar-SA" sz="4700" b="1" dirty="0" smtClean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r>
              <a:rPr lang="ar-SA" sz="47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شكراً للمشاركة و حسن الاستماع </a:t>
            </a:r>
            <a: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7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en-GB" sz="4700" b="1" dirty="0" smtClean="0">
                <a:solidFill>
                  <a:srgbClr val="7030A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en-GB" sz="4700" b="1" dirty="0" smtClean="0">
                <a:solidFill>
                  <a:srgbClr val="7030A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4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44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endParaRPr lang="en-GB" sz="4400" b="1" dirty="0" smtClean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5530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7154</TotalTime>
  <Words>585</Words>
  <Application>Microsoft Office PowerPoint</Application>
  <PresentationFormat>A4 Paper (210x297 mm)</PresentationFormat>
  <Paragraphs>177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      حركة الاستشراق المستوى الخامس       </vt:lpstr>
      <vt:lpstr> محاضرة اليوم 1433/11/17 </vt:lpstr>
      <vt:lpstr>مراجعة </vt:lpstr>
      <vt:lpstr>مراجعة</vt:lpstr>
      <vt:lpstr>مراجعة</vt:lpstr>
      <vt:lpstr>مراجعة</vt:lpstr>
      <vt:lpstr>مراجعة</vt:lpstr>
      <vt:lpstr>مراجعة</vt:lpstr>
      <vt:lpstr> موازين البحث عند المستشرقين </vt:lpstr>
      <vt:lpstr>موازين البحث عند المسترقين </vt:lpstr>
      <vt:lpstr>موازين البحث عند المسترقين </vt:lpstr>
      <vt:lpstr>موازين البحث عند المسترقين</vt:lpstr>
      <vt:lpstr>تحريف الروايات</vt:lpstr>
      <vt:lpstr>موازين البحث عند المسترقين </vt:lpstr>
      <vt:lpstr>موازين البحث عند المسترقين </vt:lpstr>
      <vt:lpstr>موازين البحث عند المسترقين </vt:lpstr>
      <vt:lpstr>موازين البحث عند المسترقين </vt:lpstr>
      <vt:lpstr>اسئلة للمراجعة </vt:lpstr>
      <vt:lpstr>اسئلة للمراجعة </vt:lpstr>
      <vt:lpstr>مع المستشرقين وجهاً لوجه</vt:lpstr>
      <vt:lpstr>مع المسترقين  وجهاً لوجه</vt:lpstr>
      <vt:lpstr>مع المسترقين  وجهاً لوجه</vt:lpstr>
      <vt:lpstr>مع المستشرقين وجهاً لوجه</vt:lpstr>
      <vt:lpstr>مع المستشرقين وجهاً لوجه</vt:lpstr>
      <vt:lpstr>مع المستشرقين وجهاً لوجه</vt:lpstr>
      <vt:lpstr>مع المستشرقين وجهاً لوجه</vt:lpstr>
      <vt:lpstr>     المحاضرة القادمة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kmomer</cp:lastModifiedBy>
  <cp:revision>219</cp:revision>
  <dcterms:created xsi:type="dcterms:W3CDTF">2009-10-14T19:14:34Z</dcterms:created>
  <dcterms:modified xsi:type="dcterms:W3CDTF">2012-12-01T15:24:18Z</dcterms:modified>
</cp:coreProperties>
</file>