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36"/>
  </p:notesMasterIdLst>
  <p:sldIdLst>
    <p:sldId id="272" r:id="rId2"/>
    <p:sldId id="658" r:id="rId3"/>
    <p:sldId id="712" r:id="rId4"/>
    <p:sldId id="753" r:id="rId5"/>
    <p:sldId id="758" r:id="rId6"/>
    <p:sldId id="765" r:id="rId7"/>
    <p:sldId id="768" r:id="rId8"/>
    <p:sldId id="755" r:id="rId9"/>
    <p:sldId id="766" r:id="rId10"/>
    <p:sldId id="767" r:id="rId11"/>
    <p:sldId id="718" r:id="rId12"/>
    <p:sldId id="719" r:id="rId13"/>
    <p:sldId id="720" r:id="rId14"/>
    <p:sldId id="721" r:id="rId15"/>
    <p:sldId id="696" r:id="rId16"/>
    <p:sldId id="731" r:id="rId17"/>
    <p:sldId id="732" r:id="rId18"/>
    <p:sldId id="748" r:id="rId19"/>
    <p:sldId id="749" r:id="rId20"/>
    <p:sldId id="733" r:id="rId21"/>
    <p:sldId id="734" r:id="rId22"/>
    <p:sldId id="750" r:id="rId23"/>
    <p:sldId id="735" r:id="rId24"/>
    <p:sldId id="769" r:id="rId25"/>
    <p:sldId id="736" r:id="rId26"/>
    <p:sldId id="737" r:id="rId27"/>
    <p:sldId id="738" r:id="rId28"/>
    <p:sldId id="751" r:id="rId29"/>
    <p:sldId id="739" r:id="rId30"/>
    <p:sldId id="752" r:id="rId31"/>
    <p:sldId id="760" r:id="rId32"/>
    <p:sldId id="759" r:id="rId33"/>
    <p:sldId id="761" r:id="rId34"/>
    <p:sldId id="747" r:id="rId3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000000"/>
    <a:srgbClr val="FF3300"/>
    <a:srgbClr val="3B84AF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9" autoAdjust="0"/>
    <p:restoredTop sz="94726" autoAdjust="0"/>
  </p:normalViewPr>
  <p:slideViewPr>
    <p:cSldViewPr>
      <p:cViewPr>
        <p:scale>
          <a:sx n="50" d="100"/>
          <a:sy n="50" d="100"/>
        </p:scale>
        <p:origin x="-888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31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52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52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628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F35C0-9939-4481-B932-3D43C9061AE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453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F35C0-9939-4481-B932-3D43C9061AE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4536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01/12/2012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01/12/2012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01/12/2012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801100" cy="4454526"/>
          </a:xfrm>
        </p:spPr>
        <p:txBody>
          <a:bodyPr>
            <a:normAutofit/>
          </a:bodyPr>
          <a:lstStyle/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مراجعة</a:t>
            </a: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الثقافة العربية في قصر الإمبراطور  </a:t>
            </a: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ar-SA" sz="4000" b="1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lvl="1" algn="r" rtl="1">
              <a:buFont typeface="Wingdings" pitchFamily="2" charset="2"/>
              <a:buChar char="q"/>
            </a:pPr>
            <a:endParaRPr lang="ar-SA" sz="40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marL="1371600" lvl="3" indent="0">
              <a:buNone/>
            </a:pPr>
            <a:endParaRPr lang="en-GB" sz="3600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prstGeom prst="ribbon">
            <a:avLst>
              <a:gd name="adj1" fmla="val 12500"/>
              <a:gd name="adj2" fmla="val 50000"/>
            </a:avLst>
          </a:prstGeom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ctr"/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</a:b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المحاضرة الخامسة</a:t>
            </a:r>
            <a: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</a:br>
            <a:endParaRPr lang="en-GB" sz="4000" b="1" dirty="0">
              <a:solidFill>
                <a:srgbClr val="00B050"/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884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3600" b="1" dirty="0" smtClean="0">
                <a:cs typeface="Simplified Arabic" pitchFamily="2" charset="-78"/>
              </a:rPr>
              <a:t>تناولي بالنقد والتحليل زعم المستشرق جولد تسهير أن أبا حنيفة لم يكن يعرف هل كانت بدر قبل أحد أم كانت أحد قبلها.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  <a:p>
            <a:pPr algn="r" rtl="1"/>
            <a:r>
              <a:rPr lang="ar-SA" sz="3600" b="1" dirty="0" smtClean="0"/>
              <a:t>اذكري واحدة من الانتقادات التي وجهت لموازين البحث عند بعض المستشرقين.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6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sz="3600" b="1" dirty="0" smtClean="0"/>
              <a:t>زعم </a:t>
            </a:r>
            <a:r>
              <a:rPr lang="ar-EG" sz="3600" b="1" dirty="0"/>
              <a:t>المستشرق  جولد تسهير أن الأمام الزهري كان يضع الحديث :-</a:t>
            </a:r>
            <a:endParaRPr lang="en-GB" sz="3600" b="1" dirty="0"/>
          </a:p>
          <a:p>
            <a:pPr algn="r" rtl="1"/>
            <a:r>
              <a:rPr lang="ar-EG" sz="3600" b="1" dirty="0"/>
              <a:t>أ- للعباسيين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للأمويين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 للفاطميين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للطاهريين</a:t>
            </a:r>
            <a:endParaRPr lang="en-GB" sz="3600" b="1" dirty="0"/>
          </a:p>
          <a:p>
            <a:pPr rtl="1"/>
            <a:r>
              <a:rPr lang="ar-EG" dirty="0"/>
              <a:t> </a:t>
            </a: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20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ar-EG" sz="3600" b="1" dirty="0"/>
              <a:t>مؤلف كتاب "تاريخ الشعوب الإسلامية" هو :-</a:t>
            </a:r>
            <a:endParaRPr lang="en-GB" sz="3600" b="1" dirty="0"/>
          </a:p>
          <a:p>
            <a:pPr algn="r" rtl="1"/>
            <a:r>
              <a:rPr lang="ar-EG" sz="3600" b="1" dirty="0"/>
              <a:t>أ- كارل </a:t>
            </a:r>
            <a:r>
              <a:rPr lang="ar-EG" sz="3600" b="1" dirty="0" smtClean="0"/>
              <a:t>بروكلمان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توماس </a:t>
            </a:r>
            <a:r>
              <a:rPr lang="ar-EG" sz="3600" b="1" dirty="0" smtClean="0"/>
              <a:t>آرنولد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رودي بارت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مونتجمري واط</a:t>
            </a:r>
            <a:endParaRPr lang="en-GB" sz="3600" b="1" dirty="0"/>
          </a:p>
          <a:p>
            <a:pPr rtl="1"/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79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sz="3600" b="1" dirty="0"/>
              <a:t>من أهداف الاستشراق:-</a:t>
            </a:r>
            <a:endParaRPr lang="en-GB" sz="3600" b="1" dirty="0"/>
          </a:p>
          <a:p>
            <a:pPr algn="r" rtl="1"/>
            <a:r>
              <a:rPr lang="ar-EG" sz="3600" b="1" dirty="0"/>
              <a:t>أ- الحوار بين </a:t>
            </a:r>
            <a:r>
              <a:rPr lang="ar-EG" sz="3600" b="1" dirty="0" smtClean="0"/>
              <a:t>الاديان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بعث الحضارات </a:t>
            </a:r>
            <a:r>
              <a:rPr lang="ar-EG" sz="3600" b="1" dirty="0" smtClean="0"/>
              <a:t>الشرقية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محاربة </a:t>
            </a:r>
            <a:r>
              <a:rPr lang="ar-EG" sz="3600" b="1" dirty="0" smtClean="0"/>
              <a:t>الشيوعية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د-التشكيك </a:t>
            </a:r>
            <a:r>
              <a:rPr lang="ar-EG" sz="3600" b="1" dirty="0"/>
              <a:t>في السنة النبوية</a:t>
            </a:r>
            <a:endParaRPr lang="en-GB" sz="3600" b="1" dirty="0"/>
          </a:p>
          <a:p>
            <a:pPr algn="r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91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sz="3600" b="1" dirty="0"/>
              <a:t>- يمثل المستشرق </a:t>
            </a:r>
            <a:r>
              <a:rPr lang="ar-SA" sz="3600" b="1" dirty="0" smtClean="0"/>
              <a:t>أ. ج. آربري</a:t>
            </a:r>
            <a:r>
              <a:rPr lang="ar-EG" sz="3600" b="1" dirty="0" smtClean="0"/>
              <a:t> </a:t>
            </a:r>
            <a:r>
              <a:rPr lang="ar-EG" sz="3600" b="1" dirty="0"/>
              <a:t>مدرسة الاستشراق:-</a:t>
            </a:r>
            <a:endParaRPr lang="en-GB" sz="3600" b="1" dirty="0"/>
          </a:p>
          <a:p>
            <a:pPr algn="r" rtl="1"/>
            <a:r>
              <a:rPr lang="ar-EG" sz="3600" b="1" dirty="0"/>
              <a:t>أ- </a:t>
            </a:r>
            <a:r>
              <a:rPr lang="ar-EG" sz="3600" b="1" dirty="0" smtClean="0"/>
              <a:t>الفرنسية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الهولندية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ج-الإنجليزية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الإيطالية</a:t>
            </a:r>
            <a:endParaRPr lang="en-GB" sz="3600" b="1" dirty="0"/>
          </a:p>
          <a:p>
            <a:pPr algn="r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05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/>
              <a:t>ظهر مفهوم الاستشراق في أوربا أولاً في </a:t>
            </a:r>
            <a:r>
              <a:rPr lang="ar-SA" sz="3600" b="1" dirty="0" smtClean="0"/>
              <a:t>انجلترا</a:t>
            </a:r>
          </a:p>
          <a:p>
            <a:pPr algn="r" rtl="1"/>
            <a:r>
              <a:rPr lang="ar-EG" sz="3600" b="1" dirty="0"/>
              <a:t>الاستشراق في الدول الغربية غير الاستعمارية – كالدول الاسكندنافية- أضعف منه عند الدول الاستعمارية.</a:t>
            </a:r>
            <a:endParaRPr lang="ar-SA" sz="3600" b="1" dirty="0" smtClean="0"/>
          </a:p>
          <a:p>
            <a:pPr algn="r" rtl="1"/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20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cs typeface="Simplified Arabic" pitchFamily="2" charset="-78"/>
              </a:rPr>
              <a:t>رواية ابن عساكر و ابن سعد:</a:t>
            </a:r>
          </a:p>
          <a:p>
            <a:pPr lvl="1" algn="just" rtl="1"/>
            <a:r>
              <a:rPr lang="ar-SA" sz="3600" b="1" dirty="0">
                <a:cs typeface="Simplified Arabic" pitchFamily="2" charset="-78"/>
              </a:rPr>
              <a:t>’</a:t>
            </a:r>
            <a:r>
              <a:rPr lang="ar-SA" sz="3600" b="1" dirty="0" smtClean="0">
                <a:cs typeface="Simplified Arabic" pitchFamily="2" charset="-78"/>
              </a:rPr>
              <a:t>أيها الناس إن كنا منعناكم امراً قد بذلناه الآن لهؤلاء، وإن هؤلاء الأمراء أكرهونا على كتابة الأحاديث، فتعالوا حتى أحدثكم بها، فحدثهم باربعمائة حديث‘.</a:t>
            </a:r>
          </a:p>
          <a:p>
            <a:pPr marL="457200" lvl="1" indent="0" algn="just" rtl="1">
              <a:buNone/>
            </a:pPr>
            <a:r>
              <a:rPr lang="ar-SA" sz="3600" b="1" dirty="0" smtClean="0">
                <a:cs typeface="Simplified Arabic" pitchFamily="2" charset="-78"/>
              </a:rPr>
              <a:t>رواية جولد تسهير:</a:t>
            </a:r>
          </a:p>
          <a:p>
            <a:pPr marL="457200" lvl="1" indent="0" algn="r" rtl="1">
              <a:buNone/>
            </a:pPr>
            <a:r>
              <a:rPr lang="ar-SA" sz="3600" b="1" dirty="0">
                <a:cs typeface="Simplified Arabic" pitchFamily="2" charset="-78"/>
              </a:rPr>
              <a:t>	 </a:t>
            </a:r>
            <a:r>
              <a:rPr lang="ar-SA" sz="3600" b="1" dirty="0" smtClean="0">
                <a:cs typeface="Simplified Arabic" pitchFamily="2" charset="-78"/>
              </a:rPr>
              <a:t>’إن </a:t>
            </a:r>
            <a:r>
              <a:rPr lang="ar-SA" sz="3600" b="1" dirty="0">
                <a:cs typeface="Simplified Arabic" pitchFamily="2" charset="-78"/>
              </a:rPr>
              <a:t>هؤلاء الأمراء أكرهونا على </a:t>
            </a:r>
            <a:r>
              <a:rPr lang="ar-SA" sz="3600" b="1" dirty="0" smtClean="0">
                <a:cs typeface="Simplified Arabic" pitchFamily="2" charset="-78"/>
              </a:rPr>
              <a:t>كتابة أحاديث،.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SA" b="1" dirty="0" smtClean="0"/>
              <a:t>مراجعة المحاضرة السابقة - تحريف الروايات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420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cs typeface="Simplified Arabic" pitchFamily="2" charset="-78"/>
              </a:rPr>
              <a:t>النتيجة التي توصل إليها الكاتب:</a:t>
            </a:r>
          </a:p>
          <a:p>
            <a:pPr algn="r" rtl="1"/>
            <a:r>
              <a:rPr lang="ar-SA" sz="3600" b="1" dirty="0" smtClean="0">
                <a:cs typeface="Simplified Arabic" pitchFamily="2" charset="-78"/>
              </a:rPr>
              <a:t>’هذا الخبر يفهم منه استعداد الزهري لأن يكسو رغبات الحكومة باسمه المعترف به عند الأمة الإسلامية‘.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SA" b="1" dirty="0" smtClean="0"/>
              <a:t>تحريف الروايات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348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rgbClr val="0070C0"/>
                </a:solidFill>
              </a:rPr>
              <a:t>تاريخ الاستشراق</a:t>
            </a:r>
          </a:p>
          <a:p>
            <a:pPr lvl="1" algn="r" rtl="1"/>
            <a:r>
              <a:rPr lang="ar-SA" sz="3600" b="1" dirty="0" smtClean="0"/>
              <a:t>بدايات الاستشراق</a:t>
            </a:r>
          </a:p>
          <a:p>
            <a:pPr lvl="2" algn="r" rtl="1"/>
            <a:r>
              <a:rPr lang="ar-SA" sz="3200" b="1" dirty="0"/>
              <a:t>يوحنا الدمشقي 676م - 749</a:t>
            </a:r>
          </a:p>
          <a:p>
            <a:pPr lvl="3" algn="r" rtl="1"/>
            <a:r>
              <a:rPr lang="ar-SA" sz="3200" b="1" dirty="0" smtClean="0"/>
              <a:t>محاورة مع مسلم</a:t>
            </a:r>
          </a:p>
          <a:p>
            <a:pPr lvl="3" algn="r" rtl="1"/>
            <a:r>
              <a:rPr lang="ar-SA" sz="3200" b="1" dirty="0" smtClean="0"/>
              <a:t>إرشادات النصارى في جدل المسلمين</a:t>
            </a:r>
          </a:p>
          <a:p>
            <a:pPr lvl="3" algn="r" rtl="1"/>
            <a:endParaRPr lang="ar-SA" sz="28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31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rgbClr val="0070C0"/>
                </a:solidFill>
              </a:rPr>
              <a:t>تاريخ الاستشراق</a:t>
            </a:r>
          </a:p>
          <a:p>
            <a:pPr lvl="2" algn="r" rtl="1"/>
            <a:r>
              <a:rPr lang="ar-SA" sz="3600" b="1" dirty="0" smtClean="0"/>
              <a:t>اتصال بعض الرهبان بالاندلس</a:t>
            </a:r>
          </a:p>
          <a:p>
            <a:pPr lvl="3" algn="r" rtl="1"/>
            <a:r>
              <a:rPr lang="ar-SA" sz="3600" b="1" dirty="0" smtClean="0"/>
              <a:t>الراهب الفرنسي جربرت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16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solidFill>
                  <a:srgbClr val="0070C0"/>
                </a:solidFill>
              </a:rPr>
              <a:t>تاريخ الاستشراق</a:t>
            </a:r>
            <a:endParaRPr lang="en-GB" sz="3600" b="1" dirty="0" smtClean="0">
              <a:solidFill>
                <a:srgbClr val="0070C0"/>
              </a:solidFill>
            </a:endParaRPr>
          </a:p>
          <a:p>
            <a:pPr marL="457200" lvl="1" indent="0" algn="r" rtl="1">
              <a:buNone/>
            </a:pPr>
            <a:r>
              <a:rPr lang="ar-SA" sz="3600" b="1" dirty="0" smtClean="0"/>
              <a:t>مطلع القرن الحادي عشر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القرن الثاني عشر</a:t>
            </a:r>
          </a:p>
          <a:p>
            <a:pPr marL="45720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ظهور أول ترجمة لمعاني للقرآن 1143</a:t>
            </a:r>
          </a:p>
          <a:p>
            <a:pPr marL="457200" lvl="1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ظهور أول قاموس لاتيني عربي</a:t>
            </a:r>
          </a:p>
          <a:p>
            <a:pPr marL="457200" lvl="1" indent="0" algn="r" rtl="1">
              <a:buNone/>
            </a:pPr>
            <a:r>
              <a:rPr lang="ar-SA" sz="3600" b="1" dirty="0" smtClean="0"/>
              <a:t>قرار </a:t>
            </a:r>
            <a:r>
              <a:rPr lang="ar-SA" sz="3600" b="1" dirty="0" smtClean="0">
                <a:solidFill>
                  <a:srgbClr val="002060"/>
                </a:solidFill>
              </a:rPr>
              <a:t>مجمع فيينا الكنسي </a:t>
            </a:r>
            <a:r>
              <a:rPr lang="ar-SA" sz="3600" b="1" dirty="0" smtClean="0"/>
              <a:t>1312 بانشاء كراسي للغة العربية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64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/>
              <a:t>ظهر مفهوم الاستشراق في أوربا أولاً في</a:t>
            </a:r>
            <a:r>
              <a:rPr lang="ar-SA" sz="3600" b="1" dirty="0" smtClean="0">
                <a:solidFill>
                  <a:srgbClr val="002060"/>
                </a:solidFill>
              </a:rPr>
              <a:t> انجلترا 1779</a:t>
            </a:r>
          </a:p>
          <a:p>
            <a:pPr algn="r" rtl="1"/>
            <a:r>
              <a:rPr lang="ar-SA" sz="3600" b="1" dirty="0" smtClean="0"/>
              <a:t>أدرج في قاموس </a:t>
            </a:r>
            <a:r>
              <a:rPr lang="ar-SA" sz="3600" b="1" dirty="0" smtClean="0">
                <a:solidFill>
                  <a:srgbClr val="002060"/>
                </a:solidFill>
              </a:rPr>
              <a:t>الأكاديمية الفرنسية 1838</a:t>
            </a:r>
          </a:p>
          <a:p>
            <a:pPr algn="r" rtl="1"/>
            <a:endParaRPr lang="ar-SA" sz="32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الفصل الدراسي الأول 1433/1432 هـ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86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00"/>
            <a:ext cx="9906000" cy="5257800"/>
          </a:xfrm>
        </p:spPr>
        <p:txBody>
          <a:bodyPr>
            <a:noAutofit/>
          </a:bodyPr>
          <a:lstStyle/>
          <a:p>
            <a:pPr algn="r" rtl="1">
              <a:buFont typeface="Wingdings" pitchFamily="2" charset="2"/>
              <a:buChar char="v"/>
            </a:pPr>
            <a:endParaRPr lang="ar-SA" sz="3600" b="1" dirty="0" smtClean="0"/>
          </a:p>
          <a:p>
            <a:pPr lvl="2" algn="r" rtl="1">
              <a:buFont typeface="Wingdings" pitchFamily="2" charset="2"/>
              <a:buChar char="v"/>
            </a:pPr>
            <a:r>
              <a:rPr lang="ar-SA" sz="3600" b="1" dirty="0" smtClean="0"/>
              <a:t>الامبراطور فردريك الثاني حاكم صقلية</a:t>
            </a:r>
          </a:p>
          <a:p>
            <a:pPr lvl="3" algn="r" rtl="1">
              <a:buFont typeface="Wingdings" pitchFamily="2" charset="2"/>
              <a:buChar char="v"/>
            </a:pPr>
            <a:r>
              <a:rPr lang="ar-SA" sz="3200" b="1" dirty="0" smtClean="0"/>
              <a:t>إهتمام فردريك بالثقافة العربية</a:t>
            </a:r>
          </a:p>
          <a:p>
            <a:pPr lvl="3" algn="r" rtl="1">
              <a:buFont typeface="Wingdings" pitchFamily="2" charset="2"/>
              <a:buChar char="v"/>
            </a:pPr>
            <a:r>
              <a:rPr lang="ar-SA" sz="3200" b="1" dirty="0" smtClean="0"/>
              <a:t>تأسيس جامعة نابولي 1224م</a:t>
            </a:r>
          </a:p>
          <a:p>
            <a:pPr lvl="3" algn="r" rtl="1">
              <a:buFont typeface="Wingdings" pitchFamily="2" charset="2"/>
              <a:buChar char="v"/>
            </a:pPr>
            <a:r>
              <a:rPr lang="ar-SA" sz="3200" b="1" dirty="0" smtClean="0"/>
              <a:t>طرد الامبراطور فردريك من الكنيسة</a:t>
            </a:r>
          </a:p>
          <a:p>
            <a:pPr lvl="3" algn="r" rtl="1">
              <a:buFont typeface="Wingdings" pitchFamily="2" charset="2"/>
              <a:buChar char="v"/>
            </a:pPr>
            <a:endParaRPr lang="ar-SA" sz="3200" b="1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الثقافة العربية في قصر الامبراطور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001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cs typeface="Simplified Arabic" pitchFamily="2" charset="-78"/>
              </a:rPr>
              <a:t>العلاقة بين الاستشراق والتنصير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الاهتمام بمعرفة اللغات الشرقية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الدافع الديني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روجر بيكون وتعلم لغات المسلمين</a:t>
            </a:r>
          </a:p>
          <a:p>
            <a:pPr lvl="2" algn="r" rtl="1"/>
            <a:r>
              <a:rPr lang="ar-SA" sz="3200" b="1" dirty="0" smtClean="0">
                <a:cs typeface="Simplified Arabic" pitchFamily="2" charset="-78"/>
              </a:rPr>
              <a:t>معرفة اللغات الضرورية</a:t>
            </a:r>
          </a:p>
          <a:p>
            <a:pPr lvl="2" algn="r" rtl="1"/>
            <a:r>
              <a:rPr lang="ar-SA" sz="3200" b="1" dirty="0" smtClean="0">
                <a:cs typeface="Simplified Arabic" pitchFamily="2" charset="-78"/>
              </a:rPr>
              <a:t>دراسة انواع الكفر وتمييز بعضها عن بعض</a:t>
            </a:r>
          </a:p>
          <a:p>
            <a:pPr lvl="2" algn="r" rtl="1"/>
            <a:r>
              <a:rPr lang="ar-SA" sz="3200" b="1" dirty="0" smtClean="0">
                <a:cs typeface="Simplified Arabic" pitchFamily="2" charset="-78"/>
              </a:rPr>
              <a:t>دراسة الحجج المضادة حتى يمكن دحضها</a:t>
            </a:r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35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ريموند لول</a:t>
            </a:r>
          </a:p>
          <a:p>
            <a:pPr lvl="3" algn="r" rtl="1"/>
            <a:r>
              <a:rPr lang="ar-SA" sz="3200" b="1" dirty="0" smtClean="0">
                <a:cs typeface="Simplified Arabic" pitchFamily="2" charset="-78"/>
              </a:rPr>
              <a:t>إنشاء كراسي لتدريس العربية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الهدف من إنشاء كراسي اللغة العربية</a:t>
            </a:r>
          </a:p>
          <a:p>
            <a:pPr lvl="3" algn="r" rtl="1"/>
            <a:r>
              <a:rPr lang="ar-SA" sz="3200" b="1" dirty="0" smtClean="0">
                <a:cs typeface="Simplified Arabic" pitchFamily="2" charset="-78"/>
              </a:rPr>
              <a:t>إقناع المسلمين بلغتهم ببطلان الإسلام واجتذابهم للنصرانية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27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الهدف من إنشاء كراسي اللغة العربية</a:t>
            </a:r>
          </a:p>
          <a:p>
            <a:pPr lvl="3" algn="r" rtl="1"/>
            <a:r>
              <a:rPr lang="ar-SA" sz="3200" b="1" dirty="0" smtClean="0">
                <a:cs typeface="Simplified Arabic" pitchFamily="2" charset="-78"/>
              </a:rPr>
              <a:t>إقناع المسلمين بلغتهم ببطلان الإسلام واجتذابهم للنصرانية.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مصادقة مجمع فيينا على أفكار بيكون ولول</a:t>
            </a:r>
          </a:p>
          <a:p>
            <a:pPr lvl="3" algn="r" rtl="1"/>
            <a:r>
              <a:rPr lang="ar-SA" sz="3200" b="1" dirty="0" smtClean="0">
                <a:cs typeface="Simplified Arabic" pitchFamily="2" charset="-78"/>
              </a:rPr>
              <a:t>قرار مجمع فيينا بانشاء كراسي للغة العربية</a:t>
            </a:r>
          </a:p>
          <a:p>
            <a:pPr lvl="2" algn="r" rtl="1"/>
            <a:r>
              <a:rPr lang="ar-SA" sz="4000" b="1" dirty="0" smtClean="0">
                <a:cs typeface="Simplified Arabic" pitchFamily="2" charset="-78"/>
              </a:rPr>
              <a:t>تقدم الدراسات الاستشراقية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222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تقدم الدراسات الاستشراقية في نهاية العصر الوسيط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الدراسات الاستشراقية في عصر النهضة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إنشاء أول كرسي للغة العربية بالكوليج دي فرانس 1539</a:t>
            </a:r>
          </a:p>
          <a:p>
            <a:pPr lvl="2" algn="r" rtl="1"/>
            <a:endParaRPr lang="ar-SA" sz="3600" b="1" dirty="0" smtClean="0">
              <a:cs typeface="Simplified Arabic" pitchFamily="2" charset="-78"/>
            </a:endParaRPr>
          </a:p>
          <a:p>
            <a:pPr lvl="2" algn="r" rtl="1"/>
            <a:endParaRPr lang="ar-SA" sz="3600" b="1" dirty="0" smtClean="0">
              <a:cs typeface="Simplified Arabic" pitchFamily="2" charset="-78"/>
            </a:endParaRPr>
          </a:p>
          <a:p>
            <a:pPr lvl="2" algn="r" rtl="1"/>
            <a:endParaRPr lang="ar-SA" sz="3600" b="1" dirty="0" smtClean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966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600" b="1" dirty="0" smtClean="0">
                <a:cs typeface="Simplified Arabic" pitchFamily="2" charset="-78"/>
              </a:rPr>
              <a:t>جيوم بوستل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يعد أول المستشرقين الحقيقيين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أسهم في إثراء الدراسات الشرقية في أوربا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ارتباط مجهوداته بالتنصير</a:t>
            </a:r>
          </a:p>
          <a:p>
            <a:pPr lvl="1" algn="r" rtl="1"/>
            <a:endParaRPr lang="en-GB" sz="36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طباعة الكتب العربية 1856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القرن ال 17 - جمع المخطوطات وإنشاء كراسي اللغة العربية</a:t>
            </a:r>
          </a:p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قرار إنشاء كراسي اللغة العربية بجامعة كمبردج</a:t>
            </a:r>
          </a:p>
          <a:p>
            <a:pPr lvl="1" algn="r" rtl="1"/>
            <a:endParaRPr lang="ar-SA" sz="3600" b="1" dirty="0" smtClean="0">
              <a:cs typeface="Simplified Arabic" pitchFamily="2" charset="-78"/>
            </a:endParaRPr>
          </a:p>
          <a:p>
            <a:pPr lvl="1" algn="r" rtl="1"/>
            <a:endParaRPr lang="en-GB" sz="36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648197"/>
          </a:xfrm>
        </p:spPr>
        <p:txBody>
          <a:bodyPr>
            <a:normAutofit fontScale="92500"/>
          </a:bodyPr>
          <a:lstStyle/>
          <a:p>
            <a:pPr marL="57150" indent="0" algn="r" rtl="1">
              <a:buNone/>
            </a:pPr>
            <a:r>
              <a:rPr lang="ar-SA" sz="3900" b="1" dirty="0" smtClean="0">
                <a:cs typeface="Simplified Arabic" pitchFamily="2" charset="-78"/>
              </a:rPr>
              <a:t>قرار إنشاء كراسي اللغة العربية بجامعة كمبردج 1636م</a:t>
            </a:r>
          </a:p>
          <a:p>
            <a:pPr marL="0" indent="0" algn="just" rtl="1">
              <a:buNone/>
            </a:pPr>
            <a:r>
              <a:rPr lang="ar-SA" sz="3900" b="1" dirty="0"/>
              <a:t>’</a:t>
            </a:r>
            <a:r>
              <a:rPr lang="ar-SA" sz="3900" b="1" dirty="0" smtClean="0"/>
              <a:t>ونحن </a:t>
            </a:r>
            <a:r>
              <a:rPr lang="ar-SA" sz="3900" b="1" dirty="0"/>
              <a:t>ندرك أننا لانهدف من هذا العمل إلى الإقتراب من الأدب الجيد </a:t>
            </a:r>
            <a:r>
              <a:rPr lang="ar-SA" sz="3900" b="1" dirty="0">
                <a:solidFill>
                  <a:srgbClr val="002060"/>
                </a:solidFill>
              </a:rPr>
              <a:t>بتعريض جانب كبير من المعرفة للنور </a:t>
            </a:r>
            <a:r>
              <a:rPr lang="ar-SA" sz="3900" b="1" dirty="0"/>
              <a:t>بدلاً من احتباسه في نطاق هذه اللغة التي نسعى لتعلمها، ولكننا نهدف أيضاً إلى </a:t>
            </a:r>
            <a:r>
              <a:rPr lang="ar-SA" sz="3900" b="1" dirty="0">
                <a:solidFill>
                  <a:srgbClr val="002060"/>
                </a:solidFill>
              </a:rPr>
              <a:t>تقديم خدمة نافعة إلى الملك والدولة </a:t>
            </a:r>
            <a:r>
              <a:rPr lang="ar-SA" sz="3900" b="1" dirty="0"/>
              <a:t>عن طريق </a:t>
            </a:r>
            <a:r>
              <a:rPr lang="ar-SA" sz="3900" b="1" dirty="0">
                <a:solidFill>
                  <a:srgbClr val="002060"/>
                </a:solidFill>
              </a:rPr>
              <a:t>تجارتنا مع الأقطار الشرقية، </a:t>
            </a:r>
            <a:r>
              <a:rPr lang="ar-SA" sz="3900" b="1" dirty="0"/>
              <a:t>وإلى تمجيد الله </a:t>
            </a:r>
            <a:r>
              <a:rPr lang="ar-SA" sz="3900" b="1" dirty="0">
                <a:solidFill>
                  <a:srgbClr val="002060"/>
                </a:solidFill>
              </a:rPr>
              <a:t>بتوسيع حدود الكنيسة، والدعوة إلى الديانة المسيحية </a:t>
            </a:r>
            <a:r>
              <a:rPr lang="ar-SA" sz="3900" b="1" dirty="0"/>
              <a:t>بين هؤلاء الذين يعيشون في </a:t>
            </a:r>
            <a:r>
              <a:rPr lang="ar-SA" sz="3900" b="1" dirty="0" smtClean="0"/>
              <a:t>ظلمات،.</a:t>
            </a:r>
            <a:endParaRPr lang="ar-SA" sz="3900" b="1" dirty="0"/>
          </a:p>
          <a:p>
            <a:pPr algn="r" rtl="1"/>
            <a:endParaRPr lang="en-GB" sz="3900" dirty="0"/>
          </a:p>
          <a:p>
            <a:pPr lvl="1" algn="r" rtl="1"/>
            <a:endParaRPr lang="ar-SA" sz="3600" b="1" dirty="0" smtClean="0">
              <a:cs typeface="Simplified Arabic" pitchFamily="2" charset="-78"/>
            </a:endParaRPr>
          </a:p>
          <a:p>
            <a:pPr lvl="1" algn="r" rtl="1"/>
            <a:endParaRPr lang="en-GB" sz="36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660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 smtClean="0">
                <a:cs typeface="Simplified Arabic" pitchFamily="2" charset="-78"/>
              </a:rPr>
              <a:t>توماس إربنيوس (1584 – 1624)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لعب دوراً بارزاً في تطور الدراسات العربية في أوربا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أول من شغل كرسي اللغة العربية بجامعة ليدن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جعل هولندا تحتل مكان الصدارة في الدراسات العربية</a:t>
            </a:r>
          </a:p>
          <a:p>
            <a:pPr lvl="2" algn="r" rtl="1"/>
            <a:r>
              <a:rPr lang="ar-SA" sz="3600" b="1" dirty="0" smtClean="0">
                <a:cs typeface="Simplified Arabic" pitchFamily="2" charset="-78"/>
              </a:rPr>
              <a:t>موقفه من القرآن</a:t>
            </a:r>
            <a:endParaRPr lang="en-GB" sz="36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 والتنصير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00"/>
            <a:ext cx="9906000" cy="5257800"/>
          </a:xfrm>
        </p:spPr>
        <p:txBody>
          <a:bodyPr>
            <a:noAutofit/>
          </a:bodyPr>
          <a:lstStyle/>
          <a:p>
            <a:pPr marL="685800" indent="-571500" algn="r" rtl="1">
              <a:buFont typeface="Courier New" pitchFamily="49" charset="0"/>
              <a:buChar char="o"/>
            </a:pPr>
            <a:r>
              <a:rPr lang="ar-SA" sz="3600" b="1" dirty="0" smtClean="0"/>
              <a:t>من أهم قرارت </a:t>
            </a:r>
            <a:r>
              <a:rPr lang="ar-SA" sz="3600" b="1" dirty="0">
                <a:solidFill>
                  <a:srgbClr val="002060"/>
                </a:solidFill>
              </a:rPr>
              <a:t>مجمع فيينا الكنسي </a:t>
            </a:r>
            <a:r>
              <a:rPr lang="ar-SA" sz="3600" b="1" dirty="0" smtClean="0"/>
              <a:t>1312م انشاء </a:t>
            </a:r>
            <a:r>
              <a:rPr lang="ar-SA" sz="3600" b="1" dirty="0"/>
              <a:t>كراسي للغة </a:t>
            </a:r>
            <a:r>
              <a:rPr lang="ar-SA" sz="3600" b="1" dirty="0" smtClean="0"/>
              <a:t>العربية</a:t>
            </a:r>
          </a:p>
          <a:p>
            <a:pPr marL="685800" indent="-571500" algn="r" rtl="1">
              <a:buFont typeface="Courier New" pitchFamily="49" charset="0"/>
              <a:buChar char="o"/>
            </a:pPr>
            <a:r>
              <a:rPr lang="ar-SA" sz="3600" b="1" dirty="0" smtClean="0">
                <a:cs typeface="Simplified Arabic" pitchFamily="2" charset="-78"/>
              </a:rPr>
              <a:t>يعد </a:t>
            </a:r>
            <a:r>
              <a:rPr lang="ar-SA" sz="3600" b="1" dirty="0">
                <a:cs typeface="Simplified Arabic" pitchFamily="2" charset="-78"/>
              </a:rPr>
              <a:t>جيوم </a:t>
            </a:r>
            <a:r>
              <a:rPr lang="ar-SA" sz="3600" b="1" dirty="0" smtClean="0">
                <a:cs typeface="Simplified Arabic" pitchFamily="2" charset="-78"/>
              </a:rPr>
              <a:t>بوستل  </a:t>
            </a:r>
            <a:r>
              <a:rPr lang="ar-SA" sz="3600" b="1" dirty="0">
                <a:cs typeface="Simplified Arabic" pitchFamily="2" charset="-78"/>
              </a:rPr>
              <a:t>أول المستشرقين الحقيقيين</a:t>
            </a:r>
          </a:p>
          <a:p>
            <a:pPr marL="114300" indent="0" algn="r" rtl="1">
              <a:buNone/>
            </a:pPr>
            <a:endParaRPr lang="ar-SA" sz="3600" b="1" dirty="0"/>
          </a:p>
          <a:p>
            <a:pPr lvl="3" algn="r" rtl="1">
              <a:buFont typeface="Wingdings" pitchFamily="2" charset="2"/>
              <a:buChar char="v"/>
            </a:pPr>
            <a:endParaRPr lang="ar-SA" sz="3200" b="1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اسئلة للمراجعة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650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>
                <a:latin typeface="Times New Roman" pitchFamily="18" charset="0"/>
                <a:cs typeface="Times New Roman" pitchFamily="18" charset="0"/>
              </a:rPr>
              <a:t>النظر بموضوعية للإسلام</a:t>
            </a:r>
          </a:p>
          <a:p>
            <a:pPr lvl="1" algn="r" rtl="1"/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ظهور النزعة العقلية الجديدة في أوربا</a:t>
            </a:r>
          </a:p>
          <a:p>
            <a:pPr lvl="1" algn="r" rtl="1"/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ظهور بعض المؤلفات المعتدلة عن الإسلام</a:t>
            </a:r>
          </a:p>
          <a:p>
            <a:pPr lvl="1" algn="r" rtl="1"/>
            <a:endParaRPr lang="ar-S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r" rtl="1"/>
            <a:endParaRPr lang="en-GB" sz="36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محاولات جادة لفهم الاسلام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 rtl="1">
              <a:buNone/>
            </a:pPr>
            <a:r>
              <a:rPr lang="ar-SA" sz="3600" b="1" dirty="0" smtClean="0"/>
              <a:t>نماذج:</a:t>
            </a:r>
          </a:p>
          <a:p>
            <a:pPr marL="0" indent="0" algn="just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ريتشار سيمون</a:t>
            </a:r>
          </a:p>
          <a:p>
            <a:pPr marL="0" indent="0" algn="just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التاريخ النقدي لعقائد وعادات أمم الشرق</a:t>
            </a:r>
            <a:endParaRPr lang="ar-SA" sz="3600" b="1" dirty="0"/>
          </a:p>
          <a:p>
            <a:pPr marL="0" indent="0" algn="just" rtl="1">
              <a:buNone/>
            </a:pPr>
            <a:r>
              <a:rPr lang="ar-SA" sz="3600" b="1" dirty="0"/>
              <a:t>	بيير </a:t>
            </a:r>
            <a:r>
              <a:rPr lang="ar-SA" sz="3600" b="1" dirty="0" smtClean="0"/>
              <a:t>بايل</a:t>
            </a:r>
          </a:p>
          <a:p>
            <a:pPr marL="0" indent="0" algn="just" rtl="1">
              <a:buNone/>
            </a:pPr>
            <a:r>
              <a:rPr lang="ar-SA" sz="3600" b="1" dirty="0" smtClean="0"/>
              <a:t>		كان معجباً بالتسامح الإسلامي</a:t>
            </a:r>
            <a:endParaRPr lang="ar-SA" sz="3600" b="1" dirty="0"/>
          </a:p>
          <a:p>
            <a:pPr marL="0" indent="0" algn="just" rtl="1">
              <a:buNone/>
            </a:pPr>
            <a:r>
              <a:rPr lang="ar-SA" sz="3600" b="1" dirty="0"/>
              <a:t>	سيمون اوكلي</a:t>
            </a:r>
          </a:p>
          <a:p>
            <a:pPr marL="0" indent="0" algn="just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	تاريخ السراسنة</a:t>
            </a:r>
            <a:endParaRPr lang="en-GB" sz="3600" b="1" dirty="0"/>
          </a:p>
          <a:p>
            <a:pPr lvl="2" algn="r" rtl="1"/>
            <a:endParaRPr lang="en-GB" sz="24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محاولات جادة لفهم الاسلام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600" b="1" dirty="0" smtClean="0"/>
              <a:t>نماذج: </a:t>
            </a:r>
            <a:r>
              <a:rPr lang="ar-SA" sz="3600" b="1" dirty="0" smtClean="0">
                <a:cs typeface="Simplified Arabic" pitchFamily="2" charset="-78"/>
              </a:rPr>
              <a:t>هارديان </a:t>
            </a:r>
            <a:r>
              <a:rPr lang="ar-SA" sz="3600" b="1" dirty="0">
                <a:cs typeface="Simplified Arabic" pitchFamily="2" charset="-78"/>
              </a:rPr>
              <a:t>ريلاند	</a:t>
            </a:r>
          </a:p>
          <a:p>
            <a:pPr marL="0" indent="0" algn="just" rtl="1">
              <a:buNone/>
            </a:pPr>
            <a:r>
              <a:rPr lang="ar-SA" sz="3600" b="1" dirty="0">
                <a:cs typeface="Simplified Arabic" pitchFamily="2" charset="-78"/>
              </a:rPr>
              <a:t>	</a:t>
            </a:r>
            <a:r>
              <a:rPr lang="ar-SA" sz="3600" b="1" dirty="0" smtClean="0">
                <a:cs typeface="Simplified Arabic" pitchFamily="2" charset="-78"/>
              </a:rPr>
              <a:t>	قام بأولى المحاولات العلمية الجادة للتعرف  		على الإسلام</a:t>
            </a:r>
          </a:p>
          <a:p>
            <a:pPr marL="0" indent="0" algn="just" rtl="1">
              <a:buNone/>
            </a:pPr>
            <a:r>
              <a:rPr lang="ar-SA" sz="3600" b="1" dirty="0">
                <a:cs typeface="Simplified Arabic" pitchFamily="2" charset="-78"/>
              </a:rPr>
              <a:t>	</a:t>
            </a:r>
            <a:r>
              <a:rPr lang="ar-SA" sz="3600" b="1" dirty="0" smtClean="0">
                <a:cs typeface="Simplified Arabic" pitchFamily="2" charset="-78"/>
              </a:rPr>
              <a:t>	كتاب الديانة المحمدية</a:t>
            </a:r>
            <a:endParaRPr lang="en-GB" sz="3600" b="1" dirty="0">
              <a:cs typeface="Simplified Arabic" pitchFamily="2" charset="-78"/>
            </a:endParaRPr>
          </a:p>
          <a:p>
            <a:pPr marL="1828800" lvl="4" indent="0" algn="r" rtl="1">
              <a:buNone/>
            </a:pPr>
            <a:r>
              <a:rPr lang="ar-SA" sz="3600" b="1" dirty="0">
                <a:cs typeface="Simplified Arabic" pitchFamily="2" charset="-78"/>
              </a:rPr>
              <a:t>موقف الكنيسة من الكاتب</a:t>
            </a:r>
          </a:p>
          <a:p>
            <a:pPr marL="1828800" lvl="4" indent="0" algn="r" rtl="1">
              <a:buNone/>
            </a:pPr>
            <a:r>
              <a:rPr lang="ar-SA" sz="3600" b="1" dirty="0">
                <a:cs typeface="Simplified Arabic" pitchFamily="2" charset="-78"/>
              </a:rPr>
              <a:t>بعض اقوال الكاتب</a:t>
            </a:r>
          </a:p>
          <a:p>
            <a:pPr algn="r" rtl="1"/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محاولات جادة لفهم الاسلام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600" b="1" dirty="0" smtClean="0"/>
              <a:t>نماذج: </a:t>
            </a:r>
            <a:r>
              <a:rPr lang="ar-SA" sz="3600" b="1" dirty="0" smtClean="0">
                <a:cs typeface="Simplified Arabic" pitchFamily="2" charset="-78"/>
              </a:rPr>
              <a:t>يوهان </a:t>
            </a:r>
            <a:r>
              <a:rPr lang="ar-SA" sz="3600" b="1" dirty="0">
                <a:cs typeface="Simplified Arabic" pitchFamily="2" charset="-78"/>
              </a:rPr>
              <a:t>ج رايسكه (1716- 1774</a:t>
            </a:r>
            <a:r>
              <a:rPr lang="ar-SA" sz="3600" b="1" dirty="0" smtClean="0">
                <a:cs typeface="Simplified Arabic" pitchFamily="2" charset="-78"/>
              </a:rPr>
              <a:t>)</a:t>
            </a:r>
          </a:p>
          <a:p>
            <a:pPr marL="0" indent="0" algn="just" rtl="1">
              <a:buNone/>
            </a:pPr>
            <a:r>
              <a:rPr lang="ar-SA" sz="3600" b="1" dirty="0">
                <a:cs typeface="Simplified Arabic" pitchFamily="2" charset="-78"/>
              </a:rPr>
              <a:t>	</a:t>
            </a:r>
            <a:r>
              <a:rPr lang="ar-SA" sz="3600" b="1" dirty="0" smtClean="0">
                <a:cs typeface="Simplified Arabic" pitchFamily="2" charset="-78"/>
              </a:rPr>
              <a:t>	يرجع إليه الفضل في إيجاد مكان بارز			للدراسات العربية في ألمانيا.</a:t>
            </a:r>
          </a:p>
          <a:p>
            <a:pPr marL="0" indent="0" algn="just" rtl="1">
              <a:buNone/>
            </a:pPr>
            <a:r>
              <a:rPr lang="ar-SA" sz="3600" b="1" dirty="0">
                <a:cs typeface="Simplified Arabic" pitchFamily="2" charset="-78"/>
              </a:rPr>
              <a:t>	</a:t>
            </a:r>
            <a:r>
              <a:rPr lang="ar-SA" sz="3600" b="1" dirty="0" smtClean="0">
                <a:cs typeface="Simplified Arabic" pitchFamily="2" charset="-78"/>
              </a:rPr>
              <a:t>	موقف الكنيسة من آراء رايسكة</a:t>
            </a:r>
          </a:p>
          <a:p>
            <a:pPr marL="0" indent="0" algn="just" rtl="1">
              <a:buNone/>
            </a:pPr>
            <a:r>
              <a:rPr lang="ar-SA" sz="3600" b="1" dirty="0">
                <a:cs typeface="Simplified Arabic" pitchFamily="2" charset="-78"/>
              </a:rPr>
              <a:t>	</a:t>
            </a:r>
            <a:r>
              <a:rPr lang="ar-SA" sz="3600" b="1" dirty="0" smtClean="0">
                <a:cs typeface="Simplified Arabic" pitchFamily="2" charset="-78"/>
              </a:rPr>
              <a:t>	لقب بشهيد الأدب العربي</a:t>
            </a:r>
          </a:p>
          <a:p>
            <a:pPr marL="0" indent="0" algn="just" rtl="1">
              <a:buNone/>
            </a:pPr>
            <a:r>
              <a:rPr lang="ar-SA" sz="3600" b="1" dirty="0">
                <a:cs typeface="Simplified Arabic" pitchFamily="2" charset="-78"/>
              </a:rPr>
              <a:t>	</a:t>
            </a:r>
            <a:r>
              <a:rPr lang="ar-SA" sz="3600" b="1" dirty="0" smtClean="0">
                <a:cs typeface="Simplified Arabic" pitchFamily="2" charset="-78"/>
              </a:rPr>
              <a:t>	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محاولات جادة لفهم الاسلام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585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2" indent="-342900" algn="r" rtl="1"/>
            <a:r>
              <a:rPr lang="ar-SA" sz="3600" b="1" dirty="0"/>
              <a:t>تقييم هذه </a:t>
            </a:r>
            <a:r>
              <a:rPr lang="ar-SA" sz="3600" b="1" dirty="0" smtClean="0"/>
              <a:t>المحاولات</a:t>
            </a:r>
          </a:p>
          <a:p>
            <a:pPr marL="800100" lvl="3" indent="-342900" algn="r" rtl="1"/>
            <a:r>
              <a:rPr lang="ar-SA" sz="3200" b="1" dirty="0" smtClean="0"/>
              <a:t>لم تخلق تياراً عاما في الفكر الأوربي</a:t>
            </a:r>
          </a:p>
          <a:p>
            <a:pPr marL="800100" lvl="3" indent="-342900" algn="r" rtl="1"/>
            <a:r>
              <a:rPr lang="ar-SA" sz="3200" b="1" dirty="0" smtClean="0"/>
              <a:t>لم تستطع القضاء على الصورة العامة المشوهة للاسلام التي رسختها القرون الوسطى.</a:t>
            </a:r>
          </a:p>
          <a:p>
            <a:pPr marL="800100" lvl="3" indent="-342900" algn="r" rtl="1"/>
            <a:r>
              <a:rPr lang="ar-SA" sz="3200" b="1" dirty="0" smtClean="0"/>
              <a:t>كانت محدودة الأثر</a:t>
            </a:r>
          </a:p>
          <a:p>
            <a:pPr marL="457200" lvl="3" indent="0" algn="r" rtl="1">
              <a:buNone/>
            </a:pPr>
            <a:r>
              <a:rPr lang="ar-SA" sz="3200" b="1" dirty="0"/>
              <a:t>	</a:t>
            </a:r>
            <a:r>
              <a:rPr lang="ar-SA" sz="3200" b="1" dirty="0" smtClean="0"/>
              <a:t>تغير النظرة إلى الشرقي فيما بعد إلى أسوأ من ذي قبل</a:t>
            </a:r>
          </a:p>
          <a:p>
            <a:pPr marL="457200" lvl="3" indent="0" algn="r" rtl="1">
              <a:buNone/>
            </a:pPr>
            <a:endParaRPr lang="ar-SA" sz="3200" b="1" dirty="0"/>
          </a:p>
          <a:p>
            <a:pPr algn="r" rtl="1"/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محاولات جادة لفهم الاسلام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2" indent="-342900" algn="r" rtl="1"/>
            <a:r>
              <a:rPr lang="ar-SA" sz="3600" b="1" dirty="0"/>
              <a:t>تقييم هذه </a:t>
            </a:r>
            <a:r>
              <a:rPr lang="ar-SA" sz="3600" b="1" dirty="0" smtClean="0"/>
              <a:t>المحاولات</a:t>
            </a:r>
          </a:p>
          <a:p>
            <a:pPr marL="800100" lvl="3" indent="-342900" algn="r" rtl="1"/>
            <a:r>
              <a:rPr lang="ar-SA" sz="3200" b="1" dirty="0" smtClean="0"/>
              <a:t>كانت محدودة الأثر</a:t>
            </a:r>
          </a:p>
          <a:p>
            <a:pPr marL="457200" lvl="3" indent="0" algn="r" rtl="1">
              <a:buNone/>
            </a:pPr>
            <a:r>
              <a:rPr lang="ar-SA" sz="3200" b="1" dirty="0"/>
              <a:t>	</a:t>
            </a:r>
            <a:r>
              <a:rPr lang="ar-SA" sz="3200" b="1" dirty="0" smtClean="0"/>
              <a:t>تغير النظرة إلى الشرقي فيما بعد إلى أسوأ من ذي قبل</a:t>
            </a:r>
          </a:p>
          <a:p>
            <a:pPr marL="457200" lvl="3" indent="0" algn="r" rtl="1">
              <a:buNone/>
            </a:pPr>
            <a:r>
              <a:rPr lang="ar-SA" sz="3200" b="1" dirty="0"/>
              <a:t>	</a:t>
            </a:r>
            <a:r>
              <a:rPr lang="ar-SA" sz="3200" b="1" dirty="0" smtClean="0"/>
              <a:t>القرن الـ 19 وتقسيم الشعوب إلى أجناس راقية ومتخلفة</a:t>
            </a:r>
          </a:p>
          <a:p>
            <a:pPr marL="457200" lvl="3" indent="0" algn="r" rtl="1">
              <a:buNone/>
            </a:pPr>
            <a:endParaRPr lang="ar-SA" sz="3200" b="1" dirty="0"/>
          </a:p>
          <a:p>
            <a:pPr algn="r" rtl="1"/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محاولات جادة لفهم الاسلام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8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3600" b="1" dirty="0" smtClean="0"/>
              <a:t>المستشرق الذي قام </a:t>
            </a:r>
            <a:r>
              <a:rPr lang="ar-SA" sz="3600" b="1" dirty="0" smtClean="0">
                <a:cs typeface="Simplified Arabic" pitchFamily="2" charset="-78"/>
              </a:rPr>
              <a:t>بأولى المحاولات العلمية الجادة للتعرف على الإسلام هو:-</a:t>
            </a:r>
          </a:p>
          <a:p>
            <a:pPr marL="742950" indent="-742950" algn="just" rtl="1">
              <a:buAutoNum type="arabic1Minus"/>
            </a:pPr>
            <a:r>
              <a:rPr lang="ar-SA" sz="3600" b="1" dirty="0" smtClean="0">
                <a:cs typeface="Simplified Arabic" pitchFamily="2" charset="-78"/>
              </a:rPr>
              <a:t>كارل بروكلمان</a:t>
            </a:r>
          </a:p>
          <a:p>
            <a:pPr marL="0" indent="0" algn="just" rtl="1">
              <a:buNone/>
            </a:pPr>
            <a:r>
              <a:rPr lang="ar-SA" sz="3600" b="1" dirty="0" smtClean="0">
                <a:cs typeface="Simplified Arabic" pitchFamily="2" charset="-78"/>
              </a:rPr>
              <a:t>ب- </a:t>
            </a:r>
            <a:r>
              <a:rPr lang="ar-SA" sz="3600" b="1" dirty="0">
                <a:cs typeface="Simplified Arabic" pitchFamily="2" charset="-78"/>
              </a:rPr>
              <a:t>هارديان </a:t>
            </a:r>
            <a:r>
              <a:rPr lang="ar-SA" sz="3600" b="1" dirty="0" smtClean="0">
                <a:cs typeface="Simplified Arabic" pitchFamily="2" charset="-78"/>
              </a:rPr>
              <a:t>ريلاند</a:t>
            </a:r>
          </a:p>
          <a:p>
            <a:pPr marL="0" indent="0" algn="just" rtl="1">
              <a:buNone/>
            </a:pPr>
            <a:r>
              <a:rPr lang="ar-SA" sz="3600" b="1" dirty="0" smtClean="0">
                <a:cs typeface="Simplified Arabic" pitchFamily="2" charset="-78"/>
              </a:rPr>
              <a:t>ج- </a:t>
            </a:r>
            <a:r>
              <a:rPr lang="ar-SA" sz="3600" b="1" dirty="0">
                <a:cs typeface="Simplified Arabic" pitchFamily="2" charset="-78"/>
              </a:rPr>
              <a:t>توماس إربنيوس </a:t>
            </a:r>
            <a:endParaRPr lang="ar-SA" sz="3600" b="1" dirty="0" smtClean="0">
              <a:cs typeface="Simplified Arabic" pitchFamily="2" charset="-78"/>
            </a:endParaRPr>
          </a:p>
          <a:p>
            <a:pPr marL="0" indent="0" algn="just" rtl="1">
              <a:buNone/>
            </a:pPr>
            <a:r>
              <a:rPr lang="ar-SA" sz="3600" b="1" dirty="0" smtClean="0">
                <a:cs typeface="Simplified Arabic" pitchFamily="2" charset="-78"/>
              </a:rPr>
              <a:t>د- سيمون أوكلي</a:t>
            </a:r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أسئلة للمراجعة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059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EG" sz="3600" b="1" dirty="0" smtClean="0">
                <a:cs typeface="Simplified Arabic" pitchFamily="2" charset="-78"/>
              </a:rPr>
              <a:t>المستشرق </a:t>
            </a:r>
            <a:r>
              <a:rPr lang="ar-EG" sz="3600" b="1" dirty="0">
                <a:cs typeface="Simplified Arabic" pitchFamily="2" charset="-78"/>
              </a:rPr>
              <a:t>الألماني الذي وصف  "بشهيد الأدب العربي" هو:-</a:t>
            </a:r>
            <a:endParaRPr lang="en-GB" sz="3600" b="1" dirty="0">
              <a:cs typeface="Simplified Arabic" pitchFamily="2" charset="-78"/>
            </a:endParaRPr>
          </a:p>
          <a:p>
            <a:pPr algn="just" rtl="1"/>
            <a:r>
              <a:rPr lang="ar-EG" sz="3600" b="1" dirty="0">
                <a:cs typeface="Simplified Arabic" pitchFamily="2" charset="-78"/>
              </a:rPr>
              <a:t>أ- مونتجمري </a:t>
            </a:r>
            <a:r>
              <a:rPr lang="ar-EG" sz="3600" b="1" dirty="0" smtClean="0">
                <a:cs typeface="Simplified Arabic" pitchFamily="2" charset="-78"/>
              </a:rPr>
              <a:t>واط</a:t>
            </a:r>
            <a:endParaRPr lang="ar-SA" sz="3600" b="1" dirty="0" smtClean="0">
              <a:cs typeface="Simplified Arabic" pitchFamily="2" charset="-78"/>
            </a:endParaRPr>
          </a:p>
          <a:p>
            <a:pPr algn="just" rtl="1"/>
            <a:r>
              <a:rPr lang="ar-EG" sz="3600" b="1" dirty="0" smtClean="0">
                <a:cs typeface="Simplified Arabic" pitchFamily="2" charset="-78"/>
              </a:rPr>
              <a:t>ب-</a:t>
            </a:r>
            <a:r>
              <a:rPr lang="ar-SA" sz="3600" b="1" dirty="0" smtClean="0">
                <a:cs typeface="Simplified Arabic" pitchFamily="2" charset="-78"/>
              </a:rPr>
              <a:t> </a:t>
            </a:r>
            <a:r>
              <a:rPr lang="ar-EG" sz="3600" b="1" dirty="0" smtClean="0">
                <a:cs typeface="Simplified Arabic" pitchFamily="2" charset="-78"/>
              </a:rPr>
              <a:t>يوهان </a:t>
            </a:r>
            <a:r>
              <a:rPr lang="ar-EG" sz="3600" b="1" dirty="0">
                <a:cs typeface="Simplified Arabic" pitchFamily="2" charset="-78"/>
              </a:rPr>
              <a:t>رايسكة </a:t>
            </a:r>
            <a:endParaRPr lang="ar-SA" sz="3600" b="1" dirty="0" smtClean="0">
              <a:cs typeface="Simplified Arabic" pitchFamily="2" charset="-78"/>
            </a:endParaRPr>
          </a:p>
          <a:p>
            <a:pPr algn="just" rtl="1"/>
            <a:r>
              <a:rPr lang="ar-EG" sz="3600" b="1" dirty="0" smtClean="0">
                <a:cs typeface="Simplified Arabic" pitchFamily="2" charset="-78"/>
              </a:rPr>
              <a:t>ج-  </a:t>
            </a:r>
            <a:r>
              <a:rPr lang="ar-EG" sz="3600" b="1" dirty="0">
                <a:cs typeface="Simplified Arabic" pitchFamily="2" charset="-78"/>
              </a:rPr>
              <a:t>كارل هينرش </a:t>
            </a:r>
            <a:r>
              <a:rPr lang="ar-EG" sz="3600" b="1" dirty="0" smtClean="0">
                <a:cs typeface="Simplified Arabic" pitchFamily="2" charset="-78"/>
              </a:rPr>
              <a:t>بيكر</a:t>
            </a:r>
            <a:endParaRPr lang="ar-SA" sz="3600" b="1" dirty="0" smtClean="0">
              <a:cs typeface="Simplified Arabic" pitchFamily="2" charset="-78"/>
            </a:endParaRPr>
          </a:p>
          <a:p>
            <a:pPr algn="just" rtl="1"/>
            <a:r>
              <a:rPr lang="ar-EG" sz="3600" b="1" dirty="0" smtClean="0">
                <a:cs typeface="Simplified Arabic" pitchFamily="2" charset="-78"/>
              </a:rPr>
              <a:t>د- </a:t>
            </a:r>
            <a:r>
              <a:rPr lang="ar-EG" sz="3600" b="1" dirty="0">
                <a:cs typeface="Simplified Arabic" pitchFamily="2" charset="-78"/>
              </a:rPr>
              <a:t>اشتفان فيلد</a:t>
            </a:r>
            <a:endParaRPr lang="en-GB" sz="3600" b="1" dirty="0">
              <a:cs typeface="Simplified Arabic" pitchFamily="2" charset="-78"/>
            </a:endParaRPr>
          </a:p>
          <a:p>
            <a:pPr algn="just"/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أسئلة للمراجعة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44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r" rtl="1">
              <a:buNone/>
            </a:pPr>
            <a:r>
              <a:rPr lang="ar-SA" sz="3600" b="1" dirty="0" smtClean="0">
                <a:cs typeface="Simplified Arabic" pitchFamily="2" charset="-78"/>
              </a:rPr>
              <a:t>كان الهدف </a:t>
            </a:r>
            <a:r>
              <a:rPr lang="ar-SA" sz="3600" b="1" dirty="0">
                <a:cs typeface="Simplified Arabic" pitchFamily="2" charset="-78"/>
              </a:rPr>
              <a:t>من إنشاء كراسي اللغة </a:t>
            </a:r>
            <a:r>
              <a:rPr lang="ar-SA" sz="3600" b="1" dirty="0" smtClean="0">
                <a:cs typeface="Simplified Arabic" pitchFamily="2" charset="-78"/>
              </a:rPr>
              <a:t>العربية إقناع </a:t>
            </a:r>
            <a:r>
              <a:rPr lang="ar-SA" sz="3600" b="1" dirty="0">
                <a:cs typeface="Simplified Arabic" pitchFamily="2" charset="-78"/>
              </a:rPr>
              <a:t>المسلمين بلغتهم ببطلان الإسلام واجتذابهم للنصرانية.</a:t>
            </a:r>
          </a:p>
          <a:p>
            <a:pPr algn="r"/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أسئلة للمراجعة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 rtl="1"/>
            <a:endParaRPr lang="ar-SA" sz="4000" b="1" dirty="0" smtClean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4000" b="1" dirty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0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عصر إزدهار الإستشراق</a:t>
            </a:r>
            <a:endParaRPr lang="ar-SA" sz="4000" b="1" dirty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28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28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2800" b="1" dirty="0" smtClean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3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شكراً </a:t>
            </a:r>
            <a:r>
              <a:rPr lang="ar-SA" sz="43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للمشاركة و حسن الاستماع </a:t>
            </a:r>
            <a: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المحاضرة القادمة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7329</TotalTime>
  <Words>854</Words>
  <Application>Microsoft Office PowerPoint</Application>
  <PresentationFormat>A4 Paper (210x297 mm)</PresentationFormat>
  <Paragraphs>240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      حركة الاستشراق المستوى الخامس       </vt:lpstr>
      <vt:lpstr> المحاضرة الخامسة </vt:lpstr>
      <vt:lpstr>مراجعة</vt:lpstr>
      <vt:lpstr>مراجعة</vt:lpstr>
      <vt:lpstr>مراجعة</vt:lpstr>
      <vt:lpstr>مراجعة</vt:lpstr>
      <vt:lpstr>مراجعة</vt:lpstr>
      <vt:lpstr>مراجعة</vt:lpstr>
      <vt:lpstr>مراجعة المحاضرة السابقة - تحريف الروايات</vt:lpstr>
      <vt:lpstr>تحريف الروايات</vt:lpstr>
      <vt:lpstr>مراجعة</vt:lpstr>
      <vt:lpstr>مراجعة</vt:lpstr>
      <vt:lpstr>مراجعة</vt:lpstr>
      <vt:lpstr>مراجعة</vt:lpstr>
      <vt:lpstr>الثقافة العربية في قصر الامبراطور</vt:lpstr>
      <vt:lpstr>الاستشراق والتنصير</vt:lpstr>
      <vt:lpstr>الاستشراق والتنصير</vt:lpstr>
      <vt:lpstr>الاستشراق والتنصير</vt:lpstr>
      <vt:lpstr>الاستشراق والتنصير</vt:lpstr>
      <vt:lpstr>الاستشراق والتنصير</vt:lpstr>
      <vt:lpstr>الاستشراق والتنصير</vt:lpstr>
      <vt:lpstr>الاستشراق والتنصير</vt:lpstr>
      <vt:lpstr>الاستشراق والتنصير</vt:lpstr>
      <vt:lpstr>اسئلة للمراجعة</vt:lpstr>
      <vt:lpstr>محاولات جادة لفهم الاسلام</vt:lpstr>
      <vt:lpstr>محاولات جادة لفهم الاسلام</vt:lpstr>
      <vt:lpstr>محاولات جادة لفهم الاسلام</vt:lpstr>
      <vt:lpstr>محاولات جادة لفهم الاسلام</vt:lpstr>
      <vt:lpstr>محاولات جادة لفهم الاسلام</vt:lpstr>
      <vt:lpstr>محاولات جادة لفهم الاسلام</vt:lpstr>
      <vt:lpstr>أسئلة للمراجعة</vt:lpstr>
      <vt:lpstr>أسئلة للمراجعة</vt:lpstr>
      <vt:lpstr>أسئلة للمراجعة</vt:lpstr>
      <vt:lpstr>المحاضرة القادمة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225</cp:revision>
  <dcterms:created xsi:type="dcterms:W3CDTF">2009-10-14T19:14:34Z</dcterms:created>
  <dcterms:modified xsi:type="dcterms:W3CDTF">2012-12-01T15:28:54Z</dcterms:modified>
</cp:coreProperties>
</file>