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notesMasterIdLst>
    <p:notesMasterId r:id="rId30"/>
  </p:notesMasterIdLst>
  <p:sldIdLst>
    <p:sldId id="272" r:id="rId2"/>
    <p:sldId id="658" r:id="rId3"/>
    <p:sldId id="712" r:id="rId4"/>
    <p:sldId id="789" r:id="rId5"/>
    <p:sldId id="700" r:id="rId6"/>
    <p:sldId id="794" r:id="rId7"/>
    <p:sldId id="793" r:id="rId8"/>
    <p:sldId id="795" r:id="rId9"/>
    <p:sldId id="791" r:id="rId10"/>
    <p:sldId id="796" r:id="rId11"/>
    <p:sldId id="702" r:id="rId12"/>
    <p:sldId id="703" r:id="rId13"/>
    <p:sldId id="786" r:id="rId14"/>
    <p:sldId id="792" r:id="rId15"/>
    <p:sldId id="797" r:id="rId16"/>
    <p:sldId id="798" r:id="rId17"/>
    <p:sldId id="704" r:id="rId18"/>
    <p:sldId id="799" r:id="rId19"/>
    <p:sldId id="800" r:id="rId20"/>
    <p:sldId id="801" r:id="rId21"/>
    <p:sldId id="705" r:id="rId22"/>
    <p:sldId id="802" r:id="rId23"/>
    <p:sldId id="803" r:id="rId24"/>
    <p:sldId id="776" r:id="rId25"/>
    <p:sldId id="790" r:id="rId26"/>
    <p:sldId id="777" r:id="rId27"/>
    <p:sldId id="781" r:id="rId28"/>
    <p:sldId id="788" r:id="rId29"/>
  </p:sldIdLst>
  <p:sldSz cx="9906000" cy="6858000" type="A4"/>
  <p:notesSz cx="6797675" cy="987425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9900"/>
    <a:srgbClr val="000000"/>
    <a:srgbClr val="FF3300"/>
    <a:srgbClr val="3B84AF"/>
    <a:srgbClr val="709256"/>
    <a:srgbClr val="AD99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89" autoAdjust="0"/>
    <p:restoredTop sz="94726" autoAdjust="0"/>
  </p:normalViewPr>
  <p:slideViewPr>
    <p:cSldViewPr>
      <p:cViewPr>
        <p:scale>
          <a:sx n="50" d="100"/>
          <a:sy n="50" d="100"/>
        </p:scale>
        <p:origin x="-888" y="-3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741363"/>
            <a:ext cx="53467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99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00A66-2152-4877-BBAC-C7D1FECE60B9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317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07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07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07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07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9450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935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9357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4492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921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921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921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921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951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951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951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1284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1284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1284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1284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921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9450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426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426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46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70DC-C56B-4554-AEF9-6516CA8E9B9E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http://forum.hihi2.com/picture.php?albumid=1123&amp;pictureid=12118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2804" y="152400"/>
            <a:ext cx="389572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437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4AAB4-67AD-4ECC-901D-4918EC411E70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317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E87BC-109C-41DC-B9F8-B5BE96BD1810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8195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F78C-1FC1-4E51-AEB5-94A46E7928B9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4876802" y="6367462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951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C837-6200-4E8D-9EBD-752029385129}" type="datetime1">
              <a:rPr lang="en-GB" smtClean="0"/>
              <a:t>01/12/2012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486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C4F08-DAE2-4CD3-9FA4-8FD720835904}" type="datetime1">
              <a:rPr lang="en-GB" smtClean="0"/>
              <a:t>01/12/2012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465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DBC80-8EC6-4233-AF3B-CE28D160C955}" type="datetime1">
              <a:rPr lang="en-GB" smtClean="0"/>
              <a:t>01/12/2012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550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7E675-118B-4CBC-8EFB-50516FF42FE5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798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17067-B056-4181-81E9-4E117C032C7F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39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3B3F-7F8F-4646-9221-703FAED1B4F7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665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26DF-7F8D-496B-A4B6-6A048823F51F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391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27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142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527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273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129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4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5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2" y="1600205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2" y="6367462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38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163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50014-DE06-465B-A58B-F25DF5A5850E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781800" y="6519446"/>
            <a:ext cx="19264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Dammam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050442" y="6290846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الدمام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14400" y="6581001"/>
            <a:ext cx="27110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/>
                </a:solidFill>
                <a:latin typeface="+mn-lt"/>
                <a:cs typeface="+mn-cs"/>
              </a:rPr>
              <a:t>Faculty</a:t>
            </a:r>
            <a:r>
              <a:rPr lang="en-GB" sz="1200" baseline="0" dirty="0" smtClean="0">
                <a:solidFill>
                  <a:schemeClr val="bg1"/>
                </a:solidFill>
                <a:latin typeface="+mn-lt"/>
                <a:cs typeface="+mn-cs"/>
              </a:rPr>
              <a:t> of Arts – Department of History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83042" y="6290846"/>
            <a:ext cx="18918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كلية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الآداب – قسم التاريخ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2" name="Picture 11" descr="C:\Users\kmomer\Documents\Downloads\dammam.jpg"/>
          <p:cNvPicPr/>
          <p:nvPr userDrawn="1"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8710726" y="6183689"/>
            <a:ext cx="1183217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Content Placeholder 3"/>
          <p:cNvPicPr>
            <a:picLocks/>
          </p:cNvPicPr>
          <p:nvPr userDrawn="1"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-152400" y="6057551"/>
            <a:ext cx="1200782" cy="114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323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781" r:id="rId12"/>
    <p:sldLayoutId id="2147483773" r:id="rId13"/>
    <p:sldLayoutId id="2147483776" r:id="rId14"/>
    <p:sldLayoutId id="2147483777" r:id="rId15"/>
    <p:sldLayoutId id="2147483778" r:id="rId16"/>
    <p:sldLayoutId id="2147483775" r:id="rId17"/>
    <p:sldLayoutId id="2147483774" r:id="rId18"/>
    <p:sldLayoutId id="2147483779" r:id="rId19"/>
    <p:sldLayoutId id="2147483780" r:id="rId20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81200"/>
            <a:ext cx="8420100" cy="1981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b="1" dirty="0" smtClean="0">
                <a:latin typeface="Arial" pitchFamily="34" charset="0"/>
                <a:cs typeface="Arial" pitchFamily="34" charset="0"/>
              </a:rPr>
              <a:t>حركة</a:t>
            </a:r>
            <a:r>
              <a:rPr lang="ar-S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الاستشراق</a:t>
            </a:r>
            <a:r>
              <a:rPr lang="ar-SA" b="1" dirty="0">
                <a:latin typeface="Arial" pitchFamily="34" charset="0"/>
                <a:cs typeface="Arial" pitchFamily="34" charset="0"/>
              </a:rPr>
              <a:t/>
            </a:r>
            <a:br>
              <a:rPr lang="ar-SA" b="1" dirty="0">
                <a:latin typeface="Arial" pitchFamily="34" charset="0"/>
                <a:cs typeface="Arial" pitchFamily="34" charset="0"/>
              </a:rPr>
            </a:br>
            <a:r>
              <a:rPr lang="ar-SA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المستوى الخامس</a:t>
            </a:r>
            <a:r>
              <a:rPr lang="ar-SA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smtClean="0">
                <a:solidFill>
                  <a:schemeClr val="bg2"/>
                </a:solidFill>
              </a:rPr>
              <a:t>الفصل الدراسي الأول</a:t>
            </a:r>
            <a:endParaRPr lang="en-GB" sz="1600" b="1" dirty="0">
              <a:solidFill>
                <a:schemeClr val="bg2"/>
              </a:solidFill>
            </a:endParaRPr>
          </a:p>
        </p:txBody>
      </p:sp>
      <p:pic>
        <p:nvPicPr>
          <p:cNvPr id="7" name="Picture 6" descr="C:\Users\kmomer\Documents\Downloads\dammam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70334" y="336896"/>
            <a:ext cx="1209685" cy="72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3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2400" y="384685"/>
            <a:ext cx="1400205" cy="977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808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801100" cy="4454526"/>
          </a:xfrm>
        </p:spPr>
        <p:txBody>
          <a:bodyPr>
            <a:normAutofit/>
          </a:bodyPr>
          <a:lstStyle/>
          <a:p>
            <a:pPr lvl="1" algn="r" rtl="1">
              <a:buFont typeface="Wingdings" pitchFamily="2" charset="2"/>
              <a:buChar char="q"/>
            </a:pPr>
            <a:r>
              <a:rPr lang="ar-SA" sz="40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مراجعة</a:t>
            </a:r>
            <a:endParaRPr lang="en-GB" sz="4000" b="1" dirty="0" smtClean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lvl="1" algn="r" rtl="1">
              <a:buFont typeface="Wingdings" pitchFamily="2" charset="2"/>
              <a:buChar char="q"/>
            </a:pPr>
            <a:r>
              <a:rPr lang="ar-SA" sz="40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عصر </a:t>
            </a:r>
            <a:r>
              <a:rPr lang="ar-SA" sz="4000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ازدهار الاستشراق </a:t>
            </a:r>
            <a:r>
              <a:rPr lang="ar-SA" sz="40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  </a:t>
            </a:r>
          </a:p>
          <a:p>
            <a:pPr lvl="1" algn="r" rtl="1">
              <a:buFont typeface="Wingdings" pitchFamily="2" charset="2"/>
              <a:buChar char="q"/>
            </a:pPr>
            <a:r>
              <a:rPr lang="ar-SA" sz="4000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من مظاهر النشاط الإستشراقي </a:t>
            </a:r>
            <a:endParaRPr lang="ar-SA" sz="4000" b="1" dirty="0" smtClean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lvl="1" algn="r" rtl="1">
              <a:buFont typeface="Wingdings" pitchFamily="2" charset="2"/>
              <a:buChar char="q"/>
            </a:pPr>
            <a:r>
              <a:rPr lang="ar-SA" sz="40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الاستشراق والاستعمار</a:t>
            </a:r>
            <a:endParaRPr lang="ar-SA" sz="4000" b="1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lvl="1" algn="r" rtl="1">
              <a:buFont typeface="Wingdings" pitchFamily="2" charset="2"/>
              <a:buChar char="q"/>
            </a:pPr>
            <a:endParaRPr lang="ar-SA" sz="4000" b="1" dirty="0" smtClean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marL="1371600" lvl="3" indent="0">
              <a:buNone/>
            </a:pPr>
            <a:endParaRPr lang="en-GB" sz="3600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5"/>
          <p:cNvSpPr>
            <a:spLocks noGrp="1" noChangeArrowheads="1"/>
          </p:cNvSpPr>
          <p:nvPr>
            <p:ph type="title"/>
          </p:nvPr>
        </p:nvSpPr>
        <p:spPr bwMode="auto">
          <a:prstGeom prst="ribbon">
            <a:avLst>
              <a:gd name="adj1" fmla="val 12500"/>
              <a:gd name="adj2" fmla="val 50000"/>
            </a:avLst>
          </a:prstGeom>
          <a:ln>
            <a:solidFill>
              <a:srgbClr val="002060"/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 algn="ctr"/>
            <a:r>
              <a:rPr lang="ar-SA" sz="4000" b="1" dirty="0" smtClean="0">
                <a:solidFill>
                  <a:srgbClr val="002060"/>
                </a:solidFill>
                <a:cs typeface="Simplified Arabic" pitchFamily="2" charset="-78"/>
              </a:rPr>
              <a:t/>
            </a:r>
            <a:br>
              <a:rPr lang="ar-SA" sz="4000" b="1" dirty="0" smtClean="0">
                <a:solidFill>
                  <a:srgbClr val="002060"/>
                </a:solidFill>
                <a:cs typeface="Simplified Arabic" pitchFamily="2" charset="-78"/>
              </a:rPr>
            </a:br>
            <a:r>
              <a:rPr lang="ar-SA" sz="3600" b="1" dirty="0" smtClean="0">
                <a:solidFill>
                  <a:schemeClr val="tx2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المحاضرة السادسة</a:t>
            </a:r>
            <a:r>
              <a:rPr lang="ar-SA" sz="4000" b="1" dirty="0" smtClean="0">
                <a:solidFill>
                  <a:srgbClr val="00B050"/>
                </a:solidFill>
                <a:cs typeface="Simplified Arabic" pitchFamily="2" charset="-78"/>
              </a:rPr>
              <a:t/>
            </a:r>
            <a:br>
              <a:rPr lang="ar-SA" sz="4000" b="1" dirty="0" smtClean="0">
                <a:solidFill>
                  <a:srgbClr val="00B050"/>
                </a:solidFill>
                <a:cs typeface="Simplified Arabic" pitchFamily="2" charset="-78"/>
              </a:rPr>
            </a:br>
            <a:endParaRPr lang="en-GB" sz="4000" b="1" dirty="0">
              <a:solidFill>
                <a:srgbClr val="00B050"/>
              </a:solidFill>
              <a:cs typeface="Simplified Arabic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884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600" b="1" dirty="0" smtClean="0">
                <a:cs typeface="Simplified Arabic" pitchFamily="2" charset="-78"/>
              </a:rPr>
              <a:t>تناولي بالتقييم المحاولات الجادة التي قام بها بعض المستشرقين في القرنين السابع عشر والثامن عشر لفهم الإسلام.</a:t>
            </a:r>
            <a:endParaRPr lang="ar-SA" sz="3600" b="1" dirty="0">
              <a:cs typeface="Simplified Arabic" pitchFamily="2" charset="-78"/>
            </a:endParaRPr>
          </a:p>
          <a:p>
            <a:pPr algn="r" rtl="1"/>
            <a:endParaRPr lang="ar-SA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16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600" b="1" dirty="0" smtClean="0">
                <a:cs typeface="Simplified Arabic" pitchFamily="2" charset="-78"/>
              </a:rPr>
              <a:t>اتاحة المحاضرات على نظام البلاك بورد.</a:t>
            </a:r>
            <a:endParaRPr lang="ar-SA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نظام البلاك بورد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44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/>
            <a:r>
              <a:rPr lang="ar-SA" sz="3600" b="1" dirty="0" smtClean="0"/>
              <a:t>القرن التاسع عشر والقرن والعشرون</a:t>
            </a:r>
          </a:p>
          <a:p>
            <a:pPr lvl="1" algn="r" rtl="1"/>
            <a:r>
              <a:rPr lang="ar-SA" sz="3600" b="1" dirty="0" smtClean="0"/>
              <a:t>مدرسة </a:t>
            </a:r>
            <a:r>
              <a:rPr lang="ar-SA" sz="3600" b="1" dirty="0" smtClean="0">
                <a:solidFill>
                  <a:srgbClr val="FF0000"/>
                </a:solidFill>
              </a:rPr>
              <a:t>اللغات الشرقية </a:t>
            </a:r>
            <a:r>
              <a:rPr lang="ar-SA" sz="3600" b="1" dirty="0" smtClean="0"/>
              <a:t>في باريس 1795</a:t>
            </a:r>
          </a:p>
          <a:p>
            <a:pPr lvl="1" algn="r" rtl="1"/>
            <a:r>
              <a:rPr lang="ar-SA" sz="3600" b="1" dirty="0" smtClean="0"/>
              <a:t>سلفستر دي ساسي</a:t>
            </a:r>
          </a:p>
          <a:p>
            <a:pPr lvl="2" algn="r" rtl="1"/>
            <a:r>
              <a:rPr lang="ar-SA" sz="3200" b="1" dirty="0" smtClean="0"/>
              <a:t>اتخاذ حركة الاستشراق طابع علمي</a:t>
            </a:r>
          </a:p>
          <a:p>
            <a:pPr lvl="2" algn="r" rtl="1"/>
            <a:r>
              <a:rPr lang="ar-SA" sz="3200" b="1" dirty="0" smtClean="0"/>
              <a:t>اصبحت باريس مركزاً للدراسات العربية</a:t>
            </a:r>
          </a:p>
          <a:p>
            <a:pPr lvl="2" algn="r" rtl="1"/>
            <a:r>
              <a:rPr lang="ar-SA" sz="3200" b="1" dirty="0" smtClean="0"/>
              <a:t>التركيز على الدراسات العربية في النحو والأدب والنثر</a:t>
            </a:r>
            <a:endParaRPr lang="en-GB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5</a:t>
            </a:fld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47700" y="427038"/>
            <a:ext cx="8915400" cy="114300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ar-SA" sz="5400" b="1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عصر إزدهار الاستشراق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0815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/>
            <a:r>
              <a:rPr lang="ar-SA" sz="3600" b="1" dirty="0" smtClean="0">
                <a:cs typeface="Simplified Arabic" pitchFamily="2" charset="-78"/>
              </a:rPr>
              <a:t>الاستشراق في</a:t>
            </a:r>
            <a:r>
              <a:rPr lang="ar-SA" sz="3600" b="1" dirty="0" smtClean="0">
                <a:solidFill>
                  <a:srgbClr val="FF0066"/>
                </a:solidFill>
                <a:cs typeface="Simplified Arabic" pitchFamily="2" charset="-78"/>
              </a:rPr>
              <a:t> </a:t>
            </a:r>
            <a:r>
              <a:rPr lang="ar-SA" sz="3600" b="1" dirty="0" smtClean="0">
                <a:cs typeface="Simplified Arabic" pitchFamily="2" charset="-78"/>
              </a:rPr>
              <a:t>ألمانيا والنمسا</a:t>
            </a:r>
          </a:p>
          <a:p>
            <a:pPr lvl="2" algn="r" rtl="1"/>
            <a:r>
              <a:rPr lang="ar-SA" sz="3600" b="1" dirty="0" smtClean="0">
                <a:cs typeface="Simplified Arabic" pitchFamily="2" charset="-78"/>
              </a:rPr>
              <a:t>ظهر الاستشراق العلماني على يد بعض الهواة</a:t>
            </a:r>
          </a:p>
          <a:p>
            <a:pPr lvl="3" algn="r" rtl="1"/>
            <a:r>
              <a:rPr lang="ar-SA" sz="3600" b="1" dirty="0" smtClean="0">
                <a:cs typeface="Simplified Arabic" pitchFamily="2" charset="-78"/>
              </a:rPr>
              <a:t>برجشتال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6</a:t>
            </a:fld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47700" y="427038"/>
            <a:ext cx="8915400" cy="114300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ar-SA" sz="5400" b="1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عصر إزدهار الاستشراق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31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 rtl="1"/>
            <a:r>
              <a:rPr lang="ar-SA" sz="3600" b="1" dirty="0" smtClean="0"/>
              <a:t>بداية </a:t>
            </a:r>
            <a:r>
              <a:rPr lang="ar-SA" sz="3600" b="1" dirty="0" smtClean="0">
                <a:solidFill>
                  <a:srgbClr val="009900"/>
                </a:solidFill>
              </a:rPr>
              <a:t>الصفة العلمية </a:t>
            </a:r>
            <a:r>
              <a:rPr lang="ar-SA" sz="3600" b="1" dirty="0" smtClean="0"/>
              <a:t>للإستشراق</a:t>
            </a:r>
          </a:p>
          <a:p>
            <a:pPr lvl="2" algn="just" rtl="1"/>
            <a:r>
              <a:rPr lang="ar-SA" sz="3600" b="1" dirty="0" smtClean="0"/>
              <a:t>تشكل الاستشراق كعلم في القرن التاسع عشر</a:t>
            </a:r>
          </a:p>
          <a:p>
            <a:pPr lvl="3" algn="just" rtl="1"/>
            <a:r>
              <a:rPr lang="ar-SA" sz="3600" b="1" dirty="0" smtClean="0"/>
              <a:t>مناقشة آراء رودي بارت حول  بداية الصفة العلمية للاستشراق</a:t>
            </a:r>
          </a:p>
          <a:p>
            <a:pPr lvl="2" algn="just" rtl="1"/>
            <a:r>
              <a:rPr lang="ar-SA" sz="3600" b="1" dirty="0" smtClean="0"/>
              <a:t>في نهاية القرن التاسع عشر أصبحت الدراسات الاسلامية تخصصاً قائماً بذاته داخل الحركة الاستشراقية.</a:t>
            </a:r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7</a:t>
            </a:fld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47700" y="427038"/>
            <a:ext cx="8915400" cy="114300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ar-SA" sz="5400" b="1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عصر إزدهار الاستشراق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15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/>
            <a:r>
              <a:rPr lang="ar-SA" sz="3600" b="1" dirty="0" smtClean="0"/>
              <a:t>الخلاصة.</a:t>
            </a:r>
            <a:endParaRPr lang="en-GB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8</a:t>
            </a:fld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47700" y="427038"/>
            <a:ext cx="8915400" cy="114300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ar-SA" sz="5400" b="1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عصر إزدهار الاستشراق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75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SA" sz="3600" b="1" dirty="0" smtClean="0"/>
              <a:t>بدأت حركة الاستشراق في فرنسا تتجه نحو اتخاذ طابع علمي على يد سلفستر دي ساسي.</a:t>
            </a:r>
          </a:p>
          <a:p>
            <a:pPr marL="0" indent="0" algn="just" rtl="1">
              <a:buNone/>
            </a:pPr>
            <a:r>
              <a:rPr lang="ar-SA" sz="3600" b="1" dirty="0"/>
              <a:t>انفصل الاستشراق عن اللاهوت في كل من فرنسا وإنجلترا في القرن السابع عشر.</a:t>
            </a:r>
          </a:p>
          <a:p>
            <a:pPr marL="0" indent="0" algn="just" rtl="1">
              <a:buNone/>
            </a:pP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02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من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مظاهر النشاط الإستشراقي</a:t>
            </a:r>
            <a:r>
              <a:rPr lang="ar-SA" dirty="0"/>
              <a:t/>
            </a:r>
            <a:br>
              <a:rPr lang="ar-SA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/>
            <a:r>
              <a:rPr lang="ar-SA" sz="3600" b="1" dirty="0"/>
              <a:t>انشاء جمعيات </a:t>
            </a:r>
            <a:r>
              <a:rPr lang="ar-SA" sz="3600" b="1" dirty="0">
                <a:solidFill>
                  <a:srgbClr val="FF0000"/>
                </a:solidFill>
              </a:rPr>
              <a:t>الدراسات الشرقية</a:t>
            </a:r>
          </a:p>
          <a:p>
            <a:pPr lvl="2" algn="r" rtl="1"/>
            <a:r>
              <a:rPr lang="ar-SA" sz="3600" b="1" dirty="0"/>
              <a:t>الجمعية الأسيوية</a:t>
            </a:r>
          </a:p>
          <a:p>
            <a:pPr lvl="2" algn="r" rtl="1"/>
            <a:r>
              <a:rPr lang="ar-SA" sz="3600" b="1" dirty="0"/>
              <a:t>الجمعية الملكية الاسيوية</a:t>
            </a:r>
          </a:p>
          <a:p>
            <a:pPr lvl="2" algn="r" rtl="1"/>
            <a:r>
              <a:rPr lang="ar-SA" sz="3600" b="1" dirty="0"/>
              <a:t>الجمعية الشرقية الأمريكية</a:t>
            </a:r>
          </a:p>
          <a:p>
            <a:pPr lvl="2" algn="r" rtl="1"/>
            <a:r>
              <a:rPr lang="ar-SA" sz="3600" b="1" dirty="0"/>
              <a:t>الجمعية الشرقية الألمانية</a:t>
            </a:r>
            <a:endParaRPr lang="en-GB" sz="3600" b="1" dirty="0"/>
          </a:p>
          <a:p>
            <a:pPr lvl="2" algn="r" rtl="1"/>
            <a:endParaRPr lang="ar-SA" sz="3600" b="1" dirty="0" smtClean="0"/>
          </a:p>
          <a:p>
            <a:pPr lvl="1" algn="r" rt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42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من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مظاهر النشاط الإستشراقي</a:t>
            </a:r>
            <a:r>
              <a:rPr lang="ar-SA" dirty="0"/>
              <a:t/>
            </a:r>
            <a:br>
              <a:rPr lang="ar-SA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 algn="r" rtl="1"/>
            <a:r>
              <a:rPr lang="ar-SA" sz="3600" b="1" dirty="0" smtClean="0"/>
              <a:t>صدور </a:t>
            </a:r>
            <a:r>
              <a:rPr lang="ar-SA" sz="3600" b="1" dirty="0" smtClean="0">
                <a:solidFill>
                  <a:srgbClr val="FF0000"/>
                </a:solidFill>
              </a:rPr>
              <a:t>أول مجلة استشراقية </a:t>
            </a:r>
            <a:r>
              <a:rPr lang="ar-SA" sz="3600" b="1" dirty="0" smtClean="0"/>
              <a:t>متخصصة 1809</a:t>
            </a:r>
          </a:p>
          <a:p>
            <a:pPr lvl="2" algn="r" rtl="1"/>
            <a:r>
              <a:rPr lang="ar-SA" sz="3600" b="1" dirty="0" smtClean="0"/>
              <a:t>مجلة الإسلام باريس 1895</a:t>
            </a:r>
          </a:p>
          <a:p>
            <a:pPr lvl="2" algn="r" rtl="1"/>
            <a:r>
              <a:rPr lang="ar-SA" sz="3600" b="1" dirty="0" smtClean="0"/>
              <a:t>مجلة الاسلام الألمانية</a:t>
            </a:r>
          </a:p>
          <a:p>
            <a:pPr lvl="2" algn="r" rtl="1"/>
            <a:r>
              <a:rPr lang="ar-SA" sz="3600" b="1" dirty="0" smtClean="0"/>
              <a:t>مجلة عالم الاسلام الروسية  1912 </a:t>
            </a:r>
          </a:p>
          <a:p>
            <a:pPr lvl="2" algn="r" rtl="1"/>
            <a:r>
              <a:rPr lang="ar-SA" sz="3600" b="1" dirty="0" smtClean="0"/>
              <a:t>مجلة العالم الاسلامي بريطانيا 1911</a:t>
            </a:r>
          </a:p>
          <a:p>
            <a:pPr lvl="1" algn="r" rt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20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من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مظاهر النشاط </a:t>
            </a: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الإستشراقي</a:t>
            </a:r>
            <a:r>
              <a:rPr lang="ar-SA" dirty="0"/>
              <a:t/>
            </a:r>
            <a:br>
              <a:rPr lang="ar-SA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r" rtl="1"/>
            <a:r>
              <a:rPr lang="ar-SA" sz="3600" b="1" dirty="0"/>
              <a:t>المجلات والدوريات</a:t>
            </a:r>
          </a:p>
          <a:p>
            <a:pPr lvl="1" algn="r" rtl="1"/>
            <a:r>
              <a:rPr lang="ar-SA" sz="3600" b="1" dirty="0"/>
              <a:t>المؤتمرات</a:t>
            </a:r>
          </a:p>
          <a:p>
            <a:pPr lvl="2" algn="r" rtl="1"/>
            <a:r>
              <a:rPr lang="ar-SA" sz="3600" b="1" dirty="0">
                <a:solidFill>
                  <a:srgbClr val="FF0000"/>
                </a:solidFill>
              </a:rPr>
              <a:t>اول مؤتمردولي </a:t>
            </a:r>
            <a:r>
              <a:rPr lang="ar-SA" sz="3600" b="1" dirty="0"/>
              <a:t>1873</a:t>
            </a:r>
          </a:p>
          <a:p>
            <a:pPr lvl="2" algn="r" rtl="1"/>
            <a:r>
              <a:rPr lang="ar-SA" sz="3600" b="1" dirty="0"/>
              <a:t>مؤتمر </a:t>
            </a:r>
            <a:r>
              <a:rPr lang="ar-SA" sz="3600" b="1" dirty="0">
                <a:solidFill>
                  <a:srgbClr val="009900"/>
                </a:solidFill>
              </a:rPr>
              <a:t>المستشرقين الألمان </a:t>
            </a:r>
            <a:r>
              <a:rPr lang="ar-SA" sz="3600" b="1" dirty="0" smtClean="0"/>
              <a:t>1849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32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3"/>
            <a:ext cx="9029700" cy="4525963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EG" sz="3600" b="1" dirty="0" smtClean="0"/>
              <a:t>"ينابيع </a:t>
            </a:r>
            <a:r>
              <a:rPr lang="ar-EG" sz="3600" b="1" dirty="0"/>
              <a:t>الشرق" من المجلات الاستشراقية التي كانت تصدر في:-</a:t>
            </a:r>
            <a:endParaRPr lang="en-GB" sz="3600" b="1" dirty="0"/>
          </a:p>
          <a:p>
            <a:pPr algn="r" rtl="1"/>
            <a:r>
              <a:rPr lang="ar-EG" sz="3600" b="1" dirty="0"/>
              <a:t>أ- </a:t>
            </a:r>
            <a:r>
              <a:rPr lang="ar-EG" sz="3600" b="1" dirty="0" smtClean="0"/>
              <a:t>ليدن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ب- </a:t>
            </a:r>
            <a:r>
              <a:rPr lang="ar-EG" sz="3600" b="1" dirty="0"/>
              <a:t>فيينا	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ج- </a:t>
            </a:r>
            <a:r>
              <a:rPr lang="ar-EG" sz="3600" b="1" dirty="0"/>
              <a:t>دبلن	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EG" sz="3600" b="1" dirty="0"/>
              <a:t>باريس</a:t>
            </a:r>
            <a:endParaRPr lang="en-GB" sz="3600" b="1" dirty="0"/>
          </a:p>
          <a:p>
            <a:pPr algn="r" rtl="1"/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28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3"/>
            <a:ext cx="9029700" cy="4525963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b="1" dirty="0" smtClean="0"/>
              <a:t>عقد أول مؤتمر للمستشرقين الألمان في مدينة درسدن في عام:-</a:t>
            </a:r>
            <a:endParaRPr lang="en-GB" dirty="0"/>
          </a:p>
          <a:p>
            <a:pPr algn="r" rtl="1"/>
            <a:r>
              <a:rPr lang="ar-EG" sz="3600" b="1" dirty="0"/>
              <a:t>أ- </a:t>
            </a:r>
            <a:r>
              <a:rPr lang="ar-SA" sz="3600" b="1" dirty="0" smtClean="0"/>
              <a:t>1783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ب- </a:t>
            </a:r>
            <a:r>
              <a:rPr lang="ar-SA" sz="3600" b="1" dirty="0" smtClean="0"/>
              <a:t>1873</a:t>
            </a:r>
            <a:r>
              <a:rPr lang="ar-EG" sz="3600" b="1" dirty="0"/>
              <a:t>	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ج- </a:t>
            </a:r>
            <a:r>
              <a:rPr lang="ar-SA" sz="3600" b="1" dirty="0" smtClean="0"/>
              <a:t>1849</a:t>
            </a:r>
            <a:r>
              <a:rPr lang="ar-EG" sz="3600" b="1" dirty="0"/>
              <a:t>	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SA" sz="3600" b="1" dirty="0" smtClean="0"/>
              <a:t>1894</a:t>
            </a:r>
            <a:endParaRPr lang="en-GB" sz="3600" b="1" dirty="0"/>
          </a:p>
          <a:p>
            <a:pPr algn="r" rtl="1"/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33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3"/>
            <a:ext cx="9029700" cy="4525963"/>
          </a:xfrm>
        </p:spPr>
        <p:txBody>
          <a:bodyPr>
            <a:normAutofit/>
          </a:bodyPr>
          <a:lstStyle/>
          <a:p>
            <a:pPr algn="r" rtl="1"/>
            <a:r>
              <a:rPr lang="ar-SA" sz="3600" b="1" smtClean="0"/>
              <a:t>ما العلاقة بين الاستشراق والاستعمار؟</a:t>
            </a: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/>
              <a:t>ا</a:t>
            </a:r>
            <a:r>
              <a:rPr lang="ar-SA" sz="4000" b="1" dirty="0">
                <a:solidFill>
                  <a:schemeClr val="bg2">
                    <a:lumMod val="25000"/>
                  </a:schemeClr>
                </a:solidFill>
              </a:rPr>
              <a:t>لاستشراق والاستعمار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77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3"/>
            <a:ext cx="9029700" cy="4525963"/>
          </a:xfrm>
        </p:spPr>
        <p:txBody>
          <a:bodyPr>
            <a:normAutofit/>
          </a:bodyPr>
          <a:lstStyle/>
          <a:p>
            <a:pPr algn="r" rtl="1"/>
            <a:r>
              <a:rPr lang="ar-SA" sz="4000" b="1" dirty="0" smtClean="0"/>
              <a:t>علاقة الاستشراق بالاستعمار</a:t>
            </a:r>
          </a:p>
          <a:p>
            <a:pPr lvl="1" algn="r" rtl="1"/>
            <a:r>
              <a:rPr lang="ar-SA" sz="3600" b="1" dirty="0" smtClean="0"/>
              <a:t>إفادة الاستعمار من </a:t>
            </a:r>
            <a:r>
              <a:rPr lang="ar-SA" sz="3600" b="1" dirty="0" smtClean="0">
                <a:solidFill>
                  <a:srgbClr val="002060"/>
                </a:solidFill>
              </a:rPr>
              <a:t>الدراسات الاستشراقية</a:t>
            </a:r>
          </a:p>
          <a:p>
            <a:pPr lvl="1" algn="r" rtl="1"/>
            <a:r>
              <a:rPr lang="ar-SA" sz="3600" b="1" dirty="0" smtClean="0"/>
              <a:t>دور الاستعمار في </a:t>
            </a:r>
            <a:r>
              <a:rPr lang="ar-SA" sz="3600" b="1" dirty="0" smtClean="0">
                <a:solidFill>
                  <a:srgbClr val="FF0066"/>
                </a:solidFill>
              </a:rPr>
              <a:t>دعم الاستشراق</a:t>
            </a:r>
          </a:p>
          <a:p>
            <a:pPr algn="r" rtl="1"/>
            <a:r>
              <a:rPr lang="ar-SA" sz="4000" b="1" dirty="0" smtClean="0"/>
              <a:t>خضوع أجزاء من العالم الاسلامي للاستعمار</a:t>
            </a:r>
          </a:p>
          <a:p>
            <a:pPr algn="r" rtl="1"/>
            <a:r>
              <a:rPr lang="ar-SA" sz="4000" b="1" dirty="0" smtClean="0">
                <a:solidFill>
                  <a:srgbClr val="FF0066"/>
                </a:solidFill>
              </a:rPr>
              <a:t>تجنيد</a:t>
            </a:r>
            <a:r>
              <a:rPr lang="ar-SA" sz="4000" b="1" dirty="0" smtClean="0"/>
              <a:t> الاستعمار </a:t>
            </a:r>
            <a:r>
              <a:rPr lang="ar-SA" sz="4000" b="1" dirty="0" smtClean="0">
                <a:solidFill>
                  <a:srgbClr val="002060"/>
                </a:solidFill>
              </a:rPr>
              <a:t>لبعض المستشرقين </a:t>
            </a:r>
            <a:r>
              <a:rPr lang="ar-SA" sz="4000" b="1" dirty="0" smtClean="0"/>
              <a:t>لخدمة أهدافه</a:t>
            </a:r>
            <a:endParaRPr lang="en-GB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/>
              <a:t>ا</a:t>
            </a:r>
            <a:r>
              <a:rPr lang="ar-SA" sz="4000" b="1" dirty="0">
                <a:solidFill>
                  <a:schemeClr val="bg2">
                    <a:lumMod val="25000"/>
                  </a:schemeClr>
                </a:solidFill>
              </a:rPr>
              <a:t>لاستشراق والاستعمار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7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ا</a:t>
            </a: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لاستشراق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والاستعمار</a:t>
            </a:r>
            <a:r>
              <a:rPr lang="ar-SA" b="1" dirty="0"/>
              <a:t/>
            </a:r>
            <a:br>
              <a:rPr lang="ar-SA" b="1" dirty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 algn="r" rtl="1"/>
            <a:r>
              <a:rPr lang="ar-SA" sz="3600" b="1" dirty="0" smtClean="0"/>
              <a:t>نماذج</a:t>
            </a:r>
          </a:p>
          <a:p>
            <a:pPr lvl="2" algn="r" rtl="1"/>
            <a:r>
              <a:rPr lang="ar-SA" sz="3600" b="1" dirty="0" smtClean="0"/>
              <a:t>كارل هاينز بيكر</a:t>
            </a:r>
          </a:p>
          <a:p>
            <a:pPr lvl="3" algn="r" rtl="1"/>
            <a:r>
              <a:rPr lang="ar-SA" sz="3200" b="1" dirty="0" smtClean="0"/>
              <a:t>مؤسس مجلة الإسلام الألمانية</a:t>
            </a:r>
          </a:p>
          <a:p>
            <a:pPr lvl="2" algn="r" rtl="1"/>
            <a:r>
              <a:rPr lang="ar-SA" sz="3600" b="1" dirty="0" smtClean="0"/>
              <a:t>تأسيس معهد </a:t>
            </a:r>
            <a:r>
              <a:rPr lang="ar-SA" sz="3600" b="1" dirty="0" smtClean="0">
                <a:solidFill>
                  <a:srgbClr val="FF0066"/>
                </a:solidFill>
              </a:rPr>
              <a:t>اللغات الشرقية </a:t>
            </a:r>
            <a:r>
              <a:rPr lang="ar-SA" sz="3600" b="1" dirty="0" smtClean="0"/>
              <a:t>ببرلين 1887</a:t>
            </a:r>
          </a:p>
          <a:p>
            <a:pPr lvl="3" algn="r" rtl="1"/>
            <a:r>
              <a:rPr lang="ar-SA" sz="3200" b="1" dirty="0" smtClean="0"/>
              <a:t>الحصول على معلومات عن البلدان الشرقية</a:t>
            </a:r>
            <a:endParaRPr lang="ar-SA" sz="3600" b="1" dirty="0" smtClean="0"/>
          </a:p>
          <a:p>
            <a:pPr lvl="2" algn="r" rtl="1"/>
            <a:endParaRPr lang="ar-SA" sz="36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2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ا</a:t>
            </a: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لاستشراق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والاستعمار</a:t>
            </a:r>
            <a:r>
              <a:rPr lang="ar-SA" b="1" dirty="0"/>
              <a:t/>
            </a:r>
            <a:br>
              <a:rPr lang="ar-SA" b="1" dirty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 algn="r" rtl="1"/>
            <a:r>
              <a:rPr lang="ar-SA" sz="3600" b="1" dirty="0" smtClean="0"/>
              <a:t>نماذج</a:t>
            </a:r>
          </a:p>
          <a:p>
            <a:pPr lvl="2" algn="r" rtl="1"/>
            <a:r>
              <a:rPr lang="ar-SA" sz="3600" b="1" dirty="0" smtClean="0"/>
              <a:t>بارتولد</a:t>
            </a:r>
          </a:p>
          <a:p>
            <a:pPr lvl="3" algn="r" rtl="1"/>
            <a:r>
              <a:rPr lang="ar-SA" sz="3200" b="1" dirty="0" smtClean="0"/>
              <a:t>مؤسس مجلة عالم الإسلام الروسية</a:t>
            </a:r>
          </a:p>
          <a:p>
            <a:pPr lvl="3" algn="r" rtl="1"/>
            <a:r>
              <a:rPr lang="ar-SA" sz="3200" b="1" dirty="0" smtClean="0"/>
              <a:t>كلف باعداد بحوث لخدمة المصالح الروسية في ىسيا الوسطى</a:t>
            </a:r>
          </a:p>
          <a:p>
            <a:pPr lvl="2" algn="r" rtl="1"/>
            <a:r>
              <a:rPr lang="ar-SA" sz="3600" b="1" dirty="0" smtClean="0"/>
              <a:t>سنوك هورخرونيه</a:t>
            </a:r>
          </a:p>
          <a:p>
            <a:pPr lvl="2" algn="r" rtl="1"/>
            <a:endParaRPr lang="ar-SA" sz="36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040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/>
              <a:t>ا</a:t>
            </a: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لاستشراق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والاستعمار</a:t>
            </a:r>
            <a:r>
              <a:rPr lang="ar-SA" b="1" dirty="0"/>
              <a:t/>
            </a:r>
            <a:br>
              <a:rPr lang="ar-SA" b="1" dirty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 algn="r" rtl="1"/>
            <a:r>
              <a:rPr lang="ar-SA" sz="3600" b="1" dirty="0" smtClean="0"/>
              <a:t>نماذج</a:t>
            </a:r>
          </a:p>
          <a:p>
            <a:pPr lvl="2" algn="r" rtl="1"/>
            <a:r>
              <a:rPr lang="ar-SA" sz="3600" b="1" dirty="0" smtClean="0"/>
              <a:t>سنوك هورخرونيه</a:t>
            </a:r>
          </a:p>
          <a:p>
            <a:pPr lvl="3" algn="r" rtl="1"/>
            <a:r>
              <a:rPr lang="ar-SA" sz="3200" b="1" dirty="0" smtClean="0"/>
              <a:t>لعب دوراً هاماً في تشكيل سياسة هولندا في الهند الشرقية.</a:t>
            </a:r>
          </a:p>
          <a:p>
            <a:pPr lvl="2" algn="r" rtl="1"/>
            <a:endParaRPr lang="ar-SA" sz="36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63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الاستشراق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والاستعمار</a:t>
            </a:r>
            <a:r>
              <a:rPr lang="ar-SA" b="1" dirty="0"/>
              <a:t/>
            </a:r>
            <a:br>
              <a:rPr lang="ar-SA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2" algn="r" rtl="1"/>
            <a:r>
              <a:rPr lang="ar-SA" sz="3600" b="1" dirty="0"/>
              <a:t>المستشرقون </a:t>
            </a:r>
            <a:r>
              <a:rPr lang="ar-SA" sz="3600" b="1" dirty="0">
                <a:solidFill>
                  <a:srgbClr val="FF0066"/>
                </a:solidFill>
              </a:rPr>
              <a:t>الفرنسيون</a:t>
            </a:r>
          </a:p>
          <a:p>
            <a:pPr lvl="3" algn="r" rtl="1"/>
            <a:r>
              <a:rPr lang="ar-SA" sz="3600" b="1" dirty="0"/>
              <a:t>دي </a:t>
            </a:r>
            <a:r>
              <a:rPr lang="ar-SA" sz="3600" b="1" dirty="0" smtClean="0"/>
              <a:t>ساسي</a:t>
            </a:r>
          </a:p>
          <a:p>
            <a:pPr lvl="4" algn="r" rtl="1"/>
            <a:r>
              <a:rPr lang="ar-SA" sz="3600" b="1" dirty="0" smtClean="0"/>
              <a:t>ترجم البيان الموجه للجزائريين</a:t>
            </a:r>
          </a:p>
          <a:p>
            <a:pPr lvl="4" algn="r" rtl="1"/>
            <a:r>
              <a:rPr lang="ar-SA" sz="3600" b="1" dirty="0" smtClean="0"/>
              <a:t>كان يستشار من قبل وزارتي الخارجية والحربية في شئون.</a:t>
            </a:r>
            <a:endParaRPr lang="ar-SA" sz="3600" b="1" dirty="0"/>
          </a:p>
          <a:p>
            <a:pPr lvl="3" algn="r" rtl="1"/>
            <a:r>
              <a:rPr lang="ar-SA" sz="3600" b="1" dirty="0" smtClean="0"/>
              <a:t>ماسينون</a:t>
            </a:r>
          </a:p>
          <a:p>
            <a:pPr lvl="4" algn="r" rtl="1"/>
            <a:r>
              <a:rPr lang="ar-SA" sz="3600" b="1" dirty="0" smtClean="0"/>
              <a:t>عمل مستشاراً للإدارة الفرنسية في الشئون الإسلامية.</a:t>
            </a:r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61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الاستشراق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والاستعمار</a:t>
            </a:r>
            <a:r>
              <a:rPr lang="ar-SA" b="1" dirty="0"/>
              <a:t/>
            </a:r>
            <a:br>
              <a:rPr lang="ar-SA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/>
            <a:r>
              <a:rPr lang="ar-SA" sz="4000" b="1" dirty="0"/>
              <a:t>المستشرقون </a:t>
            </a:r>
            <a:r>
              <a:rPr lang="ar-SA" sz="4000" b="1" dirty="0">
                <a:solidFill>
                  <a:srgbClr val="FF0066"/>
                </a:solidFill>
              </a:rPr>
              <a:t>الفرنسيون</a:t>
            </a:r>
          </a:p>
          <a:p>
            <a:pPr lvl="2" algn="r" rtl="1">
              <a:tabLst>
                <a:tab pos="5654675" algn="l"/>
              </a:tabLst>
            </a:pPr>
            <a:r>
              <a:rPr lang="ar-SA" sz="3200" b="1" dirty="0" smtClean="0"/>
              <a:t>هانوتو</a:t>
            </a:r>
          </a:p>
          <a:p>
            <a:pPr lvl="3" algn="r" rtl="1">
              <a:tabLst>
                <a:tab pos="5654675" algn="l"/>
              </a:tabLst>
            </a:pPr>
            <a:r>
              <a:rPr lang="ar-SA" sz="2800" b="1" dirty="0" smtClean="0"/>
              <a:t>توجيه النصح للاستعمار الفرنسي في الدول الافريقية المسلمة</a:t>
            </a:r>
          </a:p>
          <a:p>
            <a:pPr lvl="1" algn="r" rtl="1">
              <a:tabLst>
                <a:tab pos="5654675" algn="l"/>
              </a:tabLst>
            </a:pPr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308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الاستشراق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والاستعمار</a:t>
            </a:r>
            <a:r>
              <a:rPr lang="ar-SA" b="1" dirty="0"/>
              <a:t/>
            </a:r>
            <a:br>
              <a:rPr lang="ar-SA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>
              <a:tabLst>
                <a:tab pos="5654675" algn="l"/>
              </a:tabLst>
            </a:pPr>
            <a:r>
              <a:rPr lang="ar-SA" sz="3600" b="1" dirty="0" smtClean="0"/>
              <a:t>الاستعمار </a:t>
            </a:r>
            <a:r>
              <a:rPr lang="ar-SA" sz="3600" b="1" dirty="0" smtClean="0">
                <a:solidFill>
                  <a:srgbClr val="009900"/>
                </a:solidFill>
              </a:rPr>
              <a:t>البريطاني</a:t>
            </a:r>
            <a:r>
              <a:rPr lang="ar-SA" sz="3600" b="1" dirty="0" smtClean="0"/>
              <a:t> والاستشراق</a:t>
            </a:r>
          </a:p>
          <a:p>
            <a:pPr lvl="2" algn="just" rtl="1">
              <a:tabLst>
                <a:tab pos="5654675" algn="l"/>
              </a:tabLst>
            </a:pPr>
            <a:r>
              <a:rPr lang="ar-SA" sz="3200" b="1" dirty="0" smtClean="0"/>
              <a:t>إنشاء مدرسة الدراسات الشرقية لخدمة أهداف الاستعمار البريطاني.</a:t>
            </a:r>
          </a:p>
          <a:p>
            <a:pPr lvl="2" algn="just" rtl="1">
              <a:tabLst>
                <a:tab pos="5654675" algn="l"/>
              </a:tabLst>
            </a:pPr>
            <a:r>
              <a:rPr lang="ar-SA" sz="3200" b="1" dirty="0" smtClean="0"/>
              <a:t>مساهمة بعض المستشرقين في رسم الساياسة الاستعمارية.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9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الاستشراق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والاستعمار</a:t>
            </a:r>
            <a:r>
              <a:rPr lang="ar-SA" b="1" dirty="0"/>
              <a:t/>
            </a:r>
            <a:br>
              <a:rPr lang="ar-SA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>
              <a:tabLst>
                <a:tab pos="5654675" algn="l"/>
              </a:tabLst>
            </a:pPr>
            <a:r>
              <a:rPr lang="ar-SA" sz="3600" b="1" dirty="0" smtClean="0"/>
              <a:t>الخلاصة.</a:t>
            </a:r>
          </a:p>
          <a:p>
            <a:pPr lvl="1" algn="r" rtl="1">
              <a:tabLst>
                <a:tab pos="5654675" algn="l"/>
              </a:tabLst>
            </a:pPr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74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EG" sz="3600" b="1" dirty="0" smtClean="0"/>
              <a:t>يعد </a:t>
            </a:r>
            <a:r>
              <a:rPr lang="ar-EG" sz="3600" b="1" dirty="0"/>
              <a:t>عصر الازدهار الحقيقي للاستشراق في القرنين الميلاديين :-</a:t>
            </a:r>
            <a:endParaRPr lang="en-GB" sz="3600" b="1" dirty="0"/>
          </a:p>
          <a:p>
            <a:pPr algn="r" rtl="1"/>
            <a:r>
              <a:rPr lang="ar-EG" sz="3600" b="1" dirty="0"/>
              <a:t>أ- السابع عشر والثامن </a:t>
            </a:r>
            <a:r>
              <a:rPr lang="ar-EG" sz="3600" b="1" dirty="0" smtClean="0"/>
              <a:t>عشر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ب- </a:t>
            </a:r>
            <a:r>
              <a:rPr lang="ar-EG" sz="3600" b="1" dirty="0"/>
              <a:t>التاسع عشر </a:t>
            </a:r>
            <a:r>
              <a:rPr lang="ar-EG" sz="3600" b="1" dirty="0" smtClean="0"/>
              <a:t>والعشرين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ج- </a:t>
            </a:r>
            <a:r>
              <a:rPr lang="ar-EG" sz="3600" b="1" dirty="0"/>
              <a:t>السابع والثامن 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EG" sz="3600" b="1" dirty="0"/>
              <a:t>الخامس والسادس</a:t>
            </a:r>
            <a:endParaRPr lang="en-GB" sz="3600" b="1" dirty="0"/>
          </a:p>
          <a:p>
            <a:pPr algn="r"/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2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EG" sz="3600" b="1" dirty="0" smtClean="0"/>
              <a:t>يعد </a:t>
            </a:r>
            <a:r>
              <a:rPr lang="ar-EG" sz="3600" b="1" dirty="0"/>
              <a:t>تأسيس معهد اللغات الشرقية في برلين  من الأمثلة العديدة لارتباط الاستشراق بـ:-</a:t>
            </a:r>
            <a:endParaRPr lang="en-GB" sz="3600" b="1" dirty="0"/>
          </a:p>
          <a:p>
            <a:pPr algn="r" rtl="1"/>
            <a:r>
              <a:rPr lang="ar-EG" sz="3600" b="1" dirty="0"/>
              <a:t>أ- الاستعمار       		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ب- التنصير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ج- </a:t>
            </a:r>
            <a:r>
              <a:rPr lang="ar-EG" sz="3600" b="1" dirty="0"/>
              <a:t>البحث </a:t>
            </a:r>
            <a:r>
              <a:rPr lang="ar-EG" sz="3600" b="1" dirty="0" smtClean="0"/>
              <a:t>العلمي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EG" sz="3600" b="1" dirty="0"/>
              <a:t>الغزو الفكري</a:t>
            </a: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02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EG" sz="3600" b="1" dirty="0" smtClean="0"/>
              <a:t>أنشأت </a:t>
            </a:r>
            <a:r>
              <a:rPr lang="ar-EG" sz="3600" b="1" dirty="0"/>
              <a:t>الحكومة الثورية  الفرنسية مدرسة الدراسات الشرقية في باريس في عام :-</a:t>
            </a:r>
            <a:endParaRPr lang="en-GB" sz="3600" b="1" dirty="0"/>
          </a:p>
          <a:p>
            <a:pPr algn="r" rtl="1"/>
            <a:r>
              <a:rPr lang="ar-EG" sz="3600" b="1" dirty="0"/>
              <a:t>أ- 1795 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ب- </a:t>
            </a:r>
            <a:r>
              <a:rPr lang="ar-EG" sz="3600" b="1" dirty="0"/>
              <a:t>1838 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ج- 1878 </a:t>
            </a:r>
            <a:r>
              <a:rPr lang="ar-EG" sz="3600" b="1" dirty="0"/>
              <a:t>	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EG" sz="3600" b="1" dirty="0"/>
              <a:t>1857م</a:t>
            </a:r>
            <a:endParaRPr lang="en-GB" sz="3600" b="1" dirty="0"/>
          </a:p>
          <a:p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79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ar-EG" b="1" dirty="0" smtClean="0"/>
              <a:t>يرجع </a:t>
            </a:r>
            <a:r>
              <a:rPr lang="ar-EG" b="1" dirty="0"/>
              <a:t>الفضل للمستشرق سلفستر دي ساسي في  جعل باريس مركزاً للدراسات :-</a:t>
            </a:r>
            <a:endParaRPr lang="en-GB" dirty="0"/>
          </a:p>
          <a:p>
            <a:pPr algn="r" rtl="1"/>
            <a:r>
              <a:rPr lang="ar-EG" sz="3600" b="1" dirty="0"/>
              <a:t>أ- العربية  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ب-  </a:t>
            </a:r>
            <a:r>
              <a:rPr lang="ar-EG" sz="3600" b="1" dirty="0"/>
              <a:t>الأفريقية 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ج-  </a:t>
            </a:r>
            <a:r>
              <a:rPr lang="ar-EG" sz="3600" b="1" dirty="0"/>
              <a:t>الأوربية 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EG" sz="3600" b="1" dirty="0"/>
              <a:t>الروسية</a:t>
            </a:r>
            <a:endParaRPr lang="en-GB" sz="3600" b="1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2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 rtl="1"/>
            <a:endParaRPr lang="ar-SA" sz="4000" b="1" dirty="0" smtClean="0">
              <a:solidFill>
                <a:schemeClr val="accent3">
                  <a:lumMod val="50000"/>
                </a:schemeClr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endParaRPr lang="ar-SA" sz="4000" b="1" dirty="0">
              <a:solidFill>
                <a:schemeClr val="accent3">
                  <a:lumMod val="50000"/>
                </a:schemeClr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r>
              <a:rPr lang="ar-SA" sz="4000" b="1" dirty="0" smtClean="0">
                <a:solidFill>
                  <a:schemeClr val="accent3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اليهود و  الإستشراق</a:t>
            </a:r>
          </a:p>
          <a:p>
            <a:pPr algn="ctr" rtl="1"/>
            <a:r>
              <a:rPr lang="ar-SA" sz="4000" b="1" dirty="0" smtClean="0">
                <a:solidFill>
                  <a:schemeClr val="accent3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مستقبل الاستشراق</a:t>
            </a:r>
            <a:endParaRPr lang="ar-SA" sz="4000" b="1" dirty="0">
              <a:solidFill>
                <a:schemeClr val="accent3">
                  <a:lumMod val="50000"/>
                </a:schemeClr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endParaRPr lang="ar-SA" sz="2800" b="1" dirty="0" smtClean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endParaRPr lang="ar-SA" sz="28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endParaRPr lang="ar-SA" sz="2800" b="1" dirty="0" smtClean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r>
              <a:rPr lang="ar-SA" sz="43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شكراً </a:t>
            </a:r>
            <a:r>
              <a:rPr lang="ar-SA" sz="4300" b="1" dirty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للمشاركة و حسن الاستماع </a:t>
            </a:r>
            <a:r>
              <a:rPr lang="ar-SA" sz="2800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2800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2800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2800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endParaRPr lang="en-GB" sz="3200" b="1" dirty="0">
              <a:cs typeface="Simplified Arabic" pitchFamily="2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ar-SA" sz="54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المحاضرة القادمة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1728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8931</TotalTime>
  <Words>582</Words>
  <Application>Microsoft Office PowerPoint</Application>
  <PresentationFormat>A4 Paper (210x297 mm)</PresentationFormat>
  <Paragraphs>203</Paragraphs>
  <Slides>28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      حركة الاستشراق المستوى الخامس       </vt:lpstr>
      <vt:lpstr> المحاضرة السادسة </vt:lpstr>
      <vt:lpstr>مراجعة</vt:lpstr>
      <vt:lpstr>نظام البلاك بورد</vt:lpstr>
      <vt:lpstr>PowerPoint Presentation</vt:lpstr>
      <vt:lpstr>PowerPoint Presentation</vt:lpstr>
      <vt:lpstr>PowerPoint Presentation</vt:lpstr>
      <vt:lpstr>PowerPoint Presentation</vt:lpstr>
      <vt:lpstr>مراجعة</vt:lpstr>
      <vt:lpstr> من مظاهر النشاط الإستشراقي </vt:lpstr>
      <vt:lpstr> من مظاهر النشاط الإستشراقي </vt:lpstr>
      <vt:lpstr> من مظاهر النشاط الإستشراقي </vt:lpstr>
      <vt:lpstr>مراجعة</vt:lpstr>
      <vt:lpstr>مراجعة</vt:lpstr>
      <vt:lpstr>الاستشراق والاستعمار</vt:lpstr>
      <vt:lpstr>الاستشراق والاستعمار</vt:lpstr>
      <vt:lpstr> الاستشراق والاستعمار </vt:lpstr>
      <vt:lpstr> الاستشراق والاستعمار </vt:lpstr>
      <vt:lpstr> الاستشراق والاستعمار </vt:lpstr>
      <vt:lpstr> الاستشراق والاستعمار </vt:lpstr>
      <vt:lpstr> الاستشراق والاستعمار </vt:lpstr>
      <vt:lpstr> الاستشراق والاستعمار </vt:lpstr>
      <vt:lpstr> الاستشراق والاستعمار </vt:lpstr>
      <vt:lpstr>مراجعة</vt:lpstr>
      <vt:lpstr>مراجعة</vt:lpstr>
      <vt:lpstr>مراجعة</vt:lpstr>
      <vt:lpstr>مراجعة</vt:lpstr>
      <vt:lpstr>المحاضرة القادمة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kmomer</cp:lastModifiedBy>
  <cp:revision>243</cp:revision>
  <cp:lastPrinted>2012-10-17T08:23:15Z</cp:lastPrinted>
  <dcterms:created xsi:type="dcterms:W3CDTF">2009-10-14T19:14:34Z</dcterms:created>
  <dcterms:modified xsi:type="dcterms:W3CDTF">2012-12-01T16:01:41Z</dcterms:modified>
</cp:coreProperties>
</file>