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4" r:id="rId1"/>
  </p:sldMasterIdLst>
  <p:notesMasterIdLst>
    <p:notesMasterId r:id="rId33"/>
  </p:notesMasterIdLst>
  <p:sldIdLst>
    <p:sldId id="272" r:id="rId2"/>
    <p:sldId id="658" r:id="rId3"/>
    <p:sldId id="712" r:id="rId4"/>
    <p:sldId id="824" r:id="rId5"/>
    <p:sldId id="776" r:id="rId6"/>
    <p:sldId id="790" r:id="rId7"/>
    <p:sldId id="777" r:id="rId8"/>
    <p:sldId id="781" r:id="rId9"/>
    <p:sldId id="792" r:id="rId10"/>
    <p:sldId id="793" r:id="rId11"/>
    <p:sldId id="794" r:id="rId12"/>
    <p:sldId id="803" r:id="rId13"/>
    <p:sldId id="804" r:id="rId14"/>
    <p:sldId id="805" r:id="rId15"/>
    <p:sldId id="806" r:id="rId16"/>
    <p:sldId id="807" r:id="rId17"/>
    <p:sldId id="808" r:id="rId18"/>
    <p:sldId id="809" r:id="rId19"/>
    <p:sldId id="810" r:id="rId20"/>
    <p:sldId id="811" r:id="rId21"/>
    <p:sldId id="812" r:id="rId22"/>
    <p:sldId id="813" r:id="rId23"/>
    <p:sldId id="814" r:id="rId24"/>
    <p:sldId id="815" r:id="rId25"/>
    <p:sldId id="816" r:id="rId26"/>
    <p:sldId id="817" r:id="rId27"/>
    <p:sldId id="818" r:id="rId28"/>
    <p:sldId id="819" r:id="rId29"/>
    <p:sldId id="820" r:id="rId30"/>
    <p:sldId id="821" r:id="rId31"/>
    <p:sldId id="823" r:id="rId32"/>
  </p:sldIdLst>
  <p:sldSz cx="9906000" cy="6858000" type="A4"/>
  <p:notesSz cx="6797675" cy="987425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009900"/>
    <a:srgbClr val="000000"/>
    <a:srgbClr val="FF3300"/>
    <a:srgbClr val="3B84AF"/>
    <a:srgbClr val="709256"/>
    <a:srgbClr val="AD99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89" autoAdjust="0"/>
    <p:restoredTop sz="94726" autoAdjust="0"/>
  </p:normalViewPr>
  <p:slideViewPr>
    <p:cSldViewPr>
      <p:cViewPr>
        <p:scale>
          <a:sx n="50" d="100"/>
          <a:sy n="50" d="100"/>
        </p:scale>
        <p:origin x="-888" y="-39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12/1/2012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741363"/>
            <a:ext cx="534670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1996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000A66-2152-4877-BBAC-C7D1FECE60B9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FC8EF-40A5-4093-BE79-A7970A9303D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83178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0669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0669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1921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9450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9426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9426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5475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5475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0669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6715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6715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6715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6715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6715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9450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3214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3214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3214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3435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3435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34352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3435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34352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34352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34352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34352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34352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54759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1461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8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670DC-C56B-4554-AEF9-6516CA8E9B9E}" type="datetime1">
              <a:rPr lang="en-GB" smtClean="0"/>
              <a:t>01/12/2012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http://forum.hihi2.com/picture.php?albumid=1123&amp;pictureid=12118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62804" y="152400"/>
            <a:ext cx="3895725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04370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4AAB4-67AD-4ECC-901D-4918EC411E70}" type="datetime1">
              <a:rPr lang="en-GB" smtClean="0"/>
              <a:t>01/12/2012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0317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3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E87BC-109C-41DC-B9F8-B5BE96BD1810}" type="datetime1">
              <a:rPr lang="en-GB" smtClean="0"/>
              <a:t>01/12/2012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8195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6575" y="1600203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48300" y="1600203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FF78C-1FC1-4E51-AEB5-94A46E7928B9}" type="datetime1">
              <a:rPr lang="en-GB" smtClean="0"/>
              <a:t>01/12/2012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/>
          <p:cNvSpPr/>
          <p:nvPr userDrawn="1"/>
        </p:nvSpPr>
        <p:spPr>
          <a:xfrm>
            <a:off x="4876802" y="6367462"/>
            <a:ext cx="7617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4951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2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5C837-6200-4E8D-9EBD-752029385129}" type="datetime1">
              <a:rPr lang="en-GB" smtClean="0"/>
              <a:t>01/12/2012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Rectangle 9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0486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C4F08-DAE2-4CD3-9FA4-8FD720835904}" type="datetime1">
              <a:rPr lang="en-GB" smtClean="0"/>
              <a:t>01/12/2012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  <p:sp>
        <p:nvSpPr>
          <p:cNvPr id="6" name="Rectangle 5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5465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DBC80-8EC6-4233-AF3B-CE28D160C955}" type="datetime1">
              <a:rPr lang="en-GB" smtClean="0"/>
              <a:t>01/12/2012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4550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53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7E675-118B-4CBC-8EFB-50516FF42FE5}" type="datetime1">
              <a:rPr lang="en-GB" smtClean="0"/>
              <a:t>01/12/2012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798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17067-B056-4181-81E9-4E117C032C7F}" type="datetime1">
              <a:rPr lang="en-GB" smtClean="0"/>
              <a:t>01/12/2012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4394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13B3F-7F8F-4646-9221-703FAED1B4F7}" type="datetime1">
              <a:rPr lang="en-GB" smtClean="0"/>
              <a:t>01/12/2012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8665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41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6" y="274641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026DF-7F8D-496B-A4B6-6A048823F51F}" type="datetime1">
              <a:rPr lang="en-GB" smtClean="0"/>
              <a:t>01/12/2012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53917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8276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81424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5272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2735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1296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4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5"/>
            <a:ext cx="4389120" cy="4525963"/>
          </a:xfrm>
          <a:prstGeom prst="rect">
            <a:avLst/>
          </a:prstGeo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2" y="1600205"/>
            <a:ext cx="4389120" cy="4525963"/>
          </a:xfrm>
          <a:prstGeom prst="rect">
            <a:avLst/>
          </a:prstGeo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2" y="6367462"/>
            <a:ext cx="7617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384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9163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3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050014-DE06-465B-A58B-F25DF5A5850E}" type="datetime1">
              <a:rPr lang="en-GB" smtClean="0"/>
              <a:t>01/12/2012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19B6E-29FA-4AD6-AE60-091B3F403F2B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6781800" y="6519446"/>
            <a:ext cx="192642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Dammam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7050442" y="6290846"/>
            <a:ext cx="101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الدمام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914400" y="6581001"/>
            <a:ext cx="271106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dirty="0" smtClean="0">
                <a:solidFill>
                  <a:schemeClr val="bg1"/>
                </a:solidFill>
                <a:latin typeface="+mn-lt"/>
                <a:cs typeface="+mn-cs"/>
              </a:rPr>
              <a:t>Faculty</a:t>
            </a:r>
            <a:r>
              <a:rPr lang="en-GB" sz="1200" baseline="0" dirty="0" smtClean="0">
                <a:solidFill>
                  <a:schemeClr val="bg1"/>
                </a:solidFill>
                <a:latin typeface="+mn-lt"/>
                <a:cs typeface="+mn-cs"/>
              </a:rPr>
              <a:t> of Arts – Department of History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1183042" y="6290846"/>
            <a:ext cx="18918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كلية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الآداب – قسم التاريخ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2" name="Picture 11" descr="C:\Users\kmomer\Documents\Downloads\dammam.jpg"/>
          <p:cNvPicPr/>
          <p:nvPr userDrawn="1"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8710726" y="6183689"/>
            <a:ext cx="1183217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Content Placeholder 3"/>
          <p:cNvPicPr>
            <a:picLocks/>
          </p:cNvPicPr>
          <p:nvPr userDrawn="1"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-152400" y="6057551"/>
            <a:ext cx="1200782" cy="1143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93233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  <p:sldLayoutId id="2147483781" r:id="rId12"/>
    <p:sldLayoutId id="2147483773" r:id="rId13"/>
    <p:sldLayoutId id="2147483776" r:id="rId14"/>
    <p:sldLayoutId id="2147483777" r:id="rId15"/>
    <p:sldLayoutId id="2147483778" r:id="rId16"/>
    <p:sldLayoutId id="2147483775" r:id="rId17"/>
    <p:sldLayoutId id="2147483774" r:id="rId18"/>
    <p:sldLayoutId id="2147483779" r:id="rId19"/>
    <p:sldLayoutId id="2147483780" r:id="rId20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981200"/>
            <a:ext cx="8420100" cy="19812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r>
              <a:rPr lang="ar-SA" dirty="0">
                <a:latin typeface="Arial" pitchFamily="34" charset="0"/>
                <a:cs typeface="Arial" pitchFamily="34" charset="0"/>
              </a:rPr>
              <a:t/>
            </a:r>
            <a:br>
              <a:rPr lang="ar-SA" dirty="0">
                <a:latin typeface="Arial" pitchFamily="34" charset="0"/>
                <a:cs typeface="Arial" pitchFamily="34" charset="0"/>
              </a:rPr>
            </a:br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r>
              <a:rPr lang="ar-SA" b="1" dirty="0" smtClean="0">
                <a:latin typeface="Arial" pitchFamily="34" charset="0"/>
                <a:cs typeface="Arial" pitchFamily="34" charset="0"/>
              </a:rPr>
              <a:t>حركة</a:t>
            </a:r>
            <a:r>
              <a:rPr lang="ar-S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الاستشراق</a:t>
            </a:r>
            <a:r>
              <a:rPr lang="ar-SA" b="1" dirty="0">
                <a:latin typeface="Arial" pitchFamily="34" charset="0"/>
                <a:cs typeface="Arial" pitchFamily="34" charset="0"/>
              </a:rPr>
              <a:t/>
            </a:r>
            <a:br>
              <a:rPr lang="ar-SA" b="1" dirty="0">
                <a:latin typeface="Arial" pitchFamily="34" charset="0"/>
                <a:cs typeface="Arial" pitchFamily="34" charset="0"/>
              </a:rPr>
            </a:br>
            <a:r>
              <a:rPr lang="ar-SA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المستوى الخامس</a:t>
            </a:r>
            <a:r>
              <a:rPr lang="ar-SA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ar-SA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</a:br>
            <a:r>
              <a:rPr lang="ar-SA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ar-SA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</a:br>
            <a:r>
              <a:rPr lang="ar-SA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ar-SA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</a:br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r>
              <a:rPr lang="ar-SA" dirty="0">
                <a:latin typeface="Arial" pitchFamily="34" charset="0"/>
                <a:cs typeface="Arial" pitchFamily="34" charset="0"/>
              </a:rPr>
              <a:t/>
            </a:r>
            <a:br>
              <a:rPr lang="ar-SA" dirty="0">
                <a:latin typeface="Arial" pitchFamily="34" charset="0"/>
                <a:cs typeface="Arial" pitchFamily="34" charset="0"/>
              </a:rPr>
            </a:br>
            <a:r>
              <a:rPr lang="ar-SA" dirty="0" smtClean="0">
                <a:latin typeface="Arial" pitchFamily="34" charset="0"/>
                <a:cs typeface="Arial" pitchFamily="34" charset="0"/>
              </a:rPr>
              <a:t/>
            </a:r>
            <a:br>
              <a:rPr lang="ar-SA" dirty="0" smtClean="0">
                <a:latin typeface="Arial" pitchFamily="34" charset="0"/>
                <a:cs typeface="Arial" pitchFamily="34" charset="0"/>
              </a:rPr>
            </a:b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600" b="1" smtClean="0">
                <a:solidFill>
                  <a:schemeClr val="bg2"/>
                </a:solidFill>
              </a:rPr>
              <a:t>الفصل الدراسي الأول</a:t>
            </a:r>
            <a:endParaRPr lang="en-GB" sz="1600" b="1" dirty="0">
              <a:solidFill>
                <a:schemeClr val="bg2"/>
              </a:solidFill>
            </a:endParaRPr>
          </a:p>
        </p:txBody>
      </p:sp>
      <p:pic>
        <p:nvPicPr>
          <p:cNvPr id="7" name="Picture 6" descr="C:\Users\kmomer\Documents\Downloads\dammam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70334" y="336896"/>
            <a:ext cx="1209685" cy="727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Content Placeholder 3"/>
          <p:cNvPicPr>
            <a:picLocks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52400" y="384685"/>
            <a:ext cx="1400205" cy="977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8083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76400"/>
            <a:ext cx="8801100" cy="4454526"/>
          </a:xfrm>
        </p:spPr>
        <p:txBody>
          <a:bodyPr>
            <a:normAutofit/>
          </a:bodyPr>
          <a:lstStyle/>
          <a:p>
            <a:pPr lvl="1" algn="r" rtl="1">
              <a:buFont typeface="Wingdings" pitchFamily="2" charset="2"/>
              <a:buChar char="q"/>
            </a:pPr>
            <a:r>
              <a:rPr lang="ar-SA" sz="4000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مراجعة</a:t>
            </a:r>
            <a:endParaRPr lang="en-GB" sz="4000" b="1" dirty="0" smtClean="0"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  <a:p>
            <a:pPr lvl="1" algn="r" rtl="1">
              <a:buFont typeface="Wingdings" pitchFamily="2" charset="2"/>
              <a:buChar char="q"/>
            </a:pPr>
            <a:r>
              <a:rPr lang="ar-SA" sz="4000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اليهود والاستشراق</a:t>
            </a:r>
          </a:p>
          <a:p>
            <a:pPr lvl="1" algn="r" rtl="1">
              <a:buFont typeface="Wingdings" pitchFamily="2" charset="2"/>
              <a:buChar char="q"/>
            </a:pPr>
            <a:r>
              <a:rPr lang="ar-SA" sz="4000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مستقبل </a:t>
            </a:r>
            <a:r>
              <a:rPr lang="ar-SA" sz="4000" b="1" dirty="0" smtClean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الاستشراق</a:t>
            </a:r>
            <a:endParaRPr lang="en-GB" sz="4000" b="1" dirty="0" smtClean="0"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  <a:p>
            <a:pPr lvl="1" algn="r" rtl="1">
              <a:buFont typeface="Wingdings" pitchFamily="2" charset="2"/>
              <a:buChar char="q"/>
            </a:pPr>
            <a:endParaRPr lang="ar-SA" sz="4000" b="1" dirty="0" smtClean="0"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  <a:p>
            <a:pPr marL="1371600" lvl="3" indent="0">
              <a:buNone/>
            </a:pPr>
            <a:endParaRPr lang="en-GB" sz="3600" dirty="0"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600" b="1" dirty="0" smtClean="0">
                <a:solidFill>
                  <a:schemeClr val="bg2"/>
                </a:solidFill>
              </a:rPr>
              <a:t>حركة الاستشراق</a:t>
            </a:r>
            <a:endParaRPr lang="en-GB" sz="1600" b="1" dirty="0">
              <a:solidFill>
                <a:schemeClr val="bg2"/>
              </a:solidFill>
            </a:endParaRPr>
          </a:p>
        </p:txBody>
      </p:sp>
      <p:sp>
        <p:nvSpPr>
          <p:cNvPr id="5" name="AutoShape 5"/>
          <p:cNvSpPr>
            <a:spLocks noGrp="1" noChangeArrowheads="1"/>
          </p:cNvSpPr>
          <p:nvPr>
            <p:ph type="title"/>
          </p:nvPr>
        </p:nvSpPr>
        <p:spPr bwMode="auto">
          <a:prstGeom prst="ribbon">
            <a:avLst>
              <a:gd name="adj1" fmla="val 12500"/>
              <a:gd name="adj2" fmla="val 50000"/>
            </a:avLst>
          </a:prstGeom>
          <a:ln>
            <a:solidFill>
              <a:srgbClr val="002060"/>
            </a:solidFill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2pPr>
            <a:lvl3pPr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3pPr>
            <a:lvl4pPr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4pPr>
            <a:lvl5pPr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5pPr>
            <a:lvl6pPr marL="4572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6pPr>
            <a:lvl7pPr marL="9144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7pPr>
            <a:lvl8pPr marL="13716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8pPr>
            <a:lvl9pPr marL="18288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9pPr>
          </a:lstStyle>
          <a:p>
            <a:pPr algn="ctr"/>
            <a:r>
              <a:rPr lang="ar-SA" sz="4000" b="1" dirty="0" smtClean="0">
                <a:solidFill>
                  <a:srgbClr val="002060"/>
                </a:solidFill>
                <a:cs typeface="Simplified Arabic" pitchFamily="2" charset="-78"/>
              </a:rPr>
              <a:t/>
            </a:r>
            <a:br>
              <a:rPr lang="ar-SA" sz="4000" b="1" dirty="0" smtClean="0">
                <a:solidFill>
                  <a:srgbClr val="002060"/>
                </a:solidFill>
                <a:cs typeface="Simplified Arabic" pitchFamily="2" charset="-78"/>
              </a:rPr>
            </a:br>
            <a:r>
              <a:rPr lang="ar-SA" sz="3600" b="1" dirty="0" smtClean="0">
                <a:solidFill>
                  <a:schemeClr val="tx2">
                    <a:lumMod val="50000"/>
                  </a:schemeClr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المحاضرة السابعة</a:t>
            </a:r>
            <a:r>
              <a:rPr lang="ar-SA" sz="3600" b="1" dirty="0" smtClean="0">
                <a:solidFill>
                  <a:schemeClr val="tx2">
                    <a:lumMod val="50000"/>
                  </a:schemeClr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/>
            </a:r>
            <a:br>
              <a:rPr lang="ar-SA" sz="3600" b="1" dirty="0" smtClean="0">
                <a:solidFill>
                  <a:schemeClr val="tx2">
                    <a:lumMod val="50000"/>
                  </a:schemeClr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</a:br>
            <a:r>
              <a:rPr lang="ar-SA" sz="4000" b="1" dirty="0" smtClean="0">
                <a:solidFill>
                  <a:srgbClr val="00B050"/>
                </a:solidFill>
                <a:cs typeface="Simplified Arabic" pitchFamily="2" charset="-78"/>
              </a:rPr>
              <a:t/>
            </a:r>
            <a:br>
              <a:rPr lang="ar-SA" sz="4000" b="1" dirty="0" smtClean="0">
                <a:solidFill>
                  <a:srgbClr val="00B050"/>
                </a:solidFill>
                <a:cs typeface="Simplified Arabic" pitchFamily="2" charset="-78"/>
              </a:rPr>
            </a:br>
            <a:endParaRPr lang="en-GB" sz="4000" b="1" dirty="0">
              <a:solidFill>
                <a:srgbClr val="00B050"/>
              </a:solidFill>
              <a:cs typeface="Simplified Arabic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28847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3600" b="1" dirty="0" smtClean="0">
                <a:cs typeface="Simplified Arabic" pitchFamily="2" charset="-78"/>
              </a:rPr>
              <a:t>تناولي بالتقييم المحاولات الجادة التي قام بها بعض المستشرقين في القرنين السابع عشر والثامن عشر لفهم الإسلام.</a:t>
            </a:r>
            <a:endParaRPr lang="ar-SA" sz="3600" b="1" dirty="0">
              <a:cs typeface="Simplified Arabic" pitchFamily="2" charset="-78"/>
            </a:endParaRPr>
          </a:p>
          <a:p>
            <a:pPr algn="r" rtl="1"/>
            <a:endParaRPr lang="ar-SA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600" b="1" dirty="0" smtClean="0">
                <a:solidFill>
                  <a:schemeClr val="bg2"/>
                </a:solidFill>
              </a:rPr>
              <a:t>حركة الاستشراق</a:t>
            </a:r>
            <a:endParaRPr lang="en-GB" sz="1600" b="1" dirty="0">
              <a:solidFill>
                <a:schemeClr val="bg2"/>
              </a:solidFill>
            </a:endParaRPr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none" anchor="ctr">
            <a:normAutofit/>
          </a:bodyPr>
          <a:lstStyle/>
          <a:p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مراجعة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1165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3600" b="1" dirty="0" smtClean="0">
                <a:cs typeface="Simplified Arabic" pitchFamily="2" charset="-78"/>
              </a:rPr>
              <a:t>اذكري </a:t>
            </a:r>
            <a:r>
              <a:rPr lang="ar-SA" sz="3600" b="1" dirty="0">
                <a:cs typeface="Simplified Arabic" pitchFamily="2" charset="-78"/>
              </a:rPr>
              <a:t>اثنين من مظاهر النشاط الاستشراقي</a:t>
            </a:r>
            <a:r>
              <a:rPr lang="ar-SA" sz="3600" b="1" dirty="0" smtClean="0">
                <a:cs typeface="Simplified Arabic" pitchFamily="2" charset="-78"/>
              </a:rPr>
              <a:t>.</a:t>
            </a:r>
          </a:p>
          <a:p>
            <a:pPr algn="just" rtl="1"/>
            <a:r>
              <a:rPr lang="ar-SA" sz="3600" b="1" dirty="0" smtClean="0">
                <a:cs typeface="Simplified Arabic" pitchFamily="2" charset="-78"/>
              </a:rPr>
              <a:t>يعد القرن التاسع عشر والقرن العشرون عصر الازدهار الحقيقي للحركة الاستشراقية. ناقشي هذه العبارة.</a:t>
            </a:r>
          </a:p>
          <a:p>
            <a:pPr algn="r" rtl="1"/>
            <a:endParaRPr lang="ar-SA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none" anchor="ctr">
            <a:normAutofit/>
          </a:bodyPr>
          <a:lstStyle/>
          <a:p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مراجعة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1135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ar-EG" sz="3600" b="1" dirty="0" smtClean="0"/>
              <a:t>يعد </a:t>
            </a:r>
            <a:r>
              <a:rPr lang="ar-EG" sz="3600" b="1" dirty="0"/>
              <a:t>عصر الازدهار الحقيقي للاستشراق في القرنين الميلاديين :-</a:t>
            </a:r>
            <a:endParaRPr lang="en-GB" sz="3600" b="1" dirty="0"/>
          </a:p>
          <a:p>
            <a:pPr algn="r" rtl="1"/>
            <a:r>
              <a:rPr lang="ar-EG" sz="3600" b="1" dirty="0"/>
              <a:t>أ- السابع عشر والثامن </a:t>
            </a:r>
            <a:r>
              <a:rPr lang="ar-EG" sz="3600" b="1" dirty="0" smtClean="0"/>
              <a:t>عشر</a:t>
            </a:r>
            <a:endParaRPr lang="en-GB" sz="3600" b="1" dirty="0" smtClean="0"/>
          </a:p>
          <a:p>
            <a:pPr algn="r" rtl="1"/>
            <a:r>
              <a:rPr lang="ar-EG" sz="3600" b="1" dirty="0" smtClean="0"/>
              <a:t>ب- </a:t>
            </a:r>
            <a:r>
              <a:rPr lang="ar-EG" sz="3600" b="1" dirty="0"/>
              <a:t>التاسع عشر </a:t>
            </a:r>
            <a:r>
              <a:rPr lang="ar-EG" sz="3600" b="1" dirty="0" smtClean="0"/>
              <a:t>والعشرين</a:t>
            </a:r>
            <a:endParaRPr lang="en-GB" sz="3600" b="1" dirty="0" smtClean="0"/>
          </a:p>
          <a:p>
            <a:pPr algn="r" rtl="1"/>
            <a:r>
              <a:rPr lang="ar-EG" sz="3600" b="1" dirty="0" smtClean="0"/>
              <a:t>ج- </a:t>
            </a:r>
            <a:r>
              <a:rPr lang="ar-EG" sz="3600" b="1" dirty="0"/>
              <a:t>السابع والثامن </a:t>
            </a:r>
            <a:endParaRPr lang="en-GB" sz="3600" b="1" dirty="0" smtClean="0"/>
          </a:p>
          <a:p>
            <a:pPr algn="r" rtl="1"/>
            <a:r>
              <a:rPr lang="ar-EG" sz="3600" b="1" dirty="0" smtClean="0"/>
              <a:t>د- </a:t>
            </a:r>
            <a:r>
              <a:rPr lang="ar-EG" sz="3600" b="1" dirty="0"/>
              <a:t>الخامس والسادس</a:t>
            </a:r>
            <a:endParaRPr lang="en-GB" sz="3600" b="1" dirty="0"/>
          </a:p>
          <a:p>
            <a:pPr algn="r"/>
            <a:endParaRPr lang="en-GB" sz="36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600" b="1" dirty="0" smtClean="0">
                <a:solidFill>
                  <a:schemeClr val="bg2"/>
                </a:solidFill>
              </a:rPr>
              <a:t>حركة الاستشراق</a:t>
            </a:r>
            <a:endParaRPr lang="en-GB" sz="1600" b="1" dirty="0">
              <a:solidFill>
                <a:schemeClr val="bg2"/>
              </a:solidFill>
            </a:endParaRPr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none" anchor="ctr">
            <a:normAutofit/>
          </a:bodyPr>
          <a:lstStyle/>
          <a:p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مراجعة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828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 rtl="1">
              <a:buNone/>
            </a:pPr>
            <a:r>
              <a:rPr lang="ar-EG" sz="3600" b="1" dirty="0" smtClean="0"/>
              <a:t>يعد </a:t>
            </a:r>
            <a:r>
              <a:rPr lang="ar-EG" sz="3600" b="1" dirty="0"/>
              <a:t>تأسيس معهد اللغات الشرقية في برلين  من الأمثلة العديدة لارتباط الاستشراق بـ:-</a:t>
            </a:r>
            <a:endParaRPr lang="en-GB" sz="3600" b="1" dirty="0"/>
          </a:p>
          <a:p>
            <a:pPr algn="r" rtl="1"/>
            <a:r>
              <a:rPr lang="ar-EG" sz="3600" b="1" dirty="0"/>
              <a:t>أ- الاستعمار       		</a:t>
            </a:r>
            <a:endParaRPr lang="en-GB" sz="3600" b="1" dirty="0" smtClean="0"/>
          </a:p>
          <a:p>
            <a:pPr algn="r" rtl="1"/>
            <a:r>
              <a:rPr lang="ar-EG" sz="3600" b="1" dirty="0" smtClean="0"/>
              <a:t>ب- التنصير</a:t>
            </a:r>
            <a:endParaRPr lang="en-GB" sz="3600" b="1" dirty="0" smtClean="0"/>
          </a:p>
          <a:p>
            <a:pPr algn="r" rtl="1"/>
            <a:r>
              <a:rPr lang="ar-EG" sz="3600" b="1" dirty="0" smtClean="0"/>
              <a:t>ج- </a:t>
            </a:r>
            <a:r>
              <a:rPr lang="ar-EG" sz="3600" b="1" dirty="0"/>
              <a:t>البحث </a:t>
            </a:r>
            <a:r>
              <a:rPr lang="ar-EG" sz="3600" b="1" dirty="0" smtClean="0"/>
              <a:t>العلمي</a:t>
            </a:r>
            <a:endParaRPr lang="en-GB" sz="3600" b="1" dirty="0" smtClean="0"/>
          </a:p>
          <a:p>
            <a:pPr algn="r" rtl="1"/>
            <a:r>
              <a:rPr lang="ar-EG" sz="3600" b="1" dirty="0" smtClean="0"/>
              <a:t>د- </a:t>
            </a:r>
            <a:r>
              <a:rPr lang="ar-EG" sz="3600" b="1" dirty="0"/>
              <a:t>الغزو الفكري</a:t>
            </a:r>
            <a:endParaRPr lang="en-GB" sz="36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600" b="1" dirty="0" smtClean="0">
                <a:solidFill>
                  <a:schemeClr val="bg2"/>
                </a:solidFill>
              </a:rPr>
              <a:t>حركة الاستشراق</a:t>
            </a:r>
            <a:endParaRPr lang="en-GB" sz="1600" b="1" dirty="0">
              <a:solidFill>
                <a:schemeClr val="bg2"/>
              </a:solidFill>
            </a:endParaRPr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none" anchor="ctr">
            <a:normAutofit/>
          </a:bodyPr>
          <a:lstStyle/>
          <a:p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مراجعة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2021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ar-EG" sz="3600" b="1" dirty="0" smtClean="0"/>
              <a:t>أنشأت </a:t>
            </a:r>
            <a:r>
              <a:rPr lang="ar-EG" sz="3600" b="1" dirty="0"/>
              <a:t>الحكومة الثورية  الفرنسية مدرسة الدراسات الشرقية في باريس في عام :-</a:t>
            </a:r>
            <a:endParaRPr lang="en-GB" sz="3600" b="1" dirty="0"/>
          </a:p>
          <a:p>
            <a:pPr algn="r" rtl="1"/>
            <a:r>
              <a:rPr lang="ar-EG" sz="3600" b="1" dirty="0"/>
              <a:t>أ- 1795 </a:t>
            </a:r>
            <a:endParaRPr lang="en-GB" sz="3600" b="1" dirty="0" smtClean="0"/>
          </a:p>
          <a:p>
            <a:pPr algn="r" rtl="1"/>
            <a:r>
              <a:rPr lang="ar-EG" sz="3600" b="1" dirty="0" smtClean="0"/>
              <a:t>ب- </a:t>
            </a:r>
            <a:r>
              <a:rPr lang="ar-EG" sz="3600" b="1" dirty="0"/>
              <a:t>1838 </a:t>
            </a:r>
            <a:endParaRPr lang="en-GB" sz="3600" b="1" dirty="0" smtClean="0"/>
          </a:p>
          <a:p>
            <a:pPr algn="r" rtl="1"/>
            <a:r>
              <a:rPr lang="ar-EG" sz="3600" b="1" dirty="0" smtClean="0"/>
              <a:t>ج- 1878 </a:t>
            </a:r>
            <a:r>
              <a:rPr lang="ar-EG" sz="3600" b="1" dirty="0"/>
              <a:t>	</a:t>
            </a:r>
            <a:endParaRPr lang="en-GB" sz="3600" b="1" dirty="0" smtClean="0"/>
          </a:p>
          <a:p>
            <a:pPr algn="r" rtl="1"/>
            <a:r>
              <a:rPr lang="ar-EG" sz="3600" b="1" dirty="0" smtClean="0"/>
              <a:t>د- </a:t>
            </a:r>
            <a:r>
              <a:rPr lang="ar-EG" sz="3600" b="1" dirty="0"/>
              <a:t>1857م</a:t>
            </a:r>
            <a:endParaRPr lang="en-GB" sz="3600" b="1" dirty="0"/>
          </a:p>
          <a:p>
            <a:endParaRPr lang="en-GB" sz="36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600" b="1" dirty="0" smtClean="0">
                <a:solidFill>
                  <a:schemeClr val="bg2"/>
                </a:solidFill>
              </a:rPr>
              <a:t>حركة الاستشراق</a:t>
            </a:r>
            <a:endParaRPr lang="en-GB" sz="1600" b="1" dirty="0">
              <a:solidFill>
                <a:schemeClr val="bg2"/>
              </a:solidFill>
            </a:endParaRPr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none" anchor="ctr">
            <a:normAutofit/>
          </a:bodyPr>
          <a:lstStyle/>
          <a:p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مراجعة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5793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 rtl="1">
              <a:buNone/>
            </a:pPr>
            <a:r>
              <a:rPr lang="ar-EG" b="1" dirty="0" smtClean="0"/>
              <a:t>يرجع </a:t>
            </a:r>
            <a:r>
              <a:rPr lang="ar-EG" b="1" dirty="0"/>
              <a:t>الفضل للمستشرق سلفستر دي ساسي في  جعل باريس مركزاً للدراسات :-</a:t>
            </a:r>
            <a:endParaRPr lang="en-GB" dirty="0"/>
          </a:p>
          <a:p>
            <a:pPr algn="r" rtl="1"/>
            <a:r>
              <a:rPr lang="ar-EG" sz="3600" b="1" dirty="0"/>
              <a:t>أ- العربية  </a:t>
            </a:r>
            <a:endParaRPr lang="en-GB" sz="3600" b="1" dirty="0" smtClean="0"/>
          </a:p>
          <a:p>
            <a:pPr algn="r" rtl="1"/>
            <a:r>
              <a:rPr lang="ar-EG" sz="3600" b="1" dirty="0" smtClean="0"/>
              <a:t>ب-  </a:t>
            </a:r>
            <a:r>
              <a:rPr lang="ar-EG" sz="3600" b="1" dirty="0"/>
              <a:t>الأفريقية </a:t>
            </a:r>
            <a:endParaRPr lang="en-GB" sz="3600" b="1" dirty="0" smtClean="0"/>
          </a:p>
          <a:p>
            <a:pPr algn="r" rtl="1"/>
            <a:r>
              <a:rPr lang="ar-EG" sz="3600" b="1" dirty="0" smtClean="0"/>
              <a:t>ج-  </a:t>
            </a:r>
            <a:r>
              <a:rPr lang="ar-EG" sz="3600" b="1" dirty="0"/>
              <a:t>الأوربية </a:t>
            </a:r>
            <a:endParaRPr lang="en-GB" sz="3600" b="1" dirty="0" smtClean="0"/>
          </a:p>
          <a:p>
            <a:pPr algn="r" rtl="1"/>
            <a:r>
              <a:rPr lang="ar-EG" sz="3600" b="1" dirty="0" smtClean="0"/>
              <a:t>د- </a:t>
            </a:r>
            <a:r>
              <a:rPr lang="ar-EG" sz="3600" b="1" dirty="0"/>
              <a:t>الروسية</a:t>
            </a:r>
            <a:endParaRPr lang="en-GB" sz="3600" b="1" dirty="0"/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600" b="1" dirty="0" smtClean="0">
                <a:solidFill>
                  <a:schemeClr val="bg2"/>
                </a:solidFill>
              </a:rPr>
              <a:t>حركة الاستشراق</a:t>
            </a:r>
            <a:endParaRPr lang="en-GB" sz="1600" b="1" dirty="0">
              <a:solidFill>
                <a:schemeClr val="bg2"/>
              </a:solidFill>
            </a:endParaRPr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none" anchor="ctr">
            <a:normAutofit/>
          </a:bodyPr>
          <a:lstStyle/>
          <a:p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مراجعة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624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ar-SA" sz="3600" b="1" dirty="0" smtClean="0"/>
              <a:t>من بين الأمثلة العديدة لإرتباط الاستشراق بالاستعمار، المستشرق:-</a:t>
            </a:r>
            <a:endParaRPr lang="ar-SA" sz="3600" b="1" dirty="0"/>
          </a:p>
          <a:p>
            <a:pPr algn="r" rtl="1"/>
            <a:r>
              <a:rPr lang="ar-EG" sz="3600" b="1" dirty="0" smtClean="0"/>
              <a:t>أ- </a:t>
            </a:r>
            <a:r>
              <a:rPr lang="ar-SA" sz="3600" b="1" dirty="0" smtClean="0"/>
              <a:t>اشتفان فيلد</a:t>
            </a:r>
            <a:r>
              <a:rPr lang="ar-EG" sz="3600" b="1" dirty="0" smtClean="0"/>
              <a:t>  </a:t>
            </a:r>
            <a:endParaRPr lang="ar-SA" sz="3600" b="1" dirty="0" smtClean="0"/>
          </a:p>
          <a:p>
            <a:pPr algn="r" rtl="1"/>
            <a:r>
              <a:rPr lang="ar-EG" sz="3600" b="1" dirty="0" smtClean="0"/>
              <a:t>ب- </a:t>
            </a:r>
            <a:r>
              <a:rPr lang="ar-SA" sz="3600" b="1" dirty="0" smtClean="0"/>
              <a:t>أولريش هيرمان</a:t>
            </a:r>
            <a:r>
              <a:rPr lang="ar-EG" sz="3600" b="1" dirty="0" smtClean="0"/>
              <a:t> </a:t>
            </a:r>
            <a:endParaRPr lang="ar-SA" sz="3600" b="1" dirty="0" smtClean="0"/>
          </a:p>
          <a:p>
            <a:pPr algn="r" rtl="1"/>
            <a:r>
              <a:rPr lang="ar-EG" sz="3600" b="1" dirty="0" smtClean="0"/>
              <a:t>ج-  </a:t>
            </a:r>
            <a:r>
              <a:rPr lang="ar-SA" sz="3600" b="1" dirty="0" smtClean="0"/>
              <a:t>كارل هنريش بيكر</a:t>
            </a:r>
            <a:r>
              <a:rPr lang="ar-EG" sz="3600" b="1" dirty="0" smtClean="0"/>
              <a:t> </a:t>
            </a:r>
            <a:endParaRPr lang="ar-SA" sz="3600" b="1" dirty="0" smtClean="0"/>
          </a:p>
          <a:p>
            <a:pPr algn="r" rtl="1"/>
            <a:r>
              <a:rPr lang="ar-EG" sz="3600" b="1" dirty="0" smtClean="0"/>
              <a:t>د- </a:t>
            </a:r>
            <a:r>
              <a:rPr lang="ar-SA" sz="3600" b="1" dirty="0" smtClean="0"/>
              <a:t>ريتشارد سيمون</a:t>
            </a:r>
            <a:endParaRPr lang="en-GB" sz="3600" b="1" dirty="0"/>
          </a:p>
          <a:p>
            <a:pPr algn="just" rtl="1"/>
            <a:endParaRPr lang="en-GB" sz="36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none" anchor="ctr">
            <a:normAutofit/>
          </a:bodyPr>
          <a:lstStyle/>
          <a:p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مراجعة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5885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ar-SA" sz="3600" b="1" dirty="0" smtClean="0"/>
              <a:t>مؤسس مجلة عالم الإسلام الروسيه هو المستشرق:-</a:t>
            </a:r>
            <a:endParaRPr lang="ar-SA" sz="3600" b="1" dirty="0"/>
          </a:p>
          <a:p>
            <a:pPr algn="r" rtl="1"/>
            <a:r>
              <a:rPr lang="ar-EG" sz="3600" b="1" dirty="0" smtClean="0"/>
              <a:t>أ- </a:t>
            </a:r>
            <a:r>
              <a:rPr lang="ar-SA" sz="3600" b="1" dirty="0" smtClean="0"/>
              <a:t>كارل بيكر</a:t>
            </a:r>
            <a:r>
              <a:rPr lang="ar-EG" sz="3600" b="1" dirty="0" smtClean="0"/>
              <a:t>  </a:t>
            </a:r>
            <a:endParaRPr lang="ar-SA" sz="3600" b="1" dirty="0" smtClean="0"/>
          </a:p>
          <a:p>
            <a:pPr algn="r" rtl="1"/>
            <a:r>
              <a:rPr lang="ar-EG" sz="3600" b="1" dirty="0" smtClean="0"/>
              <a:t>ب- </a:t>
            </a:r>
            <a:r>
              <a:rPr lang="ar-SA" sz="3600" b="1" dirty="0" smtClean="0"/>
              <a:t>أولريش هيرمان</a:t>
            </a:r>
            <a:r>
              <a:rPr lang="ar-EG" sz="3600" b="1" dirty="0" smtClean="0"/>
              <a:t> </a:t>
            </a:r>
            <a:endParaRPr lang="ar-SA" sz="3600" b="1" dirty="0" smtClean="0"/>
          </a:p>
          <a:p>
            <a:pPr algn="r" rtl="1"/>
            <a:r>
              <a:rPr lang="ar-EG" sz="3600" b="1" dirty="0" smtClean="0"/>
              <a:t>ج-  </a:t>
            </a:r>
            <a:r>
              <a:rPr lang="ar-SA" sz="3600" b="1" dirty="0" smtClean="0"/>
              <a:t>سلفستر دي ساسي</a:t>
            </a:r>
            <a:r>
              <a:rPr lang="ar-EG" sz="3600" b="1" dirty="0" smtClean="0"/>
              <a:t> </a:t>
            </a:r>
            <a:endParaRPr lang="ar-SA" sz="3600" b="1" dirty="0" smtClean="0"/>
          </a:p>
          <a:p>
            <a:pPr algn="r" rtl="1"/>
            <a:r>
              <a:rPr lang="ar-EG" sz="3600" b="1" dirty="0" smtClean="0"/>
              <a:t>د- </a:t>
            </a:r>
            <a:r>
              <a:rPr lang="ar-SA" sz="3600" b="1" dirty="0" smtClean="0"/>
              <a:t>بارتولد</a:t>
            </a:r>
            <a:endParaRPr lang="en-GB" sz="3600" b="1" dirty="0"/>
          </a:p>
          <a:p>
            <a:pPr algn="just" rtl="1"/>
            <a:endParaRPr lang="en-GB" sz="36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none" anchor="ctr">
            <a:normAutofit/>
          </a:bodyPr>
          <a:lstStyle/>
          <a:p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مراجعة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2652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3600" b="1" dirty="0" smtClean="0">
                <a:cs typeface="Simplified Arabic" pitchFamily="2" charset="-78"/>
              </a:rPr>
              <a:t>تم  في القرن الثامن عشر انفصال الاستشراق عن اللاهوت في كل من فرنسا وإيطاليا.</a:t>
            </a:r>
          </a:p>
          <a:p>
            <a:pPr algn="just" rtl="1"/>
            <a:r>
              <a:rPr lang="ar-SA" sz="3600" b="1" dirty="0" smtClean="0">
                <a:cs typeface="Simplified Arabic" pitchFamily="2" charset="-78"/>
              </a:rPr>
              <a:t>يعد القرن الثامن عشر والقرن التاسع عشر عصر الإزدهار الحقيقي للحركة الاستشراقية</a:t>
            </a:r>
            <a:endParaRPr lang="ar-SA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none" anchor="ctr">
            <a:normAutofit/>
          </a:bodyPr>
          <a:lstStyle/>
          <a:p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مراجعة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8938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002">
            <a:schemeClr val="dk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rtl="1"/>
            <a:r>
              <a:rPr lang="ar-SA" dirty="0" smtClean="0"/>
              <a:t/>
            </a:r>
            <a:br>
              <a:rPr lang="ar-SA" dirty="0" smtClean="0"/>
            </a:br>
            <a:r>
              <a:rPr lang="ar-SA" b="1" dirty="0" smtClean="0">
                <a:solidFill>
                  <a:srgbClr val="FF0000"/>
                </a:solidFill>
              </a:rPr>
              <a:t>اليهود </a:t>
            </a:r>
            <a:r>
              <a:rPr lang="ar-SA" b="1" dirty="0">
                <a:solidFill>
                  <a:srgbClr val="FF0000"/>
                </a:solidFill>
              </a:rPr>
              <a:t>والاستشراق</a:t>
            </a:r>
            <a:br>
              <a:rPr lang="ar-SA" b="1" dirty="0">
                <a:solidFill>
                  <a:srgbClr val="FF0000"/>
                </a:solidFill>
              </a:rPr>
            </a:b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lvl="1" indent="0" algn="r" rtl="1">
              <a:buNone/>
            </a:pPr>
            <a:endParaRPr lang="ar-SA" sz="3600" b="1" dirty="0" smtClean="0"/>
          </a:p>
          <a:p>
            <a:pPr marL="457200" lvl="1" indent="0" algn="r" rtl="1">
              <a:buNone/>
            </a:pPr>
            <a:endParaRPr lang="ar-SA" sz="3600" b="1" dirty="0"/>
          </a:p>
          <a:p>
            <a:pPr marL="457200" lvl="1" indent="0" algn="ctr" rtl="1">
              <a:buNone/>
            </a:pPr>
            <a:r>
              <a:rPr lang="ar-SA" sz="3600" b="1" dirty="0" smtClean="0"/>
              <a:t>لماذا أقبل اليهود على الاستشراق</a:t>
            </a:r>
            <a:r>
              <a:rPr lang="ar-SA" sz="3200" b="1" dirty="0" smtClean="0"/>
              <a:t>؟.</a:t>
            </a:r>
          </a:p>
          <a:p>
            <a:pPr lvl="2" algn="r" rtl="1"/>
            <a:endParaRPr lang="en-GB" sz="36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3476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rtl="1"/>
            <a:r>
              <a:rPr lang="ar-SA" dirty="0" smtClean="0"/>
              <a:t/>
            </a:r>
            <a:br>
              <a:rPr lang="ar-SA" dirty="0" smtClean="0"/>
            </a:br>
            <a:r>
              <a:rPr lang="ar-SA" b="1" dirty="0" smtClean="0">
                <a:solidFill>
                  <a:schemeClr val="bg2">
                    <a:lumMod val="25000"/>
                  </a:schemeClr>
                </a:solidFill>
              </a:rPr>
              <a:t>اليهود </a:t>
            </a:r>
            <a:r>
              <a:rPr lang="ar-SA" b="1" dirty="0">
                <a:solidFill>
                  <a:schemeClr val="bg2">
                    <a:lumMod val="25000"/>
                  </a:schemeClr>
                </a:solidFill>
              </a:rPr>
              <a:t>والاستشراق</a:t>
            </a:r>
            <a:r>
              <a:rPr lang="ar-SA" b="1" dirty="0"/>
              <a:t/>
            </a:r>
            <a:br>
              <a:rPr lang="ar-SA" b="1" dirty="0"/>
            </a:b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1" algn="r" rtl="1"/>
            <a:r>
              <a:rPr lang="ar-SA" sz="3600" b="1" dirty="0" smtClean="0"/>
              <a:t>اسباب </a:t>
            </a:r>
            <a:r>
              <a:rPr lang="ar-SA" sz="3600" b="1" dirty="0" smtClean="0">
                <a:solidFill>
                  <a:srgbClr val="FF0000"/>
                </a:solidFill>
              </a:rPr>
              <a:t>اقبال اليهود </a:t>
            </a:r>
            <a:r>
              <a:rPr lang="ar-SA" sz="3600" b="1" dirty="0" smtClean="0"/>
              <a:t>على الاستشراق</a:t>
            </a:r>
          </a:p>
          <a:p>
            <a:pPr lvl="2" algn="r" rtl="1"/>
            <a:r>
              <a:rPr lang="ar-SA" sz="3600" b="1" dirty="0" smtClean="0"/>
              <a:t>إغفال المراجع للحديث عن دوافع اليهود</a:t>
            </a:r>
          </a:p>
          <a:p>
            <a:pPr lvl="2" algn="r" rtl="1"/>
            <a:r>
              <a:rPr lang="ar-SA" sz="3600" b="1" dirty="0" smtClean="0"/>
              <a:t>مدخل اليهود للإستشراق</a:t>
            </a:r>
          </a:p>
          <a:p>
            <a:pPr lvl="3" algn="r" rtl="1"/>
            <a:r>
              <a:rPr lang="ar-SA" sz="3200" b="1" dirty="0" smtClean="0"/>
              <a:t>العمل داخل الحركة الاستشراقية كمستشرقين اوربيين.</a:t>
            </a:r>
          </a:p>
          <a:p>
            <a:pPr lvl="2" algn="r" rtl="1"/>
            <a:endParaRPr lang="en-GB" sz="36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4205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rtl="1"/>
            <a:r>
              <a:rPr lang="ar-SA" dirty="0" smtClean="0"/>
              <a:t/>
            </a:r>
            <a:br>
              <a:rPr lang="ar-SA" dirty="0" smtClean="0"/>
            </a:br>
            <a:r>
              <a:rPr lang="ar-SA" b="1" dirty="0" smtClean="0">
                <a:solidFill>
                  <a:schemeClr val="bg2">
                    <a:lumMod val="25000"/>
                  </a:schemeClr>
                </a:solidFill>
              </a:rPr>
              <a:t>اليهود </a:t>
            </a:r>
            <a:r>
              <a:rPr lang="ar-SA" b="1" dirty="0">
                <a:solidFill>
                  <a:schemeClr val="bg2">
                    <a:lumMod val="25000"/>
                  </a:schemeClr>
                </a:solidFill>
              </a:rPr>
              <a:t>والاستشراق</a:t>
            </a:r>
            <a:r>
              <a:rPr lang="ar-SA" b="1" dirty="0"/>
              <a:t/>
            </a:r>
            <a:br>
              <a:rPr lang="ar-SA" b="1" dirty="0"/>
            </a:b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14300" indent="0" algn="r" rtl="1">
              <a:buNone/>
            </a:pPr>
            <a:r>
              <a:rPr lang="ar-SA" sz="4400" b="1" dirty="0" smtClean="0"/>
              <a:t>الاسباب </a:t>
            </a:r>
            <a:r>
              <a:rPr lang="ar-SA" sz="4400" b="1" dirty="0" smtClean="0">
                <a:solidFill>
                  <a:srgbClr val="009900"/>
                </a:solidFill>
              </a:rPr>
              <a:t>الدينية</a:t>
            </a:r>
          </a:p>
          <a:p>
            <a:pPr lvl="2" algn="r" rtl="1"/>
            <a:r>
              <a:rPr lang="ar-SA" sz="4000" b="1" dirty="0" smtClean="0"/>
              <a:t>اضعاف الاسلام</a:t>
            </a:r>
          </a:p>
          <a:p>
            <a:pPr lvl="2" algn="r" rtl="1"/>
            <a:r>
              <a:rPr lang="ar-SA" sz="4000" b="1" dirty="0" smtClean="0"/>
              <a:t>التشكيك في المبادئ الإسلامي</a:t>
            </a:r>
          </a:p>
          <a:p>
            <a:pPr lvl="2" algn="r" rtl="1"/>
            <a:r>
              <a:rPr lang="ar-SA" sz="4000" b="1" dirty="0" smtClean="0"/>
              <a:t>الادعاء بأن اليهودية هي مصدر الاسلام الأول</a:t>
            </a:r>
          </a:p>
          <a:p>
            <a:pPr lvl="2" algn="r" rtl="1"/>
            <a:endParaRPr lang="en-GB" sz="36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2899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rtl="1"/>
            <a:r>
              <a:rPr lang="ar-SA" dirty="0" smtClean="0"/>
              <a:t/>
            </a:r>
            <a:br>
              <a:rPr lang="ar-SA" dirty="0" smtClean="0"/>
            </a:br>
            <a:r>
              <a:rPr lang="ar-SA" b="1" dirty="0" smtClean="0">
                <a:solidFill>
                  <a:schemeClr val="bg2">
                    <a:lumMod val="25000"/>
                  </a:schemeClr>
                </a:solidFill>
              </a:rPr>
              <a:t>اليهود </a:t>
            </a:r>
            <a:r>
              <a:rPr lang="ar-SA" b="1" dirty="0">
                <a:solidFill>
                  <a:schemeClr val="bg2">
                    <a:lumMod val="25000"/>
                  </a:schemeClr>
                </a:solidFill>
              </a:rPr>
              <a:t>والاستشراق</a:t>
            </a:r>
            <a:r>
              <a:rPr lang="ar-SA" b="1" dirty="0"/>
              <a:t/>
            </a:r>
            <a:br>
              <a:rPr lang="ar-SA" b="1" dirty="0"/>
            </a:b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14300" indent="0" algn="r" rtl="1">
              <a:buNone/>
            </a:pPr>
            <a:r>
              <a:rPr lang="ar-SA" sz="4400" b="1" dirty="0" smtClean="0"/>
              <a:t>الاسباب </a:t>
            </a:r>
            <a:r>
              <a:rPr lang="ar-SA" sz="4400" b="1" dirty="0" smtClean="0">
                <a:solidFill>
                  <a:srgbClr val="FF0066"/>
                </a:solidFill>
              </a:rPr>
              <a:t>السياسية</a:t>
            </a:r>
          </a:p>
          <a:p>
            <a:pPr lvl="2" algn="r" rtl="1"/>
            <a:r>
              <a:rPr lang="ar-SA" sz="3600" b="1" dirty="0" smtClean="0"/>
              <a:t>الموقف التاريخي من الإسلام</a:t>
            </a:r>
          </a:p>
          <a:p>
            <a:pPr lvl="2" algn="r" rtl="1"/>
            <a:r>
              <a:rPr lang="ar-SA" sz="3600" b="1" dirty="0" smtClean="0"/>
              <a:t>خدمة  الفكر الصهيوني</a:t>
            </a:r>
          </a:p>
          <a:p>
            <a:pPr lvl="2" algn="r" rtl="1"/>
            <a:r>
              <a:rPr lang="ar-SA" sz="3600" b="1" dirty="0" smtClean="0"/>
              <a:t>خدمة الدولة الصهيونية</a:t>
            </a:r>
            <a:endParaRPr lang="en-GB" sz="36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7545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rtl="1"/>
            <a:r>
              <a:rPr lang="ar-SA" dirty="0" smtClean="0"/>
              <a:t/>
            </a:r>
            <a:br>
              <a:rPr lang="ar-SA" dirty="0" smtClean="0"/>
            </a:br>
            <a:r>
              <a:rPr lang="ar-SA" b="1" dirty="0" smtClean="0">
                <a:solidFill>
                  <a:schemeClr val="bg2">
                    <a:lumMod val="25000"/>
                  </a:schemeClr>
                </a:solidFill>
              </a:rPr>
              <a:t>اليهود </a:t>
            </a:r>
            <a:r>
              <a:rPr lang="ar-SA" b="1" dirty="0">
                <a:solidFill>
                  <a:schemeClr val="bg2">
                    <a:lumMod val="25000"/>
                  </a:schemeClr>
                </a:solidFill>
              </a:rPr>
              <a:t>والاستشراق</a:t>
            </a:r>
            <a:r>
              <a:rPr lang="ar-SA" b="1" dirty="0"/>
              <a:t/>
            </a:r>
            <a:br>
              <a:rPr lang="ar-SA" b="1" dirty="0"/>
            </a:b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14300" indent="0" algn="r" rtl="1">
              <a:buNone/>
            </a:pPr>
            <a:r>
              <a:rPr lang="ar-SA" sz="4400" b="1" dirty="0" smtClean="0"/>
              <a:t> الخلاصة</a:t>
            </a:r>
            <a:endParaRPr lang="en-GB" sz="36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057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3"/>
            <a:ext cx="9105900" cy="4525963"/>
          </a:xfrm>
        </p:spPr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ar-EG" sz="3600" b="1" dirty="0" smtClean="0"/>
              <a:t>من </a:t>
            </a:r>
            <a:r>
              <a:rPr lang="ar-EG" sz="3600" b="1" dirty="0"/>
              <a:t>الأسباب التي دفعت اليهود إلى الإقبال على الاستشراق :-</a:t>
            </a:r>
            <a:endParaRPr lang="en-GB" sz="3600" b="1" dirty="0"/>
          </a:p>
          <a:p>
            <a:pPr algn="r" rtl="1"/>
            <a:r>
              <a:rPr lang="ar-EG" sz="3600" b="1" dirty="0"/>
              <a:t>أ- محاولة إضعاف </a:t>
            </a:r>
            <a:r>
              <a:rPr lang="ar-EG" sz="3600" b="1" dirty="0" smtClean="0"/>
              <a:t>الإسلام</a:t>
            </a:r>
            <a:endParaRPr lang="en-GB" sz="3600" b="1" dirty="0" smtClean="0"/>
          </a:p>
          <a:p>
            <a:pPr algn="r" rtl="1"/>
            <a:r>
              <a:rPr lang="ar-EG" sz="3600" b="1" dirty="0" smtClean="0"/>
              <a:t>ب- </a:t>
            </a:r>
            <a:r>
              <a:rPr lang="ar-EG" sz="3600" b="1" dirty="0"/>
              <a:t>التقارب بين </a:t>
            </a:r>
            <a:r>
              <a:rPr lang="ar-EG" sz="3600" b="1" dirty="0" smtClean="0"/>
              <a:t>الاديان</a:t>
            </a:r>
            <a:endParaRPr lang="en-GB" sz="3600" b="1" dirty="0" smtClean="0"/>
          </a:p>
          <a:p>
            <a:pPr algn="r" rtl="1"/>
            <a:r>
              <a:rPr lang="ar-EG" sz="3600" b="1" dirty="0" smtClean="0"/>
              <a:t>ج- </a:t>
            </a:r>
            <a:r>
              <a:rPr lang="ar-EG" sz="3600" b="1" dirty="0"/>
              <a:t>البحث </a:t>
            </a:r>
            <a:r>
              <a:rPr lang="ar-EG" sz="3600" b="1" dirty="0" smtClean="0"/>
              <a:t>العلمي</a:t>
            </a:r>
            <a:endParaRPr lang="en-GB" sz="3600" b="1" dirty="0" smtClean="0"/>
          </a:p>
          <a:p>
            <a:pPr algn="r" rtl="1"/>
            <a:r>
              <a:rPr lang="ar-EG" sz="3600" b="1" dirty="0" smtClean="0"/>
              <a:t>د- </a:t>
            </a:r>
            <a:r>
              <a:rPr lang="ar-EG" sz="3600" b="1" dirty="0"/>
              <a:t>التعرف على الإسلام</a:t>
            </a:r>
            <a:endParaRPr lang="en-GB" sz="3600" b="1" dirty="0"/>
          </a:p>
          <a:p>
            <a:pPr algn="r"/>
            <a:endParaRPr lang="en-GB" sz="36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none" anchor="ctr">
            <a:normAutofit/>
          </a:bodyPr>
          <a:lstStyle/>
          <a:p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مراجعة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8063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rtl="1"/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b="1" dirty="0" smtClean="0">
                <a:solidFill>
                  <a:schemeClr val="bg2">
                    <a:lumMod val="25000"/>
                  </a:schemeClr>
                </a:solidFill>
              </a:rPr>
              <a:t>مستقبل </a:t>
            </a:r>
            <a:r>
              <a:rPr lang="ar-SA" b="1" dirty="0">
                <a:solidFill>
                  <a:schemeClr val="bg2">
                    <a:lumMod val="25000"/>
                  </a:schemeClr>
                </a:solidFill>
              </a:rPr>
              <a:t>الاستشراق</a:t>
            </a:r>
            <a:br>
              <a:rPr lang="ar-SA" b="1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ar-SA" dirty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ar-SA" dirty="0">
                <a:solidFill>
                  <a:schemeClr val="bg2">
                    <a:lumMod val="25000"/>
                  </a:schemeClr>
                </a:solidFill>
              </a:rPr>
            </a:br>
            <a:endParaRPr lang="en-GB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r" rtl="1"/>
            <a:r>
              <a:rPr lang="ar-SA" sz="4000" b="1" dirty="0" smtClean="0"/>
              <a:t>موقف الاستشراق في </a:t>
            </a:r>
            <a:r>
              <a:rPr lang="ar-SA" sz="4000" b="1" dirty="0" smtClean="0">
                <a:solidFill>
                  <a:srgbClr val="009900"/>
                </a:solidFill>
              </a:rPr>
              <a:t>العصر الحاضر</a:t>
            </a:r>
          </a:p>
          <a:p>
            <a:pPr lvl="2" algn="r" rtl="1"/>
            <a:endParaRPr lang="ar-SA" sz="3600" b="1" dirty="0" smtClean="0"/>
          </a:p>
          <a:p>
            <a:pPr lvl="2" algn="r" rtl="1"/>
            <a:r>
              <a:rPr lang="ar-SA" sz="3600" b="1" dirty="0" smtClean="0"/>
              <a:t>هل تعتقدين أن  </a:t>
            </a:r>
            <a:r>
              <a:rPr lang="ar-SA" sz="3600" b="1" dirty="0" smtClean="0">
                <a:solidFill>
                  <a:srgbClr val="FF0000"/>
                </a:solidFill>
              </a:rPr>
              <a:t>الاستشراق قد انتهي</a:t>
            </a:r>
            <a:r>
              <a:rPr lang="ar-SA" sz="3600" b="1" dirty="0" smtClean="0"/>
              <a:t>؟</a:t>
            </a:r>
          </a:p>
          <a:p>
            <a:pPr marL="114300" indent="0" algn="r" rtl="1">
              <a:buNone/>
            </a:pPr>
            <a:r>
              <a:rPr lang="ar-SA" sz="3600" b="1" dirty="0"/>
              <a:t>		</a:t>
            </a:r>
            <a:endParaRPr lang="en-GB" sz="36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2847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rtl="1"/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b="1" dirty="0" smtClean="0">
                <a:solidFill>
                  <a:schemeClr val="bg2">
                    <a:lumMod val="25000"/>
                  </a:schemeClr>
                </a:solidFill>
              </a:rPr>
              <a:t>مستقبل </a:t>
            </a:r>
            <a:r>
              <a:rPr lang="ar-SA" b="1" dirty="0">
                <a:solidFill>
                  <a:schemeClr val="bg2">
                    <a:lumMod val="25000"/>
                  </a:schemeClr>
                </a:solidFill>
              </a:rPr>
              <a:t>الاستشراق</a:t>
            </a:r>
            <a:br>
              <a:rPr lang="ar-SA" b="1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ar-SA" dirty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ar-SA" dirty="0">
                <a:solidFill>
                  <a:schemeClr val="bg2">
                    <a:lumMod val="25000"/>
                  </a:schemeClr>
                </a:solidFill>
              </a:rPr>
            </a:br>
            <a:endParaRPr lang="en-GB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r" rtl="1"/>
            <a:r>
              <a:rPr lang="ar-SA" sz="4000" b="1" dirty="0" smtClean="0"/>
              <a:t>موقف الاستشراق في </a:t>
            </a:r>
            <a:r>
              <a:rPr lang="ar-SA" sz="4000" b="1" dirty="0" smtClean="0">
                <a:solidFill>
                  <a:srgbClr val="009900"/>
                </a:solidFill>
              </a:rPr>
              <a:t>العصر الحاضر</a:t>
            </a:r>
          </a:p>
          <a:p>
            <a:pPr lvl="2" algn="r" rtl="1"/>
            <a:r>
              <a:rPr lang="ar-SA" sz="3600" b="1" dirty="0" smtClean="0"/>
              <a:t>هل انتهى </a:t>
            </a:r>
            <a:r>
              <a:rPr lang="ar-SA" sz="3600" b="1" dirty="0" smtClean="0">
                <a:solidFill>
                  <a:srgbClr val="FF0000"/>
                </a:solidFill>
              </a:rPr>
              <a:t>الاستشراق</a:t>
            </a:r>
            <a:r>
              <a:rPr lang="ar-SA" sz="3600" b="1" dirty="0" smtClean="0"/>
              <a:t>؟</a:t>
            </a:r>
          </a:p>
          <a:p>
            <a:pPr marL="114300" indent="0" algn="r" rtl="1">
              <a:buNone/>
            </a:pPr>
            <a:r>
              <a:rPr lang="ar-SA" sz="3600" b="1" dirty="0"/>
              <a:t>	</a:t>
            </a:r>
            <a:r>
              <a:rPr lang="ar-SA" sz="3600" b="1" dirty="0" smtClean="0"/>
              <a:t>هل انتهت الدوافع؟</a:t>
            </a:r>
          </a:p>
          <a:p>
            <a:pPr marL="514350" lvl="1" indent="0" algn="r" rtl="1">
              <a:buNone/>
            </a:pPr>
            <a:r>
              <a:rPr lang="ar-SA" sz="3600" b="1" dirty="0" smtClean="0"/>
              <a:t>	أين يقف الاستشراق في العصر الحديث؟</a:t>
            </a:r>
          </a:p>
          <a:p>
            <a:pPr marL="914400" lvl="2" indent="0" algn="r" rtl="1">
              <a:buNone/>
            </a:pPr>
            <a:r>
              <a:rPr lang="ar-SA" sz="3600" b="1" dirty="0"/>
              <a:t>	</a:t>
            </a:r>
            <a:endParaRPr lang="en-GB" sz="36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5028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rtl="1"/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b="1" dirty="0" smtClean="0">
                <a:solidFill>
                  <a:schemeClr val="bg2">
                    <a:lumMod val="25000"/>
                  </a:schemeClr>
                </a:solidFill>
              </a:rPr>
              <a:t>مستقبل </a:t>
            </a:r>
            <a:r>
              <a:rPr lang="ar-SA" b="1" dirty="0">
                <a:solidFill>
                  <a:schemeClr val="bg2">
                    <a:lumMod val="25000"/>
                  </a:schemeClr>
                </a:solidFill>
              </a:rPr>
              <a:t>الاستشراق</a:t>
            </a:r>
            <a:br>
              <a:rPr lang="ar-SA" b="1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ar-SA" dirty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ar-SA" dirty="0">
                <a:solidFill>
                  <a:schemeClr val="bg2">
                    <a:lumMod val="25000"/>
                  </a:schemeClr>
                </a:solidFill>
              </a:rPr>
            </a:br>
            <a:endParaRPr lang="en-GB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914400" lvl="2" indent="0" algn="r" rtl="1">
              <a:buNone/>
            </a:pPr>
            <a:r>
              <a:rPr lang="ar-SA" sz="3600" b="1" dirty="0" smtClean="0"/>
              <a:t>ما موقف الحكومات الأوربية من دعم النشاط الاستشراقي؟</a:t>
            </a:r>
          </a:p>
          <a:p>
            <a:pPr marL="914400" lvl="2" indent="0" algn="r" rtl="1">
              <a:buNone/>
            </a:pPr>
            <a:r>
              <a:rPr lang="ar-SA" sz="3600" b="1" dirty="0"/>
              <a:t>	</a:t>
            </a:r>
            <a:endParaRPr lang="en-GB" sz="36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2400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rtl="1"/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/>
              <a:t/>
            </a:r>
            <a:br>
              <a:rPr lang="ar-SA" b="1" dirty="0"/>
            </a:br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 smtClean="0">
                <a:solidFill>
                  <a:schemeClr val="bg2">
                    <a:lumMod val="25000"/>
                  </a:schemeClr>
                </a:solidFill>
              </a:rPr>
              <a:t>مستقبل </a:t>
            </a:r>
            <a:r>
              <a:rPr lang="ar-SA" b="1" dirty="0">
                <a:solidFill>
                  <a:schemeClr val="bg2">
                    <a:lumMod val="25000"/>
                  </a:schemeClr>
                </a:solidFill>
              </a:rPr>
              <a:t>الاستشراق</a:t>
            </a:r>
            <a:br>
              <a:rPr lang="ar-SA" b="1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ar-SA" dirty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ar-SA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ar-SA" dirty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ar-SA" dirty="0">
                <a:solidFill>
                  <a:schemeClr val="bg2">
                    <a:lumMod val="25000"/>
                  </a:schemeClr>
                </a:solidFill>
              </a:rPr>
            </a:br>
            <a:endParaRPr lang="en-GB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SA" sz="4000" b="1" dirty="0" smtClean="0"/>
              <a:t>الانتقادات الموجهة لحركة الاستشراق</a:t>
            </a:r>
          </a:p>
          <a:p>
            <a:pPr lvl="1" algn="r" rtl="1"/>
            <a:r>
              <a:rPr lang="ar-SA" sz="3600" b="1" dirty="0" smtClean="0"/>
              <a:t>بعض آراء الساسة الأوربيين</a:t>
            </a:r>
          </a:p>
          <a:p>
            <a:pPr lvl="2" algn="r" rtl="1"/>
            <a:r>
              <a:rPr lang="ar-SA" sz="3200" b="1" dirty="0" smtClean="0"/>
              <a:t>’لقد آن الأوان كي يبتعد المستشرقون باهتمامتهم عن اللهجات --------إلخ‘.</a:t>
            </a:r>
          </a:p>
          <a:p>
            <a:pPr lvl="1" algn="r" rtl="1"/>
            <a:r>
              <a:rPr lang="ar-SA" sz="3600" b="1" dirty="0" smtClean="0"/>
              <a:t>بعض الآراء الاستشراقية</a:t>
            </a:r>
          </a:p>
          <a:p>
            <a:pPr lvl="2" algn="r" rtl="1"/>
            <a:r>
              <a:rPr lang="ar-SA" sz="3200" b="1" dirty="0" smtClean="0"/>
              <a:t>اوليرش هارمان</a:t>
            </a:r>
          </a:p>
          <a:p>
            <a:pPr lvl="1" algn="r" rtl="1"/>
            <a:endParaRPr lang="en-GB" sz="36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514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rtl="1"/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/>
              <a:t/>
            </a:r>
            <a:br>
              <a:rPr lang="ar-SA" b="1" dirty="0"/>
            </a:br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 smtClean="0">
                <a:solidFill>
                  <a:schemeClr val="bg2">
                    <a:lumMod val="25000"/>
                  </a:schemeClr>
                </a:solidFill>
              </a:rPr>
              <a:t>مستقبل </a:t>
            </a:r>
            <a:r>
              <a:rPr lang="ar-SA" b="1" dirty="0">
                <a:solidFill>
                  <a:schemeClr val="bg2">
                    <a:lumMod val="25000"/>
                  </a:schemeClr>
                </a:solidFill>
              </a:rPr>
              <a:t>الاستشراق</a:t>
            </a:r>
            <a:br>
              <a:rPr lang="ar-SA" b="1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ar-SA" dirty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ar-SA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ar-SA" dirty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ar-SA" dirty="0">
                <a:solidFill>
                  <a:schemeClr val="bg2">
                    <a:lumMod val="25000"/>
                  </a:schemeClr>
                </a:solidFill>
              </a:rPr>
            </a:br>
            <a:endParaRPr lang="en-GB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SA" sz="4000" b="1" dirty="0" smtClean="0"/>
              <a:t>الانتقادات الموجهة لحركة الاستشراق</a:t>
            </a:r>
          </a:p>
          <a:p>
            <a:pPr lvl="1" algn="r" rtl="1"/>
            <a:r>
              <a:rPr lang="ar-SA" sz="3600" b="1" dirty="0" smtClean="0"/>
              <a:t>بعض الآراء الاستشراقية</a:t>
            </a:r>
          </a:p>
          <a:p>
            <a:pPr lvl="2" algn="r" rtl="1"/>
            <a:r>
              <a:rPr lang="ar-SA" sz="3600" b="1" dirty="0" smtClean="0"/>
              <a:t>اوليرش هارمان</a:t>
            </a:r>
          </a:p>
          <a:p>
            <a:pPr lvl="3" algn="r" rtl="1"/>
            <a:r>
              <a:rPr lang="ar-SA" sz="3600" b="1" dirty="0" smtClean="0"/>
              <a:t>’ لقد اتهمنا بأننا متخلفون وأقل تطوراً وتقدماً في أساليبنا ....إلخ‘.</a:t>
            </a:r>
          </a:p>
          <a:p>
            <a:pPr lvl="1" algn="r" rtl="1"/>
            <a:endParaRPr lang="en-GB" sz="36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7937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rtl="1"/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/>
              <a:t/>
            </a:r>
            <a:br>
              <a:rPr lang="ar-SA" b="1" dirty="0"/>
            </a:br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 smtClean="0">
                <a:solidFill>
                  <a:schemeClr val="bg2">
                    <a:lumMod val="25000"/>
                  </a:schemeClr>
                </a:solidFill>
              </a:rPr>
              <a:t>مستقبل </a:t>
            </a:r>
            <a:r>
              <a:rPr lang="ar-SA" b="1" dirty="0">
                <a:solidFill>
                  <a:schemeClr val="bg2">
                    <a:lumMod val="25000"/>
                  </a:schemeClr>
                </a:solidFill>
              </a:rPr>
              <a:t>الاستشراق</a:t>
            </a:r>
            <a:br>
              <a:rPr lang="ar-SA" b="1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ar-SA" dirty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ar-SA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ar-SA" dirty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ar-SA" dirty="0">
                <a:solidFill>
                  <a:schemeClr val="bg2">
                    <a:lumMod val="25000"/>
                  </a:schemeClr>
                </a:solidFill>
              </a:rPr>
            </a:br>
            <a:endParaRPr lang="en-GB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algn="r" rtl="1"/>
            <a:r>
              <a:rPr lang="ar-SA" sz="4000" b="1" dirty="0" smtClean="0"/>
              <a:t>الانتقادات الاسلامية</a:t>
            </a:r>
          </a:p>
          <a:p>
            <a:pPr lvl="2" algn="r" rtl="1"/>
            <a:r>
              <a:rPr lang="ar-SA" sz="3600" b="1" dirty="0" smtClean="0"/>
              <a:t>تمسك الاستشراق بالاساليب البالية في فهم الاسلام</a:t>
            </a:r>
          </a:p>
          <a:p>
            <a:pPr lvl="2" algn="r" rtl="1"/>
            <a:r>
              <a:rPr lang="ar-SA" sz="3600" b="1" dirty="0" smtClean="0"/>
              <a:t>الروح العدائية التي تتسم بها بعض الدراسات </a:t>
            </a:r>
          </a:p>
          <a:p>
            <a:pPr lvl="2" algn="r" rtl="1"/>
            <a:endParaRPr lang="en-GB" sz="3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8369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rtl="1"/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/>
              <a:t/>
            </a:r>
            <a:br>
              <a:rPr lang="ar-SA" b="1" dirty="0"/>
            </a:br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 smtClean="0">
                <a:solidFill>
                  <a:schemeClr val="bg2">
                    <a:lumMod val="25000"/>
                  </a:schemeClr>
                </a:solidFill>
              </a:rPr>
              <a:t>مستقبل </a:t>
            </a:r>
            <a:r>
              <a:rPr lang="ar-SA" b="1" dirty="0">
                <a:solidFill>
                  <a:schemeClr val="bg2">
                    <a:lumMod val="25000"/>
                  </a:schemeClr>
                </a:solidFill>
              </a:rPr>
              <a:t>الاستشراق</a:t>
            </a:r>
            <a:br>
              <a:rPr lang="ar-SA" b="1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ar-SA" dirty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ar-SA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ar-SA" dirty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ar-SA" dirty="0">
                <a:solidFill>
                  <a:schemeClr val="bg2">
                    <a:lumMod val="25000"/>
                  </a:schemeClr>
                </a:solidFill>
              </a:rPr>
            </a:br>
            <a:endParaRPr lang="en-GB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1" algn="r" rtl="1"/>
            <a:r>
              <a:rPr lang="ar-SA" sz="4300" b="1" dirty="0" smtClean="0"/>
              <a:t>هل انتهى الاستشراق؟</a:t>
            </a:r>
          </a:p>
          <a:p>
            <a:pPr lvl="2" algn="just" rtl="1"/>
            <a:r>
              <a:rPr lang="ar-SA" sz="4300" b="1" dirty="0" smtClean="0"/>
              <a:t>ل</a:t>
            </a:r>
            <a:r>
              <a:rPr lang="ar-SA" sz="3900" b="1" dirty="0" smtClean="0"/>
              <a:t>اتزال الحركة متماسكة وقوية</a:t>
            </a:r>
          </a:p>
          <a:p>
            <a:pPr lvl="2" algn="just" rtl="1"/>
            <a:r>
              <a:rPr lang="ar-SA" sz="3900" b="1" dirty="0" smtClean="0"/>
              <a:t>استمرار مظاهر النشاط الاستشراقي</a:t>
            </a:r>
          </a:p>
          <a:p>
            <a:pPr lvl="2" algn="just" rtl="1"/>
            <a:r>
              <a:rPr lang="ar-SA" sz="3900" b="1" dirty="0" smtClean="0"/>
              <a:t>دعم المصالح الغربية في الشرق لحركة الاستشراق</a:t>
            </a:r>
          </a:p>
          <a:p>
            <a:pPr lvl="2" algn="just" rtl="1"/>
            <a:r>
              <a:rPr lang="ar-SA" sz="3900" b="1" dirty="0" smtClean="0"/>
              <a:t>تعدد مجالات الاستشراق</a:t>
            </a:r>
          </a:p>
          <a:p>
            <a:pPr lvl="2" algn="just" rtl="1"/>
            <a:r>
              <a:rPr lang="ar-SA" sz="3900" b="1" dirty="0" smtClean="0"/>
              <a:t>ضرورة الربط بين الدراسات الاستشراقية والعلوم الاخرى</a:t>
            </a:r>
          </a:p>
          <a:p>
            <a:pPr marL="914400" lvl="2" indent="0" algn="just" rtl="1">
              <a:buNone/>
            </a:pPr>
            <a:r>
              <a:rPr lang="ar-SA" sz="3900" b="1" dirty="0" smtClean="0"/>
              <a:t> </a:t>
            </a:r>
            <a:endParaRPr lang="en-GB" sz="39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9823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rtl="1"/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/>
              <a:t/>
            </a:r>
            <a:br>
              <a:rPr lang="ar-SA" b="1" dirty="0"/>
            </a:br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 smtClean="0">
                <a:solidFill>
                  <a:schemeClr val="bg2">
                    <a:lumMod val="25000"/>
                  </a:schemeClr>
                </a:solidFill>
              </a:rPr>
              <a:t>مستقبل </a:t>
            </a:r>
            <a:r>
              <a:rPr lang="ar-SA" b="1" dirty="0">
                <a:solidFill>
                  <a:schemeClr val="bg2">
                    <a:lumMod val="25000"/>
                  </a:schemeClr>
                </a:solidFill>
              </a:rPr>
              <a:t>الاستشراق</a:t>
            </a:r>
            <a:br>
              <a:rPr lang="ar-SA" b="1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ar-SA" dirty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ar-SA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ar-SA" dirty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ar-SA" dirty="0">
                <a:solidFill>
                  <a:schemeClr val="bg2">
                    <a:lumMod val="25000"/>
                  </a:schemeClr>
                </a:solidFill>
              </a:rPr>
            </a:br>
            <a:endParaRPr lang="en-GB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algn="r" rtl="1"/>
            <a:r>
              <a:rPr lang="ar-SA" sz="4000" b="1" dirty="0" smtClean="0"/>
              <a:t>نموذج لانفتاح مجالات جديدة</a:t>
            </a:r>
          </a:p>
          <a:p>
            <a:pPr lvl="2" algn="just" rtl="1"/>
            <a:r>
              <a:rPr lang="ar-SA" sz="3600" b="1" dirty="0" smtClean="0"/>
              <a:t>انعقاد ندوة علم الاجتماع الاسلامي في بروكسل 1961</a:t>
            </a:r>
          </a:p>
          <a:p>
            <a:pPr lvl="2" algn="just" rtl="1"/>
            <a:endParaRPr lang="ar-SA" sz="3600" b="1" dirty="0" smtClean="0"/>
          </a:p>
          <a:p>
            <a:pPr marL="914400" lvl="2" indent="0" algn="just" rtl="1">
              <a:buNone/>
            </a:pPr>
            <a:r>
              <a:rPr lang="ar-SA" sz="3600" b="1" dirty="0" smtClean="0"/>
              <a:t> </a:t>
            </a:r>
            <a:endParaRPr lang="en-GB" sz="36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8354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rtl="1"/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/>
              <a:t/>
            </a:r>
            <a:br>
              <a:rPr lang="ar-SA" b="1" dirty="0"/>
            </a:br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 smtClean="0">
                <a:solidFill>
                  <a:schemeClr val="bg2">
                    <a:lumMod val="25000"/>
                  </a:schemeClr>
                </a:solidFill>
              </a:rPr>
              <a:t>مستقبل </a:t>
            </a:r>
            <a:r>
              <a:rPr lang="ar-SA" b="1" dirty="0">
                <a:solidFill>
                  <a:schemeClr val="bg2">
                    <a:lumMod val="25000"/>
                  </a:schemeClr>
                </a:solidFill>
              </a:rPr>
              <a:t>الاستشراق</a:t>
            </a:r>
            <a:br>
              <a:rPr lang="ar-SA" b="1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ar-SA" dirty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ar-SA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ar-SA" dirty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ar-SA" dirty="0">
                <a:solidFill>
                  <a:schemeClr val="bg2">
                    <a:lumMod val="25000"/>
                  </a:schemeClr>
                </a:solidFill>
              </a:rPr>
            </a:br>
            <a:endParaRPr lang="en-GB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algn="r" rtl="1"/>
            <a:r>
              <a:rPr lang="ar-SA" sz="3600" b="1" dirty="0" smtClean="0"/>
              <a:t>اثر زوال الاستعمار العسكري على حركة الاستشراق</a:t>
            </a:r>
          </a:p>
          <a:p>
            <a:pPr lvl="1" algn="r" rtl="1"/>
            <a:r>
              <a:rPr lang="ar-SA" sz="3600" b="1" dirty="0" smtClean="0"/>
              <a:t>دعم الحكومات الاوربية لحركة الاستشراق</a:t>
            </a:r>
          </a:p>
          <a:p>
            <a:pPr marL="1371600" lvl="3" indent="0" algn="r" rtl="1">
              <a:buNone/>
            </a:pPr>
            <a:endParaRPr lang="ar-SA" sz="2800" b="1" dirty="0" smtClean="0"/>
          </a:p>
          <a:p>
            <a:pPr lvl="4" algn="r" rtl="1"/>
            <a:endParaRPr lang="ar-SA" sz="2800" b="1" dirty="0" smtClean="0"/>
          </a:p>
          <a:p>
            <a:pPr lvl="2" algn="r" rtl="1"/>
            <a:endParaRPr lang="en-GB" sz="3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8133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rtl="1"/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/>
              <a:t/>
            </a:r>
            <a:br>
              <a:rPr lang="ar-SA" b="1" dirty="0"/>
            </a:br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 smtClean="0">
                <a:solidFill>
                  <a:schemeClr val="bg2">
                    <a:lumMod val="25000"/>
                  </a:schemeClr>
                </a:solidFill>
              </a:rPr>
              <a:t>مستقبل </a:t>
            </a:r>
            <a:r>
              <a:rPr lang="ar-SA" b="1" dirty="0">
                <a:solidFill>
                  <a:schemeClr val="bg2">
                    <a:lumMod val="25000"/>
                  </a:schemeClr>
                </a:solidFill>
              </a:rPr>
              <a:t>الاستشراق</a:t>
            </a:r>
            <a:br>
              <a:rPr lang="ar-SA" b="1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ar-SA" dirty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ar-SA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ar-SA" dirty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ar-SA" dirty="0">
                <a:solidFill>
                  <a:schemeClr val="bg2">
                    <a:lumMod val="25000"/>
                  </a:schemeClr>
                </a:solidFill>
              </a:rPr>
            </a:br>
            <a:endParaRPr lang="en-GB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SA" sz="4000" b="1" dirty="0" smtClean="0"/>
              <a:t>دعم الحكومات الاوربية لحركة الاستشراق</a:t>
            </a:r>
          </a:p>
          <a:p>
            <a:pPr lvl="2" algn="just" rtl="1"/>
            <a:r>
              <a:rPr lang="ar-SA" sz="4000" b="1" dirty="0" smtClean="0"/>
              <a:t>رودي بارت</a:t>
            </a:r>
            <a:endParaRPr lang="en-GB" sz="4000" b="1" dirty="0" smtClean="0"/>
          </a:p>
          <a:p>
            <a:pPr lvl="3" algn="just" rtl="1"/>
            <a:r>
              <a:rPr lang="ar-SA" sz="3600" b="1" dirty="0" smtClean="0"/>
              <a:t>’نعترف شاكرين أن المجتمع ممثلاً في الحكومات يضع تحت تصرفنا الإمكانات اللازمة لإجراء بحوث الاستشراق ............. </a:t>
            </a:r>
            <a:r>
              <a:rPr lang="ar-SA" sz="3600" b="1" dirty="0" smtClean="0">
                <a:solidFill>
                  <a:srgbClr val="FF0066"/>
                </a:solidFill>
              </a:rPr>
              <a:t>أما التصرف في أمر الموضوعات الخاصة التي ينصب عليها الدرس فمتروك لنا‘</a:t>
            </a:r>
          </a:p>
          <a:p>
            <a:pPr lvl="4" algn="r" rtl="1"/>
            <a:endParaRPr lang="ar-SA" sz="2800" b="1" dirty="0" smtClean="0"/>
          </a:p>
          <a:p>
            <a:pPr lvl="2" algn="r" rtl="1"/>
            <a:endParaRPr lang="en-GB" sz="3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4030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rtl="1"/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/>
              <a:t/>
            </a:r>
            <a:br>
              <a:rPr lang="ar-SA" b="1" dirty="0"/>
            </a:br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 smtClean="0">
                <a:solidFill>
                  <a:schemeClr val="bg2">
                    <a:lumMod val="25000"/>
                  </a:schemeClr>
                </a:solidFill>
              </a:rPr>
              <a:t>مستقبل </a:t>
            </a:r>
            <a:r>
              <a:rPr lang="ar-SA" b="1" dirty="0">
                <a:solidFill>
                  <a:schemeClr val="bg2">
                    <a:lumMod val="25000"/>
                  </a:schemeClr>
                </a:solidFill>
              </a:rPr>
              <a:t>الاستشراق</a:t>
            </a:r>
            <a:br>
              <a:rPr lang="ar-SA" b="1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ar-SA" dirty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ar-SA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ar-SA" dirty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ar-SA" dirty="0">
                <a:solidFill>
                  <a:schemeClr val="bg2">
                    <a:lumMod val="25000"/>
                  </a:schemeClr>
                </a:solidFill>
              </a:rPr>
            </a:br>
            <a:endParaRPr lang="en-GB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SA" sz="4000" b="1" dirty="0" smtClean="0"/>
              <a:t>دعم الحكومات الاوربية لحركة الاستشراق</a:t>
            </a:r>
          </a:p>
          <a:p>
            <a:pPr lvl="2" algn="just" rtl="1"/>
            <a:r>
              <a:rPr lang="ar-SA" sz="4000" b="1" dirty="0" smtClean="0"/>
              <a:t>أوليرش هيرمان</a:t>
            </a:r>
          </a:p>
          <a:p>
            <a:pPr lvl="3" algn="just" rtl="1"/>
            <a:r>
              <a:rPr lang="ar-SA" sz="3200" b="1" dirty="0" smtClean="0"/>
              <a:t>’</a:t>
            </a:r>
            <a:r>
              <a:rPr lang="ar-SA" sz="3600" b="1" dirty="0" smtClean="0"/>
              <a:t>وطبعاً هناك أيضاً الضغط الملح من قبل أولئك الذين يقدمون الأموال لدعم النتائج التي تؤدي إلى إحتواء العالم العربي والاسلامي والتشبث به .....إلخ‘</a:t>
            </a:r>
          </a:p>
          <a:p>
            <a:pPr lvl="4" algn="r" rtl="1"/>
            <a:endParaRPr lang="ar-SA" sz="3600" b="1" dirty="0" smtClean="0"/>
          </a:p>
          <a:p>
            <a:pPr lvl="2" algn="r" rtl="1"/>
            <a:endParaRPr lang="en-GB" sz="3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6372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rtl="1"/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/>
              <a:t/>
            </a:r>
            <a:br>
              <a:rPr lang="ar-SA" b="1" dirty="0"/>
            </a:br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 smtClean="0">
                <a:solidFill>
                  <a:schemeClr val="bg2">
                    <a:lumMod val="25000"/>
                  </a:schemeClr>
                </a:solidFill>
              </a:rPr>
              <a:t>مستقبل </a:t>
            </a:r>
            <a:r>
              <a:rPr lang="ar-SA" b="1" dirty="0">
                <a:solidFill>
                  <a:schemeClr val="bg2">
                    <a:lumMod val="25000"/>
                  </a:schemeClr>
                </a:solidFill>
              </a:rPr>
              <a:t>الاستشراق</a:t>
            </a:r>
            <a:br>
              <a:rPr lang="ar-SA" b="1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ar-SA" dirty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ar-SA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ar-SA" dirty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ar-SA" dirty="0">
                <a:solidFill>
                  <a:schemeClr val="bg2">
                    <a:lumMod val="25000"/>
                  </a:schemeClr>
                </a:solidFill>
              </a:rPr>
            </a:br>
            <a:endParaRPr lang="en-GB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SA" sz="4000" b="1" dirty="0" smtClean="0"/>
              <a:t>الخلاصة</a:t>
            </a:r>
          </a:p>
          <a:p>
            <a:pPr lvl="1" algn="just" rtl="1"/>
            <a:r>
              <a:rPr lang="ar-SA" sz="3600" b="1" dirty="0" smtClean="0"/>
              <a:t>ستظل الحاجة إلى الاستشراق قائمة مادامت هنالك مصالح للغرب في العالم الإسلامي.</a:t>
            </a:r>
            <a:endParaRPr lang="en-GB" sz="36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19B6E-29FA-4AD6-AE60-091B3F403F2B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781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ar-EG" sz="3600" b="1" dirty="0" smtClean="0"/>
              <a:t>عقدت </a:t>
            </a:r>
            <a:r>
              <a:rPr lang="ar-EG" sz="3600" b="1" dirty="0"/>
              <a:t>ندوة علم الاجتماع الإسلامي في عام 1961 بمدينة</a:t>
            </a:r>
            <a:r>
              <a:rPr lang="ar-EG" sz="3600" b="1" dirty="0" smtClean="0"/>
              <a:t>:-</a:t>
            </a:r>
            <a:endParaRPr lang="ar-SA" sz="3600" b="1" dirty="0"/>
          </a:p>
          <a:p>
            <a:pPr algn="r" rtl="1"/>
            <a:r>
              <a:rPr lang="ar-EG" sz="3600" b="1" dirty="0" smtClean="0"/>
              <a:t>أ- </a:t>
            </a:r>
            <a:r>
              <a:rPr lang="ar-EG" sz="3600" b="1" dirty="0"/>
              <a:t>روما  </a:t>
            </a:r>
            <a:endParaRPr lang="ar-SA" sz="3600" b="1" dirty="0" smtClean="0"/>
          </a:p>
          <a:p>
            <a:pPr algn="r" rtl="1"/>
            <a:r>
              <a:rPr lang="ar-EG" sz="3600" b="1" dirty="0" smtClean="0"/>
              <a:t>ب- </a:t>
            </a:r>
            <a:r>
              <a:rPr lang="ar-EG" sz="3600" b="1" dirty="0"/>
              <a:t>بروكسل </a:t>
            </a:r>
            <a:endParaRPr lang="ar-SA" sz="3600" b="1" dirty="0" smtClean="0"/>
          </a:p>
          <a:p>
            <a:pPr algn="r" rtl="1"/>
            <a:r>
              <a:rPr lang="ar-EG" sz="3600" b="1" dirty="0" smtClean="0"/>
              <a:t>ج-  </a:t>
            </a:r>
            <a:r>
              <a:rPr lang="ar-EG" sz="3600" b="1" dirty="0"/>
              <a:t>برلين </a:t>
            </a:r>
            <a:endParaRPr lang="ar-SA" sz="3600" b="1" dirty="0" smtClean="0"/>
          </a:p>
          <a:p>
            <a:pPr algn="r" rtl="1"/>
            <a:r>
              <a:rPr lang="ar-EG" sz="3600" b="1" dirty="0" smtClean="0"/>
              <a:t>د- </a:t>
            </a:r>
            <a:r>
              <a:rPr lang="ar-EG" sz="3600" b="1" dirty="0"/>
              <a:t>فيينا</a:t>
            </a:r>
            <a:endParaRPr lang="en-GB" sz="3600" b="1" dirty="0"/>
          </a:p>
          <a:p>
            <a:pPr algn="just" rtl="1"/>
            <a:endParaRPr lang="en-GB" sz="36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mtClean="0"/>
              <a:t>حركة الاستشراق</a:t>
            </a:r>
            <a:endParaRPr lang="en-GB"/>
          </a:p>
        </p:txBody>
      </p:sp>
      <p:sp>
        <p:nvSpPr>
          <p:cNvPr id="5" name="AutoShape 4"/>
          <p:cNvSpPr>
            <a:spLocks noGrp="1" noChangeArrowheads="1"/>
          </p:cNvSpPr>
          <p:nvPr>
            <p:ph type="title"/>
          </p:nvPr>
        </p:nvSpPr>
        <p:spPr bwMode="auto">
          <a:prstGeom prst="flowChartAlternateProcess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none" anchor="ctr">
            <a:normAutofit/>
          </a:bodyPr>
          <a:lstStyle/>
          <a:p>
            <a:r>
              <a:rPr lang="ar-SA" sz="4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مراجعة</a:t>
            </a:r>
            <a:endParaRPr lang="en-GB" sz="4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4921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 rtl="1"/>
            <a:endParaRPr lang="ar-SA" sz="4000" b="1" dirty="0" smtClean="0">
              <a:solidFill>
                <a:schemeClr val="accent3">
                  <a:lumMod val="50000"/>
                </a:schemeClr>
              </a:solidFill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  <a:p>
            <a:pPr algn="ctr" rtl="1"/>
            <a:endParaRPr lang="ar-SA" sz="4000" b="1" dirty="0">
              <a:solidFill>
                <a:schemeClr val="accent3">
                  <a:lumMod val="50000"/>
                </a:schemeClr>
              </a:solidFill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  <a:p>
            <a:pPr algn="ctr" rtl="1"/>
            <a:r>
              <a:rPr lang="ar-SA" sz="4000" b="1" dirty="0" smtClean="0">
                <a:solidFill>
                  <a:schemeClr val="accent3">
                    <a:lumMod val="50000"/>
                  </a:schemeClr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المستشرقون موقفهم من الإسلام</a:t>
            </a:r>
          </a:p>
          <a:p>
            <a:pPr algn="ctr" rtl="1"/>
            <a:endParaRPr lang="ar-SA" sz="4000" b="1" dirty="0">
              <a:solidFill>
                <a:schemeClr val="accent3">
                  <a:lumMod val="50000"/>
                </a:schemeClr>
              </a:solidFill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  <a:p>
            <a:pPr algn="ctr" rtl="1"/>
            <a:r>
              <a:rPr lang="ar-SA" sz="4300" b="1" dirty="0" smtClean="0">
                <a:solidFill>
                  <a:srgbClr val="002060"/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شكراً </a:t>
            </a:r>
            <a:r>
              <a:rPr lang="ar-SA" sz="4300" b="1" dirty="0">
                <a:solidFill>
                  <a:srgbClr val="002060"/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للمشاركة و حسن الاستماع </a:t>
            </a:r>
            <a:r>
              <a:rPr lang="ar-SA" sz="2800" b="1" dirty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/>
            </a:r>
            <a:br>
              <a:rPr lang="ar-SA" sz="2800" b="1" dirty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</a:br>
            <a:r>
              <a:rPr lang="ar-SA" sz="2800" b="1" dirty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/>
            </a:r>
            <a:br>
              <a:rPr lang="ar-SA" sz="2800" b="1" dirty="0"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</a:br>
            <a:endParaRPr lang="en-GB" sz="3200" b="1" dirty="0">
              <a:cs typeface="Simplified Arabic" pitchFamily="2" charset="-78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SA" sz="1600" b="1" dirty="0" smtClean="0">
                <a:solidFill>
                  <a:schemeClr val="bg2"/>
                </a:solidFill>
              </a:rPr>
              <a:t>حركة الاستشراق</a:t>
            </a:r>
            <a:endParaRPr lang="en-GB" sz="1600" b="1" dirty="0">
              <a:solidFill>
                <a:schemeClr val="bg2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accent2">
                <a:lumMod val="50000"/>
              </a:schemeClr>
            </a:solidFill>
          </a:ln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r>
              <a:rPr lang="ar-SA" sz="5400" b="1" dirty="0" smtClean="0">
                <a:solidFill>
                  <a:srgbClr val="002060"/>
                </a:solidFill>
                <a:latin typeface="GE SS TV Bold" pitchFamily="18" charset="-78"/>
                <a:ea typeface="GE SS TV Bold" pitchFamily="18" charset="-78"/>
                <a:cs typeface="GE SS TV Bold" pitchFamily="18" charset="-78"/>
              </a:rPr>
              <a:t>المحاضرة القادمة</a:t>
            </a:r>
            <a:endParaRPr lang="en-GB" sz="5400" b="1" dirty="0">
              <a:solidFill>
                <a:srgbClr val="002060"/>
              </a:solidFill>
              <a:latin typeface="GE SS TV Bold" pitchFamily="18" charset="-78"/>
              <a:ea typeface="GE SS TV Bold" pitchFamily="18" charset="-78"/>
              <a:cs typeface="GE SS TV Bold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59101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9059</TotalTime>
  <Words>622</Words>
  <Application>Microsoft Office PowerPoint</Application>
  <PresentationFormat>A4 Paper (210x297 mm)</PresentationFormat>
  <Paragraphs>207</Paragraphs>
  <Slides>31</Slides>
  <Notes>31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      حركة الاستشراق المستوى الخامس       </vt:lpstr>
      <vt:lpstr> المحاضرة السابعة  </vt:lpstr>
      <vt:lpstr>مراجعة</vt:lpstr>
      <vt:lpstr>مراجعة</vt:lpstr>
      <vt:lpstr>مراجعة</vt:lpstr>
      <vt:lpstr>مراجعة</vt:lpstr>
      <vt:lpstr>مراجعة</vt:lpstr>
      <vt:lpstr>مراجعة</vt:lpstr>
      <vt:lpstr>مراجعة</vt:lpstr>
      <vt:lpstr>مراجعة</vt:lpstr>
      <vt:lpstr>مراجعة</vt:lpstr>
      <vt:lpstr> اليهود والاستشراق </vt:lpstr>
      <vt:lpstr> اليهود والاستشراق </vt:lpstr>
      <vt:lpstr> اليهود والاستشراق </vt:lpstr>
      <vt:lpstr> اليهود والاستشراق </vt:lpstr>
      <vt:lpstr> اليهود والاستشراق </vt:lpstr>
      <vt:lpstr>مراجعة</vt:lpstr>
      <vt:lpstr>  مستقبل الاستشراق  </vt:lpstr>
      <vt:lpstr>  مستقبل الاستشراق  </vt:lpstr>
      <vt:lpstr>  مستقبل الاستشراق  </vt:lpstr>
      <vt:lpstr>   مستقبل الاستشراق   </vt:lpstr>
      <vt:lpstr>   مستقبل الاستشراق   </vt:lpstr>
      <vt:lpstr>   مستقبل الاستشراق   </vt:lpstr>
      <vt:lpstr>   مستقبل الاستشراق   </vt:lpstr>
      <vt:lpstr>   مستقبل الاستشراق   </vt:lpstr>
      <vt:lpstr>   مستقبل الاستشراق   </vt:lpstr>
      <vt:lpstr>   مستقبل الاستشراق   </vt:lpstr>
      <vt:lpstr>   مستقبل الاستشراق   </vt:lpstr>
      <vt:lpstr>   مستقبل الاستشراق   </vt:lpstr>
      <vt:lpstr>مراجعة</vt:lpstr>
      <vt:lpstr>المحاضرة القادمة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kmomer</cp:lastModifiedBy>
  <cp:revision>249</cp:revision>
  <cp:lastPrinted>2012-10-17T08:23:15Z</cp:lastPrinted>
  <dcterms:created xsi:type="dcterms:W3CDTF">2009-10-14T19:14:34Z</dcterms:created>
  <dcterms:modified xsi:type="dcterms:W3CDTF">2012-12-01T16:22:13Z</dcterms:modified>
</cp:coreProperties>
</file>