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notesMasterIdLst>
    <p:notesMasterId r:id="rId31"/>
  </p:notesMasterIdLst>
  <p:sldIdLst>
    <p:sldId id="272" r:id="rId2"/>
    <p:sldId id="658" r:id="rId3"/>
    <p:sldId id="859" r:id="rId4"/>
    <p:sldId id="815" r:id="rId5"/>
    <p:sldId id="851" r:id="rId6"/>
    <p:sldId id="852" r:id="rId7"/>
    <p:sldId id="848" r:id="rId8"/>
    <p:sldId id="853" r:id="rId9"/>
    <p:sldId id="822" r:id="rId10"/>
    <p:sldId id="826" r:id="rId11"/>
    <p:sldId id="827" r:id="rId12"/>
    <p:sldId id="828" r:id="rId13"/>
    <p:sldId id="841" r:id="rId14"/>
    <p:sldId id="843" r:id="rId15"/>
    <p:sldId id="829" r:id="rId16"/>
    <p:sldId id="830" r:id="rId17"/>
    <p:sldId id="854" r:id="rId18"/>
    <p:sldId id="831" r:id="rId19"/>
    <p:sldId id="842" r:id="rId20"/>
    <p:sldId id="858" r:id="rId21"/>
    <p:sldId id="832" r:id="rId22"/>
    <p:sldId id="844" r:id="rId23"/>
    <p:sldId id="856" r:id="rId24"/>
    <p:sldId id="833" r:id="rId25"/>
    <p:sldId id="845" r:id="rId26"/>
    <p:sldId id="857" r:id="rId27"/>
    <p:sldId id="846" r:id="rId28"/>
    <p:sldId id="855" r:id="rId29"/>
    <p:sldId id="821" r:id="rId30"/>
  </p:sldIdLst>
  <p:sldSz cx="9906000" cy="6858000" type="A4"/>
  <p:notesSz cx="6797675" cy="987425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66"/>
    <a:srgbClr val="000000"/>
    <a:srgbClr val="FF3300"/>
    <a:srgbClr val="3B84AF"/>
    <a:srgbClr val="709256"/>
    <a:srgbClr val="AD99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9" autoAdjust="0"/>
    <p:restoredTop sz="94726" autoAdjust="0"/>
  </p:normalViewPr>
  <p:slideViewPr>
    <p:cSldViewPr>
      <p:cViewPr>
        <p:scale>
          <a:sx n="50" d="100"/>
          <a:sy n="50" d="100"/>
        </p:scale>
        <p:origin x="-888" y="-3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41363"/>
            <a:ext cx="53467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99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00A66-2152-4877-BBAC-C7D1FECE60B9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317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5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5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5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5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5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5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3604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5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5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5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5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5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5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5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5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5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553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97FB6-DCF3-4AF8-A1A9-6AD8AD856353}" type="slidenum">
              <a:rPr lang="en-GB" smtClean="0"/>
              <a:pPr/>
              <a:t>29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70DC-C56B-4554-AEF9-6516CA8E9B9E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http://forum.hihi2.com/picture.php?albumid=1123&amp;pictureid=12118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2804" y="152400"/>
            <a:ext cx="38957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437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AAB4-67AD-4ECC-901D-4918EC411E70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317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87BC-109C-41DC-B9F8-B5BE96BD1810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19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78C-1FC1-4E51-AEB5-94A46E7928B9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95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837-6200-4E8D-9EBD-752029385129}" type="datetime1">
              <a:rPr lang="en-GB" smtClean="0"/>
              <a:t>01/12/2012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48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C4F08-DAE2-4CD3-9FA4-8FD720835904}" type="datetime1">
              <a:rPr lang="en-GB" smtClean="0"/>
              <a:t>01/12/2012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465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DBC80-8EC6-4233-AF3B-CE28D160C955}" type="datetime1">
              <a:rPr lang="en-GB" smtClean="0"/>
              <a:t>01/12/2012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55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7E675-118B-4CBC-8EFB-50516FF42FE5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798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7067-B056-4181-81E9-4E117C032C7F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39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3B3F-7F8F-4646-9221-703FAED1B4F7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665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26DF-7F8D-496B-A4B6-6A048823F51F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391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27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142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27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273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29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4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38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163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50014-DE06-465B-A58B-F25DF5A5850E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781800" y="6519446"/>
            <a:ext cx="19264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Dammam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050442" y="6290846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الدمام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14400" y="6581001"/>
            <a:ext cx="27110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/>
                </a:solidFill>
                <a:latin typeface="+mn-lt"/>
                <a:cs typeface="+mn-cs"/>
              </a:rPr>
              <a:t>Faculty</a:t>
            </a:r>
            <a:r>
              <a:rPr lang="en-GB" sz="1200" baseline="0" dirty="0" smtClean="0">
                <a:solidFill>
                  <a:schemeClr val="bg1"/>
                </a:solidFill>
                <a:latin typeface="+mn-lt"/>
                <a:cs typeface="+mn-cs"/>
              </a:rPr>
              <a:t> of Arts – Department of History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83042" y="6290846"/>
            <a:ext cx="18918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كلية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الآداب – قسم التاريخ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2" name="Picture 11" descr="C:\Users\kmomer\Documents\Downloads\dammam.jpg"/>
          <p:cNvPicPr/>
          <p:nvPr userDrawn="1"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710726" y="6183689"/>
            <a:ext cx="1183217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3"/>
          <p:cNvPicPr>
            <a:picLocks/>
          </p:cNvPicPr>
          <p:nvPr userDrawn="1"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-152400" y="6057551"/>
            <a:ext cx="1200782" cy="114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323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781" r:id="rId12"/>
    <p:sldLayoutId id="2147483773" r:id="rId13"/>
    <p:sldLayoutId id="2147483776" r:id="rId14"/>
    <p:sldLayoutId id="2147483777" r:id="rId15"/>
    <p:sldLayoutId id="2147483778" r:id="rId16"/>
    <p:sldLayoutId id="2147483775" r:id="rId17"/>
    <p:sldLayoutId id="2147483774" r:id="rId18"/>
    <p:sldLayoutId id="2147483779" r:id="rId19"/>
    <p:sldLayoutId id="2147483780" r:id="rId20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81200"/>
            <a:ext cx="8420100" cy="1981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b="1" dirty="0" smtClean="0">
                <a:latin typeface="Arial" pitchFamily="34" charset="0"/>
                <a:cs typeface="Arial" pitchFamily="34" charset="0"/>
              </a:rPr>
              <a:t>حركة</a:t>
            </a:r>
            <a:r>
              <a:rPr lang="ar-S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الاستشراق</a:t>
            </a:r>
            <a:r>
              <a:rPr lang="ar-SA" b="1" dirty="0">
                <a:latin typeface="Arial" pitchFamily="34" charset="0"/>
                <a:cs typeface="Arial" pitchFamily="34" charset="0"/>
              </a:rPr>
              <a:t/>
            </a:r>
            <a:br>
              <a:rPr lang="ar-SA" b="1" dirty="0">
                <a:latin typeface="Arial" pitchFamily="34" charset="0"/>
                <a:cs typeface="Arial" pitchFamily="34" charset="0"/>
              </a:rPr>
            </a:br>
            <a:r>
              <a:rPr lang="ar-SA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المستوى الخامس</a:t>
            </a:r>
            <a:r>
              <a:rPr lang="ar-SA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smtClean="0">
                <a:solidFill>
                  <a:schemeClr val="bg2"/>
                </a:solidFill>
              </a:rPr>
              <a:t>الفصل الدراسي الأول</a:t>
            </a:r>
            <a:endParaRPr lang="en-GB" sz="1600" b="1" dirty="0">
              <a:solidFill>
                <a:schemeClr val="bg2"/>
              </a:solidFill>
            </a:endParaRPr>
          </a:p>
        </p:txBody>
      </p:sp>
      <p:pic>
        <p:nvPicPr>
          <p:cNvPr id="7" name="Picture 6" descr="C:\Users\kmomer\Documents\Downloads\dammam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70334" y="336896"/>
            <a:ext cx="1209685" cy="72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3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2400" y="384685"/>
            <a:ext cx="1400205" cy="977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808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801100" cy="4454526"/>
          </a:xfrm>
        </p:spPr>
        <p:txBody>
          <a:bodyPr>
            <a:normAutofit/>
          </a:bodyPr>
          <a:lstStyle/>
          <a:p>
            <a:pPr lvl="1" algn="r" rtl="1">
              <a:buFont typeface="Wingdings" pitchFamily="2" charset="2"/>
              <a:buChar char="q"/>
            </a:pPr>
            <a:r>
              <a:rPr lang="ar-SA" sz="40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مراجعة</a:t>
            </a:r>
          </a:p>
          <a:p>
            <a:pPr lvl="1" algn="r" rtl="1">
              <a:buFont typeface="Wingdings" pitchFamily="2" charset="2"/>
              <a:buChar char="q"/>
            </a:pPr>
            <a:r>
              <a:rPr lang="ar-SA" sz="4000" b="1" dirty="0" smtClean="0"/>
              <a:t> </a:t>
            </a:r>
            <a:r>
              <a:rPr lang="ar-SA" sz="40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المستشرقون والقرآن الكريم</a:t>
            </a:r>
            <a:endParaRPr lang="ar-SA" sz="3600" b="1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lvl="1" algn="r" rtl="1">
              <a:buFont typeface="Wingdings" pitchFamily="2" charset="2"/>
              <a:buChar char="q"/>
            </a:pPr>
            <a:endParaRPr lang="ar-SA" sz="4000" b="1" dirty="0" smtClean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marL="1371600" lvl="3" indent="0">
              <a:buNone/>
            </a:pPr>
            <a:endParaRPr lang="en-GB" sz="3600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5"/>
          <p:cNvSpPr>
            <a:spLocks noGrp="1" noChangeArrowheads="1"/>
          </p:cNvSpPr>
          <p:nvPr>
            <p:ph type="title"/>
          </p:nvPr>
        </p:nvSpPr>
        <p:spPr bwMode="auto">
          <a:prstGeom prst="ribbon">
            <a:avLst>
              <a:gd name="adj1" fmla="val 12500"/>
              <a:gd name="adj2" fmla="val 50000"/>
            </a:avLst>
          </a:prstGeom>
          <a:ln>
            <a:solidFill>
              <a:srgbClr val="002060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 algn="ctr"/>
            <a:r>
              <a:rPr lang="ar-SA" sz="4000" b="1" dirty="0" smtClean="0">
                <a:solidFill>
                  <a:srgbClr val="002060"/>
                </a:solidFill>
                <a:cs typeface="Simplified Arabic" pitchFamily="2" charset="-78"/>
              </a:rPr>
              <a:t/>
            </a:r>
            <a:br>
              <a:rPr lang="ar-SA" sz="4000" b="1" dirty="0" smtClean="0">
                <a:solidFill>
                  <a:srgbClr val="002060"/>
                </a:solidFill>
                <a:cs typeface="Simplified Arabic" pitchFamily="2" charset="-78"/>
              </a:rPr>
            </a:br>
            <a:r>
              <a:rPr lang="ar-SA" sz="3600" b="1" dirty="0" smtClean="0">
                <a:solidFill>
                  <a:schemeClr val="tx2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المحاضرة التاسعة</a:t>
            </a:r>
            <a:r>
              <a:rPr lang="ar-SA" sz="4000" b="1" dirty="0" smtClean="0">
                <a:solidFill>
                  <a:srgbClr val="00B050"/>
                </a:solidFill>
                <a:cs typeface="Simplified Arabic" pitchFamily="2" charset="-78"/>
              </a:rPr>
              <a:t/>
            </a:r>
            <a:br>
              <a:rPr lang="ar-SA" sz="4000" b="1" dirty="0" smtClean="0">
                <a:solidFill>
                  <a:srgbClr val="00B050"/>
                </a:solidFill>
                <a:cs typeface="Simplified Arabic" pitchFamily="2" charset="-78"/>
              </a:rPr>
            </a:br>
            <a:endParaRPr lang="en-GB" sz="4000" b="1" dirty="0">
              <a:solidFill>
                <a:srgbClr val="00B050"/>
              </a:solidFill>
              <a:cs typeface="Simplified Arabic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884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b="1" dirty="0" smtClean="0">
                <a:cs typeface="Simplified Arabic" pitchFamily="2" charset="-78"/>
              </a:rPr>
              <a:t>وضحي الأهمية العلمية لكتاب ’تاريخ الأدب العربي‘ لكارل بروكلمان.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عللي لما يأتي:</a:t>
            </a:r>
          </a:p>
          <a:p>
            <a:pPr algn="just" rtl="1"/>
            <a:r>
              <a:rPr lang="ar-SA" sz="3600" b="1" smtClean="0">
                <a:cs typeface="Simplified Arabic" pitchFamily="2" charset="-78"/>
              </a:rPr>
              <a:t>تأسيس معهد اللغات الشرقية في برلين عام 1887م.</a:t>
            </a:r>
            <a:endParaRPr lang="ar-SA" sz="3600" b="1" dirty="0">
              <a:cs typeface="Simplified Arabic" pitchFamily="2" charset="-78"/>
            </a:endParaRPr>
          </a:p>
          <a:p>
            <a:pPr algn="r" rtl="1"/>
            <a:endParaRPr lang="ar-S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41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b="1" dirty="0" smtClean="0">
                <a:cs typeface="Simplified Arabic" pitchFamily="2" charset="-78"/>
              </a:rPr>
              <a:t>واضع فهرس المخطوطات العربية في مكتبة برلين هو: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أ- كارل بروكلمان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ب- يوهان رايسكة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ج- ألوارد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د- ريتشارد ليبسيوس</a:t>
            </a:r>
            <a:endParaRPr lang="ar-SA" sz="3600" b="1" dirty="0">
              <a:cs typeface="Simplified Arabic" pitchFamily="2" charset="-78"/>
            </a:endParaRPr>
          </a:p>
          <a:p>
            <a:pPr algn="r" rtl="1"/>
            <a:endParaRPr lang="ar-S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84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b="1" dirty="0" smtClean="0">
                <a:cs typeface="Simplified Arabic" pitchFamily="2" charset="-78"/>
              </a:rPr>
              <a:t>واضع كتاب ’تاريخ الأدب العربي‘ هو: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أ- كارل بروكلمان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ب- يوسف شخت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ج- رتشارد سيمون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د-  سيمون أوكلي</a:t>
            </a:r>
            <a:endParaRPr lang="ar-SA" sz="3600" b="1" dirty="0">
              <a:cs typeface="Simplified Arabic" pitchFamily="2" charset="-78"/>
            </a:endParaRPr>
          </a:p>
          <a:p>
            <a:pPr algn="r" rtl="1"/>
            <a:endParaRPr lang="ar-S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58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b="1" dirty="0" smtClean="0">
                <a:cs typeface="Simplified Arabic" pitchFamily="2" charset="-78"/>
              </a:rPr>
              <a:t>صدرت دائرة المعارف الإسلامية لأول مرة في عام: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أ- 1954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ب- 1938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ج- 1913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د-  1948</a:t>
            </a:r>
            <a:endParaRPr lang="ar-S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58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b="1" dirty="0" smtClean="0">
                <a:cs typeface="Simplified Arabic" pitchFamily="2" charset="-78"/>
              </a:rPr>
              <a:t>من مؤلفات أوجست فشر:-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أ- المعجم العربي اللاتيني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ب- معجم اللغة العربية القديمة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ج- المعجم المفهرس لألفاظ الحديث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د- تاريخ التراث العربي</a:t>
            </a:r>
            <a:endParaRPr lang="ar-SA" sz="3600" b="1" dirty="0">
              <a:cs typeface="Simplified Arabic" pitchFamily="2" charset="-78"/>
            </a:endParaRPr>
          </a:p>
          <a:p>
            <a:pPr algn="r" rtl="1"/>
            <a:endParaRPr lang="ar-S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27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b="1" dirty="0" smtClean="0">
                <a:cs typeface="Simplified Arabic" pitchFamily="2" charset="-78"/>
              </a:rPr>
              <a:t>بلغ عدد ما ألفه المستشرقون منذ أوائل القرن التاسع عشر حتى متصف القرن العشرين 60 ألف كتاب.</a:t>
            </a:r>
          </a:p>
          <a:p>
            <a:pPr algn="just" rtl="1"/>
            <a:endParaRPr lang="ar-SA" sz="3600" b="1" dirty="0">
              <a:cs typeface="Simplified Arabic" pitchFamily="2" charset="-78"/>
            </a:endParaRPr>
          </a:p>
          <a:p>
            <a:pPr algn="r" rtl="1"/>
            <a:endParaRPr lang="ar-S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63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</a:t>
            </a:r>
            <a:r>
              <a:rPr lang="ar-SA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لمستشرقون </a:t>
            </a: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والقرآن الكريم</a:t>
            </a:r>
            <a:endParaRPr lang="en-GB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/>
              <a:t>التشكيك في مصدر القرآن</a:t>
            </a:r>
          </a:p>
          <a:p>
            <a:pPr lvl="1" algn="r" rtl="1"/>
            <a:r>
              <a:rPr lang="ar-SA" sz="3600" b="1" dirty="0" smtClean="0"/>
              <a:t>الزعم بأن القرآن من تأليف النبي صلى الله عليه وسلم</a:t>
            </a:r>
          </a:p>
          <a:p>
            <a:pPr lvl="1" algn="r" rtl="1"/>
            <a:r>
              <a:rPr lang="ar-SA" sz="3600" b="1" dirty="0" smtClean="0"/>
              <a:t>نماذج</a:t>
            </a:r>
          </a:p>
          <a:p>
            <a:pPr lvl="2" algn="r" rtl="1"/>
            <a:r>
              <a:rPr lang="ar-SA" sz="3600" b="1" dirty="0" smtClean="0">
                <a:solidFill>
                  <a:srgbClr val="C00000"/>
                </a:solidFill>
              </a:rPr>
              <a:t>جورج سيل</a:t>
            </a:r>
          </a:p>
          <a:p>
            <a:pPr lvl="3" algn="r" rtl="1"/>
            <a:r>
              <a:rPr lang="ar-SA" sz="3600" b="1" dirty="0" smtClean="0"/>
              <a:t>’أما أن محمداً كان في الحقيقة مؤلف القرآن والمخترع الرئيسي له فأمر لايقبل الجدل ...إلخ‘.</a:t>
            </a:r>
          </a:p>
          <a:p>
            <a:pPr lvl="3" algn="r" rtl="1"/>
            <a:endParaRPr lang="ar-SA" sz="3600" b="1" dirty="0" smtClean="0"/>
          </a:p>
          <a:p>
            <a:pPr lvl="2" algn="r" rtl="1"/>
            <a:endParaRPr lang="ar-SA" dirty="0" smtClean="0"/>
          </a:p>
          <a:p>
            <a:pPr lvl="2" algn="r" rt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42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</a:t>
            </a:r>
            <a:r>
              <a:rPr lang="ar-SA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لمستشرقون </a:t>
            </a: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والقرآن الكريم</a:t>
            </a:r>
            <a:endParaRPr lang="en-GB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التشكيك في مصدر القرآن</a:t>
            </a:r>
          </a:p>
          <a:p>
            <a:pPr lvl="1" algn="just" rtl="1"/>
            <a:r>
              <a:rPr lang="ar-SA" sz="3600" b="1" dirty="0" smtClean="0"/>
              <a:t>نماذج</a:t>
            </a:r>
          </a:p>
          <a:p>
            <a:pPr lvl="2" algn="just" rtl="1"/>
            <a:r>
              <a:rPr lang="ar-SA" sz="3600" b="1" dirty="0" smtClean="0">
                <a:solidFill>
                  <a:srgbClr val="C00000"/>
                </a:solidFill>
              </a:rPr>
              <a:t>رينان</a:t>
            </a:r>
          </a:p>
          <a:p>
            <a:pPr lvl="3" algn="just" rtl="1"/>
            <a:r>
              <a:rPr lang="ar-SA" sz="3600" b="1" dirty="0" smtClean="0"/>
              <a:t>’أن الرسالة المحمدية امتداداً طبيعياً للحركة الدينية التي كانت سائدة في عصر محمد صلى الله عليه وسلم‘.</a:t>
            </a:r>
          </a:p>
          <a:p>
            <a:pPr lvl="2" algn="r" rtl="1"/>
            <a:endParaRPr lang="ar-SA" dirty="0" smtClean="0"/>
          </a:p>
          <a:p>
            <a:pPr lvl="2" algn="r" rt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54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</a:t>
            </a:r>
            <a:r>
              <a:rPr lang="ar-SA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لمستشرقون </a:t>
            </a: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والقرآن الكريم</a:t>
            </a:r>
            <a:endParaRPr lang="en-GB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التشكيك في مصدر القرآن</a:t>
            </a:r>
          </a:p>
          <a:p>
            <a:pPr lvl="1" algn="just" rtl="1"/>
            <a:r>
              <a:rPr lang="ar-SA" sz="3600" b="1" dirty="0" smtClean="0"/>
              <a:t>نماذج:</a:t>
            </a:r>
          </a:p>
          <a:p>
            <a:pPr lvl="2" algn="just" rtl="1"/>
            <a:r>
              <a:rPr lang="ar-SA" sz="3600" b="1" dirty="0" smtClean="0">
                <a:solidFill>
                  <a:srgbClr val="C00000"/>
                </a:solidFill>
              </a:rPr>
              <a:t>رتشارد بل </a:t>
            </a:r>
          </a:p>
          <a:p>
            <a:pPr lvl="3" algn="just" rtl="1"/>
            <a:r>
              <a:rPr lang="ar-SA" sz="3600" b="1" dirty="0" smtClean="0"/>
              <a:t>’ أن النبي قد إعتمد  في كتابته للقرآن على الكتاب المقدس‘.</a:t>
            </a:r>
          </a:p>
          <a:p>
            <a:pPr lvl="3" algn="just" rtl="1"/>
            <a:r>
              <a:rPr lang="ar-SA" sz="3600" b="1" dirty="0" smtClean="0"/>
              <a:t>الاعتماد على المصادر اليهودية والنصرانية لتفسير التعاليم</a:t>
            </a:r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78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</a:t>
            </a:r>
            <a:r>
              <a:rPr lang="ar-SA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لمستشرقون </a:t>
            </a: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والقرآن الكريم</a:t>
            </a:r>
            <a:endParaRPr lang="en-GB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التشكيك في مصدر القرآن</a:t>
            </a:r>
          </a:p>
          <a:p>
            <a:pPr lvl="1" algn="just" rtl="1"/>
            <a:r>
              <a:rPr lang="ar-SA" sz="3600" b="1" dirty="0" smtClean="0"/>
              <a:t>نماذج:</a:t>
            </a:r>
          </a:p>
          <a:p>
            <a:pPr lvl="2" algn="just" rtl="1"/>
            <a:r>
              <a:rPr lang="ar-SA" sz="3600" b="1" dirty="0" smtClean="0">
                <a:solidFill>
                  <a:srgbClr val="C00000"/>
                </a:solidFill>
              </a:rPr>
              <a:t>المستشرق لوت</a:t>
            </a:r>
          </a:p>
          <a:p>
            <a:pPr lvl="3" algn="just" rtl="1"/>
            <a:r>
              <a:rPr lang="ar-SA" sz="3600" b="1" dirty="0" smtClean="0"/>
              <a:t>’أن النبي  مين بفكرة فواتح السور لليهود‘.</a:t>
            </a:r>
          </a:p>
          <a:p>
            <a:pPr lvl="3" algn="just" rtl="1"/>
            <a:endParaRPr lang="ar-SA" b="1" dirty="0" smtClean="0"/>
          </a:p>
          <a:p>
            <a:pPr lvl="2" algn="r" rt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68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</a:t>
            </a:r>
            <a:r>
              <a:rPr lang="ar-SA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لمستشرقون </a:t>
            </a: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والقرآن الكريم</a:t>
            </a:r>
            <a:endParaRPr lang="en-GB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التشكيك في مصدر القرآن</a:t>
            </a:r>
          </a:p>
          <a:p>
            <a:pPr lvl="2" algn="r" rtl="1"/>
            <a:r>
              <a:rPr lang="ar-SA" sz="3600" b="1" dirty="0" smtClean="0">
                <a:solidFill>
                  <a:srgbClr val="C00000"/>
                </a:solidFill>
              </a:rPr>
              <a:t>رودي بارت</a:t>
            </a:r>
          </a:p>
          <a:p>
            <a:pPr lvl="3" algn="just" rtl="1"/>
            <a:r>
              <a:rPr lang="ar-SA" sz="3600" b="1" dirty="0" smtClean="0"/>
              <a:t>’أن ما ورد في القرآن عن المسيح وأمه هي معلومات جمعها النبي من البيئة التي كان يعيش فيها‘.</a:t>
            </a:r>
          </a:p>
          <a:p>
            <a:pPr lvl="3" algn="just" rtl="1"/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11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</a:t>
            </a:r>
            <a:r>
              <a:rPr lang="ar-SA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لمستشرقون </a:t>
            </a: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والقرآن الكريم</a:t>
            </a:r>
            <a:endParaRPr lang="en-GB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التشكيك في مصدر القرآن</a:t>
            </a:r>
          </a:p>
          <a:p>
            <a:pPr lvl="2" algn="r" rtl="1"/>
            <a:r>
              <a:rPr lang="ar-SA" sz="3600" b="1" dirty="0" smtClean="0">
                <a:solidFill>
                  <a:srgbClr val="C00000"/>
                </a:solidFill>
              </a:rPr>
              <a:t>نماذج استشراقية أخرى</a:t>
            </a:r>
          </a:p>
          <a:p>
            <a:pPr lvl="3" algn="just" rtl="1"/>
            <a:r>
              <a:rPr lang="ar-SA" sz="3600" b="1" dirty="0" smtClean="0"/>
              <a:t>’أن النبي صلى الله عليه وسلم تعرف على المسيحية من بحيرا الراهب في رحلته إلى الشام‘.</a:t>
            </a:r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36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</a:t>
            </a:r>
            <a:r>
              <a:rPr lang="ar-SA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لمستشرقون </a:t>
            </a: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والقرآن الكريم</a:t>
            </a:r>
            <a:endParaRPr lang="en-GB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التشكيك في مصدر القرآن</a:t>
            </a:r>
          </a:p>
          <a:p>
            <a:pPr lvl="1" algn="just" rtl="1"/>
            <a:r>
              <a:rPr lang="ar-SA" sz="3600" b="1" dirty="0" smtClean="0"/>
              <a:t>مناقشة الآارء الاستشراقية</a:t>
            </a:r>
          </a:p>
          <a:p>
            <a:pPr lvl="2" algn="just" rtl="1"/>
            <a:r>
              <a:rPr lang="ar-SA" sz="3600" b="1" dirty="0" smtClean="0"/>
              <a:t>اتحاد منبع الوحي.</a:t>
            </a:r>
          </a:p>
          <a:p>
            <a:pPr lvl="2" algn="just" rtl="1"/>
            <a:r>
              <a:rPr lang="ar-SA" sz="3600" b="1" dirty="0" smtClean="0"/>
              <a:t>هيمنة القرآن على الكتب السماوية وحكمه عليها.</a:t>
            </a:r>
          </a:p>
          <a:p>
            <a:pPr lvl="2" algn="just" rtl="1"/>
            <a:r>
              <a:rPr lang="ar-SA" sz="3600" b="1" dirty="0" smtClean="0"/>
              <a:t>عدم علم النبي صلى الله عليه وسلم وقومه بالمعلومات التي لها أصل في الكتب الأخرى.</a:t>
            </a:r>
          </a:p>
          <a:p>
            <a:pPr lvl="2" algn="r" rt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68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</a:t>
            </a:r>
            <a:r>
              <a:rPr lang="ar-SA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لمستشرقون </a:t>
            </a: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والقرآن الكريم</a:t>
            </a:r>
            <a:endParaRPr lang="en-GB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مناقشة الآراء الاستشراقية</a:t>
            </a:r>
          </a:p>
          <a:p>
            <a:pPr lvl="1" algn="just" rtl="1"/>
            <a:r>
              <a:rPr lang="ar-SA" sz="3600" b="1" dirty="0" smtClean="0"/>
              <a:t>ذكر القرآن لأخبار لم تكن معروفة لأهل الكتاب.</a:t>
            </a:r>
          </a:p>
          <a:p>
            <a:pPr lvl="1" algn="just" rtl="1"/>
            <a:r>
              <a:rPr lang="ar-SA" sz="3600" b="1" dirty="0" smtClean="0"/>
              <a:t>أن الشرق هو مهد الرسالات السماوية.</a:t>
            </a:r>
          </a:p>
          <a:p>
            <a:pPr lvl="2" algn="r" rt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68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ar-EG" sz="4000" b="1" dirty="0" smtClean="0">
                <a:cs typeface="+mj-cs"/>
              </a:rPr>
              <a:t>يزعم </a:t>
            </a:r>
            <a:r>
              <a:rPr lang="ar-EG" sz="4000" b="1" dirty="0">
                <a:cs typeface="+mj-cs"/>
              </a:rPr>
              <a:t>بعض المستشرقين أن الرسول صلى الله عليه وسلم تعرف على المسيحية من:-</a:t>
            </a:r>
            <a:endParaRPr lang="en-GB" sz="4000" b="1" dirty="0">
              <a:cs typeface="+mj-cs"/>
            </a:endParaRPr>
          </a:p>
          <a:p>
            <a:pPr algn="r" rtl="1"/>
            <a:r>
              <a:rPr lang="ar-EG" sz="3600" b="1" dirty="0"/>
              <a:t>أ- الراهب بحيرا 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ب-  </a:t>
            </a:r>
            <a:r>
              <a:rPr lang="ar-EG" sz="3600" b="1" dirty="0"/>
              <a:t>أهل مكة   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ج-  يهودالمدينة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أهل الطائف</a:t>
            </a:r>
            <a:endParaRPr lang="en-GB" sz="3600" b="1" dirty="0"/>
          </a:p>
          <a:p>
            <a:pPr marL="0" indent="0" algn="r" rtl="1">
              <a:buNone/>
            </a:pPr>
            <a:r>
              <a:rPr lang="ar-EG" sz="3600" b="1" dirty="0"/>
              <a:t> </a:t>
            </a:r>
            <a:endParaRPr lang="en-GB" sz="3600" b="1" dirty="0"/>
          </a:p>
          <a:p>
            <a:pPr marL="0" indent="0" algn="r" rtl="1">
              <a:buNone/>
            </a:pPr>
            <a:endParaRPr lang="en-GB" dirty="0"/>
          </a:p>
          <a:p>
            <a:pPr algn="r" rt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79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</a:t>
            </a:r>
            <a:r>
              <a:rPr lang="ar-SA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لمستشرقون </a:t>
            </a: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والقرآن الكريم</a:t>
            </a:r>
            <a:endParaRPr lang="en-GB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التشكيك في صحة النص القرآني</a:t>
            </a:r>
          </a:p>
          <a:p>
            <a:pPr lvl="1" algn="just" rtl="1"/>
            <a:r>
              <a:rPr lang="ar-SA" sz="3600" b="1" dirty="0" smtClean="0">
                <a:solidFill>
                  <a:srgbClr val="002060"/>
                </a:solidFill>
              </a:rPr>
              <a:t>القراءات بالأحرف السبع </a:t>
            </a:r>
            <a:r>
              <a:rPr lang="ar-SA" sz="3600" b="1" dirty="0" smtClean="0"/>
              <a:t>– </a:t>
            </a:r>
          </a:p>
          <a:p>
            <a:pPr lvl="2" algn="just" rtl="1"/>
            <a:r>
              <a:rPr lang="ar-SA" sz="3600" b="1" dirty="0" smtClean="0"/>
              <a:t> الزعم بأن القراءة كانت حرة طليقة الأمر الذي جعل تعرض نص القرآن للتغيير أمر لامفر منه.</a:t>
            </a:r>
          </a:p>
          <a:p>
            <a:pPr lvl="1" algn="just" rtl="1"/>
            <a:r>
              <a:rPr lang="ar-SA" sz="3600" b="1" dirty="0" smtClean="0"/>
              <a:t>الترويج لأن القراءة كانت بالمعنى</a:t>
            </a:r>
          </a:p>
          <a:p>
            <a:pPr lvl="2" algn="r" rt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68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</a:t>
            </a:r>
            <a:r>
              <a:rPr lang="ar-SA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لمستشرقون </a:t>
            </a: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والقرآن الكريم</a:t>
            </a:r>
            <a:endParaRPr lang="en-GB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التشكيك في صحة النص القرآني</a:t>
            </a:r>
          </a:p>
          <a:p>
            <a:pPr lvl="1" algn="just" rtl="1"/>
            <a:r>
              <a:rPr lang="ar-SA" sz="3600" b="1" dirty="0" smtClean="0">
                <a:solidFill>
                  <a:srgbClr val="002060"/>
                </a:solidFill>
              </a:rPr>
              <a:t>تدوين الوحي</a:t>
            </a:r>
          </a:p>
          <a:p>
            <a:pPr lvl="2" algn="just" rtl="1"/>
            <a:r>
              <a:rPr lang="ar-SA" sz="3200" b="1" dirty="0" smtClean="0"/>
              <a:t> </a:t>
            </a:r>
            <a:r>
              <a:rPr lang="ar-SA" sz="3600" b="1" dirty="0" smtClean="0"/>
              <a:t>لم يتم إلا بعد إقامة النبي صلى الله عليه وسلم في المدينة وأن التدوين كان جزئياً  وناتج عن مجمهودات فردية.</a:t>
            </a:r>
          </a:p>
          <a:p>
            <a:pPr lvl="1" algn="just" rtl="1"/>
            <a:endParaRPr lang="ar-SA" sz="3600" b="1" dirty="0" smtClean="0"/>
          </a:p>
          <a:p>
            <a:pPr lvl="2" algn="r" rt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1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</a:t>
            </a:r>
            <a:r>
              <a:rPr lang="ar-SA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لمستشرقون </a:t>
            </a: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والقرآن الكريم</a:t>
            </a:r>
            <a:endParaRPr lang="en-GB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التشكيك في صحة النص القرآني</a:t>
            </a:r>
          </a:p>
          <a:p>
            <a:pPr lvl="1" algn="just" rtl="1"/>
            <a:r>
              <a:rPr lang="ar-SA" sz="3600" b="1" dirty="0" smtClean="0">
                <a:solidFill>
                  <a:srgbClr val="002060"/>
                </a:solidFill>
              </a:rPr>
              <a:t>الزعم بعدم اتفاق أصحاب النبي حول تبعية بعض فقرات معينة للقرآن. </a:t>
            </a:r>
          </a:p>
          <a:p>
            <a:pPr lvl="1" algn="just" rtl="1"/>
            <a:endParaRPr lang="ar-SA" b="1" dirty="0" smtClean="0"/>
          </a:p>
          <a:p>
            <a:pPr lvl="1" algn="just" rtl="1"/>
            <a:endParaRPr lang="ar-SA" b="1" dirty="0" smtClean="0"/>
          </a:p>
          <a:p>
            <a:pPr lvl="2" algn="r" rt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66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</a:t>
            </a:r>
            <a:r>
              <a:rPr lang="ar-SA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لمستشرقون </a:t>
            </a: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والقرآن الكريم</a:t>
            </a:r>
            <a:endParaRPr lang="en-GB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" indent="0" algn="just" rtl="1">
              <a:buNone/>
            </a:pPr>
            <a:r>
              <a:rPr lang="ar-SA" sz="4000" b="1" dirty="0" smtClean="0"/>
              <a:t>مناقشة مزاعم التشكيك في النص القرآني</a:t>
            </a:r>
          </a:p>
          <a:p>
            <a:pPr lvl="2" algn="just" rtl="1"/>
            <a:r>
              <a:rPr lang="ar-SA" sz="3600" b="1" dirty="0" smtClean="0"/>
              <a:t>أن القرآن كان وحياً بالكلمة والمعنى.</a:t>
            </a:r>
          </a:p>
          <a:p>
            <a:pPr lvl="2" algn="just" rtl="1"/>
            <a:r>
              <a:rPr lang="ar-SA" sz="3600" b="1" dirty="0" smtClean="0"/>
              <a:t>أن فكرة تدوين الوحي كانت قائمة  منذ نزوله.</a:t>
            </a:r>
          </a:p>
          <a:p>
            <a:pPr lvl="2" algn="just" rtl="1"/>
            <a:r>
              <a:rPr lang="ar-SA" sz="3600" b="1" dirty="0" smtClean="0"/>
              <a:t>القراءة بالأوجه السبعة لم تكن متروكة لأهواء الناس وإنما محكومة بما يقرئه الرسول صلى الله عليه وسلم للناس.</a:t>
            </a:r>
          </a:p>
          <a:p>
            <a:pPr marL="914400" lvl="2" indent="0" algn="just" rtl="1">
              <a:buNone/>
            </a:pPr>
            <a:endParaRPr lang="en-GB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68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</a:t>
            </a:r>
            <a:r>
              <a:rPr lang="ar-SA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لمستشرقون </a:t>
            </a: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والقرآن الكريم</a:t>
            </a:r>
            <a:endParaRPr lang="en-GB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" indent="0" algn="just" rtl="1">
              <a:buNone/>
            </a:pPr>
            <a:r>
              <a:rPr lang="ar-SA" sz="4000" b="1" dirty="0" smtClean="0">
                <a:solidFill>
                  <a:srgbClr val="002060"/>
                </a:solidFill>
              </a:rPr>
              <a:t>مناقشة مزاعم التشكيك في النص القرآني</a:t>
            </a:r>
          </a:p>
          <a:p>
            <a:pPr lvl="2" algn="just" rtl="1"/>
            <a:r>
              <a:rPr lang="ar-SA" sz="3600" b="1" dirty="0" smtClean="0"/>
              <a:t>حرص المسلمين على قدسية النص القرآني لفظاً ومعنى.</a:t>
            </a:r>
          </a:p>
          <a:p>
            <a:pPr lvl="2" algn="just" rtl="1"/>
            <a:r>
              <a:rPr lang="ar-SA" sz="3600" b="1" dirty="0" smtClean="0"/>
              <a:t>بطلان الرأي المنسوب لابن مسعود حول الفاتحة والمعوذتين.</a:t>
            </a:r>
          </a:p>
          <a:p>
            <a:pPr lvl="2" algn="r" rt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7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</a:t>
            </a:r>
            <a:r>
              <a:rPr lang="ar-SA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لمستشرقون </a:t>
            </a: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والقرآن الكريم</a:t>
            </a:r>
            <a:endParaRPr lang="en-GB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" indent="0" algn="just" rtl="1">
              <a:buNone/>
            </a:pPr>
            <a:r>
              <a:rPr lang="ar-SA" sz="4000" b="1" dirty="0" smtClean="0">
                <a:solidFill>
                  <a:srgbClr val="002060"/>
                </a:solidFill>
              </a:rPr>
              <a:t>مناقشة مزاعم التشكيك في النص القرآني</a:t>
            </a:r>
          </a:p>
          <a:p>
            <a:pPr lvl="2" algn="just" rtl="1"/>
            <a:r>
              <a:rPr lang="ar-SA" sz="3600" b="1" dirty="0" smtClean="0"/>
              <a:t>تفرد لغة القرآن</a:t>
            </a:r>
          </a:p>
          <a:p>
            <a:pPr lvl="2" algn="just" rtl="1"/>
            <a:r>
              <a:rPr lang="ar-SA" sz="3600" b="1" dirty="0" smtClean="0"/>
              <a:t>عدم توفر الأهلية لبعض المستشرقين للحكم على لغة القرآن.</a:t>
            </a:r>
          </a:p>
          <a:p>
            <a:pPr lvl="2" algn="r" rt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70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</a:t>
            </a:r>
            <a:r>
              <a:rPr lang="ar-SA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لمستشرقون </a:t>
            </a: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والقرآن الكريم</a:t>
            </a:r>
            <a:endParaRPr lang="en-GB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4000" b="1" dirty="0" smtClean="0">
                <a:solidFill>
                  <a:srgbClr val="00B050"/>
                </a:solidFill>
              </a:rPr>
              <a:t>خطورة القرآن</a:t>
            </a:r>
          </a:p>
          <a:p>
            <a:pPr lvl="1" algn="just" rtl="1"/>
            <a:r>
              <a:rPr lang="ar-SA" sz="3600" b="1" dirty="0" smtClean="0"/>
              <a:t>التحذير من خطورة القرآن الكريم</a:t>
            </a:r>
          </a:p>
          <a:p>
            <a:pPr lvl="1" algn="just" rtl="1"/>
            <a:r>
              <a:rPr lang="ar-SA" sz="3600" b="1" dirty="0" smtClean="0"/>
              <a:t>الدعوة لإصلاح الإسلام</a:t>
            </a:r>
          </a:p>
          <a:p>
            <a:pPr lvl="1" algn="just" rtl="1"/>
            <a:endParaRPr lang="en-GB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68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</a:t>
            </a:r>
            <a:r>
              <a:rPr lang="ar-SA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لمستشرقون </a:t>
            </a: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والقرآن الكريم</a:t>
            </a:r>
            <a:endParaRPr lang="en-GB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4300" b="1" dirty="0" smtClean="0">
                <a:solidFill>
                  <a:srgbClr val="002060"/>
                </a:solidFill>
              </a:rPr>
              <a:t>مناقشة الآراء الإستشراقية.</a:t>
            </a:r>
          </a:p>
          <a:p>
            <a:pPr lvl="1" algn="just" rtl="1"/>
            <a:r>
              <a:rPr lang="ar-SA" sz="3600" b="1" dirty="0" smtClean="0"/>
              <a:t>لماذا التركيز على خطورة القرآن.</a:t>
            </a:r>
          </a:p>
          <a:p>
            <a:pPr lvl="2" algn="just" rtl="1"/>
            <a:r>
              <a:rPr lang="ar-SA" sz="3600" b="1" dirty="0" smtClean="0"/>
              <a:t>الخوف من تطبيق المسلمين لمبادئ القرآن.</a:t>
            </a:r>
          </a:p>
          <a:p>
            <a:pPr lvl="2" algn="just" rtl="1"/>
            <a:r>
              <a:rPr lang="ar-SA" sz="3600" b="1" dirty="0" smtClean="0"/>
              <a:t>السعي لأن يبقى القرآن مجهولاً، وأن تظل مبادئه بعيدة عن التنفيذ.</a:t>
            </a:r>
          </a:p>
          <a:p>
            <a:pPr lvl="1" algn="just" rtl="1"/>
            <a:endParaRPr lang="en-GB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84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</a:t>
            </a:r>
            <a:r>
              <a:rPr lang="ar-SA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لمستشرقون </a:t>
            </a: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والقرآن الكريم</a:t>
            </a:r>
            <a:endParaRPr lang="en-GB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4300" b="1" dirty="0" smtClean="0">
                <a:solidFill>
                  <a:srgbClr val="002060"/>
                </a:solidFill>
              </a:rPr>
              <a:t>مناقشة الآراء الإستشراقية</a:t>
            </a:r>
            <a:r>
              <a:rPr lang="ar-SA" sz="4300" b="1" dirty="0" smtClean="0"/>
              <a:t>.</a:t>
            </a:r>
          </a:p>
          <a:p>
            <a:pPr lvl="1" algn="just" rtl="1"/>
            <a:r>
              <a:rPr lang="ar-SA" sz="3600" b="1" dirty="0" smtClean="0"/>
              <a:t>لماذا التركيز على خطورة القرآن.</a:t>
            </a:r>
          </a:p>
          <a:p>
            <a:pPr lvl="2" algn="just" rtl="1"/>
            <a:r>
              <a:rPr lang="ar-SA" sz="3600" b="1" dirty="0" smtClean="0"/>
              <a:t>تحويل أنظار المسلمين لاتباع الأسلوب الغربي.</a:t>
            </a:r>
          </a:p>
          <a:p>
            <a:pPr lvl="2" algn="just" rtl="1"/>
            <a:r>
              <a:rPr lang="ar-SA" sz="3600" b="1" dirty="0" smtClean="0"/>
              <a:t>هدف دعوات الاصلاح هو تفريغ الاسلام من مضمونه.</a:t>
            </a:r>
          </a:p>
          <a:p>
            <a:pPr lvl="1" algn="just" rtl="1"/>
            <a:endParaRPr lang="en-GB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50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</a:t>
            </a:r>
            <a:r>
              <a:rPr lang="ar-SA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لمستشرقون </a:t>
            </a:r>
            <a:r>
              <a:rPr lang="ar-SA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والقرآن الكريم</a:t>
            </a:r>
            <a:endParaRPr lang="en-GB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4000" b="1" dirty="0" smtClean="0">
                <a:solidFill>
                  <a:srgbClr val="002060"/>
                </a:solidFill>
              </a:rPr>
              <a:t>مناقشة الآراء الإستشراقية.</a:t>
            </a:r>
          </a:p>
          <a:p>
            <a:pPr lvl="1" algn="just" rtl="1"/>
            <a:r>
              <a:rPr lang="ar-SA" sz="3600" b="1" dirty="0" smtClean="0"/>
              <a:t>لماذا التركيز على خطورة القرآن.</a:t>
            </a:r>
          </a:p>
          <a:p>
            <a:pPr lvl="2" algn="just" rtl="1"/>
            <a:r>
              <a:rPr lang="ar-SA" sz="3600" b="1" dirty="0" smtClean="0"/>
              <a:t>تحويل أنظار المسلمين لاتباع الأسلوب الغربي.</a:t>
            </a:r>
          </a:p>
          <a:p>
            <a:pPr lvl="2" algn="just" rtl="1"/>
            <a:r>
              <a:rPr lang="ar-SA" sz="3600" b="1" dirty="0" smtClean="0"/>
              <a:t>هدف دعوات الاصلاح هو تفريغ الاسلام من مضمونه.</a:t>
            </a:r>
          </a:p>
          <a:p>
            <a:pPr lvl="2" algn="just" rtl="1"/>
            <a:r>
              <a:rPr lang="ar-SA" sz="3600" b="1" dirty="0" smtClean="0"/>
              <a:t>السعي لإضعاف العالم الاسلامي </a:t>
            </a:r>
          </a:p>
          <a:p>
            <a:pPr lvl="1" algn="just" rtl="1"/>
            <a:endParaRPr lang="en-GB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54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EG" b="1" dirty="0"/>
              <a:t>- </a:t>
            </a:r>
            <a:r>
              <a:rPr lang="ar-EG" sz="4000" b="1" dirty="0"/>
              <a:t>يزعم بعض المستشرقين أن النبي صلى الله ليه وسلم مدين بفكرة فواتح السور القرآنية إلى:-</a:t>
            </a:r>
            <a:endParaRPr lang="en-GB" sz="4000" b="1" dirty="0"/>
          </a:p>
          <a:p>
            <a:pPr algn="just" rtl="1"/>
            <a:r>
              <a:rPr lang="ar-EG" sz="3600" b="1" dirty="0"/>
              <a:t>أ- </a:t>
            </a:r>
            <a:r>
              <a:rPr lang="ar-EG" sz="3600" b="1" dirty="0" smtClean="0"/>
              <a:t>المسيحيين</a:t>
            </a:r>
            <a:endParaRPr lang="ar-SA" sz="3600" b="1" dirty="0" smtClean="0"/>
          </a:p>
          <a:p>
            <a:pPr algn="just" rtl="1"/>
            <a:r>
              <a:rPr lang="ar-EG" sz="3600" b="1" dirty="0" smtClean="0"/>
              <a:t>ب- </a:t>
            </a:r>
            <a:r>
              <a:rPr lang="ar-EG" sz="3600" b="1" dirty="0"/>
              <a:t>اليهود	</a:t>
            </a:r>
            <a:endParaRPr lang="ar-SA" sz="3600" b="1" dirty="0" smtClean="0"/>
          </a:p>
          <a:p>
            <a:pPr algn="just" rtl="1"/>
            <a:r>
              <a:rPr lang="ar-EG" sz="3600" b="1" dirty="0" smtClean="0"/>
              <a:t>ج- </a:t>
            </a:r>
            <a:r>
              <a:rPr lang="ar-EG" sz="3600" b="1" dirty="0"/>
              <a:t>الهندوس </a:t>
            </a:r>
            <a:endParaRPr lang="ar-SA" sz="3600" b="1" dirty="0" smtClean="0"/>
          </a:p>
          <a:p>
            <a:pPr algn="just" rtl="1"/>
            <a:r>
              <a:rPr lang="ar-EG" sz="3600" b="1" dirty="0" smtClean="0"/>
              <a:t> </a:t>
            </a:r>
            <a:r>
              <a:rPr lang="ar-EG" sz="3600" b="1" dirty="0"/>
              <a:t>د- المجوس</a:t>
            </a:r>
            <a:endParaRPr lang="en-GB" sz="3600" b="1" dirty="0"/>
          </a:p>
          <a:p>
            <a:pPr algn="just"/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94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rgbClr val="002060"/>
                </a:solidFill>
              </a:rPr>
              <a:t>المحاضرة القادمة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>   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GB" dirty="0" smtClean="0"/>
          </a:p>
          <a:p>
            <a:pPr algn="ctr" rtl="1"/>
            <a:r>
              <a:rPr lang="ar-SA" sz="5100" b="1" dirty="0" smtClean="0">
                <a:solidFill>
                  <a:schemeClr val="accent3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المستشرقون </a:t>
            </a:r>
            <a:r>
              <a:rPr lang="ar-SA" sz="5100" b="1" smtClean="0">
                <a:solidFill>
                  <a:schemeClr val="accent3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و السنة النبوية</a:t>
            </a:r>
            <a:endParaRPr lang="ar-SA" sz="5100" b="1" dirty="0" smtClean="0">
              <a:solidFill>
                <a:schemeClr val="accent3">
                  <a:lumMod val="50000"/>
                </a:schemeClr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endParaRPr lang="ar-SA" sz="4700" b="1" dirty="0" smtClean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r>
              <a:rPr lang="ar-SA" sz="47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شكراً للمشاركة و حسن الاستماع </a:t>
            </a:r>
            <a: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en-GB" sz="4700" b="1" dirty="0" smtClean="0">
                <a:solidFill>
                  <a:srgbClr val="7030A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en-GB" sz="4700" b="1" dirty="0" smtClean="0">
                <a:solidFill>
                  <a:srgbClr val="7030A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4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4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endParaRPr lang="en-GB" sz="4400" b="1" dirty="0" smtClean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426327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9186</TotalTime>
  <Words>779</Words>
  <Application>Microsoft Office PowerPoint</Application>
  <PresentationFormat>A4 Paper (210x297 mm)</PresentationFormat>
  <Paragraphs>197</Paragraphs>
  <Slides>29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      حركة الاستشراق المستوى الخامس       </vt:lpstr>
      <vt:lpstr> المحاضرة التاسعة </vt:lpstr>
      <vt:lpstr>مراجعة</vt:lpstr>
      <vt:lpstr>مراجعة</vt:lpstr>
      <vt:lpstr>مراجعة</vt:lpstr>
      <vt:lpstr>مراجعة</vt:lpstr>
      <vt:lpstr>مراجعة</vt:lpstr>
      <vt:lpstr>مراجعة</vt:lpstr>
      <vt:lpstr>المستشرقون والقرآن الكريم</vt:lpstr>
      <vt:lpstr>المستشرقون والقرآن الكريم</vt:lpstr>
      <vt:lpstr>المستشرقون والقرآن الكريم</vt:lpstr>
      <vt:lpstr>المستشرقون والقرآن الكريم</vt:lpstr>
      <vt:lpstr>المستشرقون والقرآن الكريم</vt:lpstr>
      <vt:lpstr>المستشرقون والقرآن الكريم</vt:lpstr>
      <vt:lpstr>المستشرقون والقرآن الكريم</vt:lpstr>
      <vt:lpstr>المستشرقون والقرآن الكريم</vt:lpstr>
      <vt:lpstr>مراجعة</vt:lpstr>
      <vt:lpstr>المستشرقون والقرآن الكريم</vt:lpstr>
      <vt:lpstr>المستشرقون والقرآن الكريم</vt:lpstr>
      <vt:lpstr>المستشرقون والقرآن الكريم</vt:lpstr>
      <vt:lpstr>المستشرقون والقرآن الكريم</vt:lpstr>
      <vt:lpstr>المستشرقون والقرآن الكريم</vt:lpstr>
      <vt:lpstr>المستشرقون والقرآن الكريم</vt:lpstr>
      <vt:lpstr>المستشرقون والقرآن الكريم</vt:lpstr>
      <vt:lpstr>المستشرقون والقرآن الكريم</vt:lpstr>
      <vt:lpstr>المستشرقون والقرآن الكريم</vt:lpstr>
      <vt:lpstr>المستشرقون والقرآن الكريم</vt:lpstr>
      <vt:lpstr>مراجعة</vt:lpstr>
      <vt:lpstr>     المحاضرة القادمة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kmomer</cp:lastModifiedBy>
  <cp:revision>258</cp:revision>
  <cp:lastPrinted>2012-10-17T08:23:15Z</cp:lastPrinted>
  <dcterms:created xsi:type="dcterms:W3CDTF">2009-10-14T19:14:34Z</dcterms:created>
  <dcterms:modified xsi:type="dcterms:W3CDTF">2012-12-01T16:36:20Z</dcterms:modified>
</cp:coreProperties>
</file>