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26"/>
  </p:notesMasterIdLst>
  <p:sldIdLst>
    <p:sldId id="272" r:id="rId2"/>
    <p:sldId id="872" r:id="rId3"/>
    <p:sldId id="854" r:id="rId4"/>
    <p:sldId id="852" r:id="rId5"/>
    <p:sldId id="860" r:id="rId6"/>
    <p:sldId id="815" r:id="rId7"/>
    <p:sldId id="853" r:id="rId8"/>
    <p:sldId id="875" r:id="rId9"/>
    <p:sldId id="847" r:id="rId10"/>
    <p:sldId id="851" r:id="rId11"/>
    <p:sldId id="863" r:id="rId12"/>
    <p:sldId id="848" r:id="rId13"/>
    <p:sldId id="849" r:id="rId14"/>
    <p:sldId id="850" r:id="rId15"/>
    <p:sldId id="866" r:id="rId16"/>
    <p:sldId id="869" r:id="rId17"/>
    <p:sldId id="874" r:id="rId18"/>
    <p:sldId id="870" r:id="rId19"/>
    <p:sldId id="857" r:id="rId20"/>
    <p:sldId id="858" r:id="rId21"/>
    <p:sldId id="864" r:id="rId22"/>
    <p:sldId id="861" r:id="rId23"/>
    <p:sldId id="859" r:id="rId24"/>
    <p:sldId id="821" r:id="rId25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900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152FF-FCB5-49DE-A918-753332896833}" type="doc">
      <dgm:prSet loTypeId="urn:microsoft.com/office/officeart/2005/8/layout/venn1" loCatId="relationship" qsTypeId="urn:microsoft.com/office/officeart/2005/8/quickstyle/simple1" qsCatId="simple" csTypeId="urn:microsoft.com/office/officeart/2005/8/colors/colorful1#2" csCatId="colorful" phldr="1"/>
      <dgm:spPr/>
    </dgm:pt>
    <dgm:pt modelId="{23603FCD-F7FE-49D9-8ABD-CFEEDEFEF30D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9900"/>
        </a:solidFill>
      </dgm:spPr>
      <dgm:t>
        <a:bodyPr/>
        <a:lstStyle/>
        <a:p>
          <a:r>
            <a:rPr lang="ar-SA" sz="32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الاستشراق و الفقه</a:t>
          </a:r>
          <a:endParaRPr lang="en-GB" sz="3200" b="1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gm:t>
    </dgm:pt>
    <dgm:pt modelId="{B5300ED4-AB5E-462F-B1C9-00C9734CC2E5}" type="sibTrans" cxnId="{944F83B9-AD52-4B8A-BFD8-CC38C8851436}">
      <dgm:prSet/>
      <dgm:spPr/>
      <dgm:t>
        <a:bodyPr/>
        <a:lstStyle/>
        <a:p>
          <a:endParaRPr lang="en-GB"/>
        </a:p>
      </dgm:t>
    </dgm:pt>
    <dgm:pt modelId="{858AF79A-2326-4846-AAC8-5A12A9884742}" type="parTrans" cxnId="{944F83B9-AD52-4B8A-BFD8-CC38C8851436}">
      <dgm:prSet/>
      <dgm:spPr/>
      <dgm:t>
        <a:bodyPr/>
        <a:lstStyle/>
        <a:p>
          <a:endParaRPr lang="en-GB"/>
        </a:p>
      </dgm:t>
    </dgm:pt>
    <dgm:pt modelId="{826B3BAA-FCB1-4064-9D7E-C184C9B0532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ar-SA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مراجعة </a:t>
          </a:r>
        </a:p>
        <a:p>
          <a:r>
            <a:rPr lang="ar-SA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تنبيه</a:t>
          </a:r>
          <a:endParaRPr lang="en-GB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gm:t>
    </dgm:pt>
    <dgm:pt modelId="{1E51CB1E-53CF-476B-A04A-39431EE77EA6}" type="parTrans" cxnId="{7B600963-EE23-4D7F-841C-8506F1FC1261}">
      <dgm:prSet/>
      <dgm:spPr/>
      <dgm:t>
        <a:bodyPr/>
        <a:lstStyle/>
        <a:p>
          <a:endParaRPr lang="en-GB"/>
        </a:p>
      </dgm:t>
    </dgm:pt>
    <dgm:pt modelId="{DBECC129-518E-44F1-807C-544E35EFBB44}" type="sibTrans" cxnId="{7B600963-EE23-4D7F-841C-8506F1FC1261}">
      <dgm:prSet/>
      <dgm:spPr/>
      <dgm:t>
        <a:bodyPr/>
        <a:lstStyle/>
        <a:p>
          <a:endParaRPr lang="en-GB"/>
        </a:p>
      </dgm:t>
    </dgm:pt>
    <dgm:pt modelId="{B06B8408-A5D0-4665-8E5E-2DB3A12E0CCB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FF0066"/>
        </a:solidFill>
        <a:ln/>
      </dgm:spPr>
      <dgm:t>
        <a:bodyPr/>
        <a:lstStyle/>
        <a:p>
          <a:r>
            <a:rPr lang="ar-SA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الاستشراق والسنة</a:t>
          </a:r>
          <a:endParaRPr lang="en-GB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gm:t>
    </dgm:pt>
    <dgm:pt modelId="{E468E8FF-CFCF-4373-81C6-EF9CAAD749D6}" type="parTrans" cxnId="{2D735748-BEF4-456F-BD65-B9B3083C1FDD}">
      <dgm:prSet/>
      <dgm:spPr/>
      <dgm:t>
        <a:bodyPr/>
        <a:lstStyle/>
        <a:p>
          <a:endParaRPr lang="en-GB"/>
        </a:p>
      </dgm:t>
    </dgm:pt>
    <dgm:pt modelId="{B36568BB-5324-46A3-BE04-5B86AC417C55}" type="sibTrans" cxnId="{2D735748-BEF4-456F-BD65-B9B3083C1FDD}">
      <dgm:prSet/>
      <dgm:spPr/>
      <dgm:t>
        <a:bodyPr/>
        <a:lstStyle/>
        <a:p>
          <a:endParaRPr lang="en-GB"/>
        </a:p>
      </dgm:t>
    </dgm:pt>
    <dgm:pt modelId="{56EDA6D3-2DEC-4187-B3A0-5280CD1EFBF9}" type="pres">
      <dgm:prSet presAssocID="{E33152FF-FCB5-49DE-A918-753332896833}" presName="compositeShape" presStyleCnt="0">
        <dgm:presLayoutVars>
          <dgm:chMax val="7"/>
          <dgm:dir/>
          <dgm:resizeHandles val="exact"/>
        </dgm:presLayoutVars>
      </dgm:prSet>
      <dgm:spPr/>
    </dgm:pt>
    <dgm:pt modelId="{D304AAC5-9861-4AFC-BB29-98D546230B11}" type="pres">
      <dgm:prSet presAssocID="{826B3BAA-FCB1-4064-9D7E-C184C9B0532C}" presName="circ1" presStyleLbl="vennNode1" presStyleIdx="0" presStyleCnt="3"/>
      <dgm:spPr/>
      <dgm:t>
        <a:bodyPr/>
        <a:lstStyle/>
        <a:p>
          <a:endParaRPr lang="en-GB"/>
        </a:p>
      </dgm:t>
    </dgm:pt>
    <dgm:pt modelId="{FEF732BC-4A55-4D01-9E7A-D608E27E1F4D}" type="pres">
      <dgm:prSet presAssocID="{826B3BAA-FCB1-4064-9D7E-C184C9B0532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412C9A9-2ABF-4198-89A0-E06EF529C37D}" type="pres">
      <dgm:prSet presAssocID="{B06B8408-A5D0-4665-8E5E-2DB3A12E0CCB}" presName="circ2" presStyleLbl="vennNode1" presStyleIdx="1" presStyleCnt="3"/>
      <dgm:spPr/>
      <dgm:t>
        <a:bodyPr/>
        <a:lstStyle/>
        <a:p>
          <a:endParaRPr lang="en-GB"/>
        </a:p>
      </dgm:t>
    </dgm:pt>
    <dgm:pt modelId="{53000A10-1B71-43A0-96C7-080F0AE3228F}" type="pres">
      <dgm:prSet presAssocID="{B06B8408-A5D0-4665-8E5E-2DB3A12E0CC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98C398-6324-4FFA-9C9A-2162788C4081}" type="pres">
      <dgm:prSet presAssocID="{23603FCD-F7FE-49D9-8ABD-CFEEDEFEF30D}" presName="circ3" presStyleLbl="vennNode1" presStyleIdx="2" presStyleCnt="3"/>
      <dgm:spPr/>
      <dgm:t>
        <a:bodyPr/>
        <a:lstStyle/>
        <a:p>
          <a:endParaRPr lang="en-GB"/>
        </a:p>
      </dgm:t>
    </dgm:pt>
    <dgm:pt modelId="{A7F4BD13-5CB5-4CD2-B061-62B6DDA585CC}" type="pres">
      <dgm:prSet presAssocID="{23603FCD-F7FE-49D9-8ABD-CFEEDEFEF30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3B1A4E1-926E-4076-B059-BC2C7AA7A8BB}" type="presOf" srcId="{E33152FF-FCB5-49DE-A918-753332896833}" destId="{56EDA6D3-2DEC-4187-B3A0-5280CD1EFBF9}" srcOrd="0" destOrd="0" presId="urn:microsoft.com/office/officeart/2005/8/layout/venn1"/>
    <dgm:cxn modelId="{461C8B16-15D0-4294-82C1-8A4DB804C65B}" type="presOf" srcId="{B06B8408-A5D0-4665-8E5E-2DB3A12E0CCB}" destId="{53000A10-1B71-43A0-96C7-080F0AE3228F}" srcOrd="1" destOrd="0" presId="urn:microsoft.com/office/officeart/2005/8/layout/venn1"/>
    <dgm:cxn modelId="{2564E63F-0D47-4FFF-AB5C-47414495EA51}" type="presOf" srcId="{23603FCD-F7FE-49D9-8ABD-CFEEDEFEF30D}" destId="{AA98C398-6324-4FFA-9C9A-2162788C4081}" srcOrd="0" destOrd="0" presId="urn:microsoft.com/office/officeart/2005/8/layout/venn1"/>
    <dgm:cxn modelId="{86E67D94-D3D1-4EEE-95D9-09E0D045B4B5}" type="presOf" srcId="{826B3BAA-FCB1-4064-9D7E-C184C9B0532C}" destId="{FEF732BC-4A55-4D01-9E7A-D608E27E1F4D}" srcOrd="1" destOrd="0" presId="urn:microsoft.com/office/officeart/2005/8/layout/venn1"/>
    <dgm:cxn modelId="{C17BD864-159B-47E9-8BE1-856CA6824DBA}" type="presOf" srcId="{23603FCD-F7FE-49D9-8ABD-CFEEDEFEF30D}" destId="{A7F4BD13-5CB5-4CD2-B061-62B6DDA585CC}" srcOrd="1" destOrd="0" presId="urn:microsoft.com/office/officeart/2005/8/layout/venn1"/>
    <dgm:cxn modelId="{7B600963-EE23-4D7F-841C-8506F1FC1261}" srcId="{E33152FF-FCB5-49DE-A918-753332896833}" destId="{826B3BAA-FCB1-4064-9D7E-C184C9B0532C}" srcOrd="0" destOrd="0" parTransId="{1E51CB1E-53CF-476B-A04A-39431EE77EA6}" sibTransId="{DBECC129-518E-44F1-807C-544E35EFBB44}"/>
    <dgm:cxn modelId="{D5759734-0260-458E-BF58-4FE98D56FE3D}" type="presOf" srcId="{B06B8408-A5D0-4665-8E5E-2DB3A12E0CCB}" destId="{B412C9A9-2ABF-4198-89A0-E06EF529C37D}" srcOrd="0" destOrd="0" presId="urn:microsoft.com/office/officeart/2005/8/layout/venn1"/>
    <dgm:cxn modelId="{2D735748-BEF4-456F-BD65-B9B3083C1FDD}" srcId="{E33152FF-FCB5-49DE-A918-753332896833}" destId="{B06B8408-A5D0-4665-8E5E-2DB3A12E0CCB}" srcOrd="1" destOrd="0" parTransId="{E468E8FF-CFCF-4373-81C6-EF9CAAD749D6}" sibTransId="{B36568BB-5324-46A3-BE04-5B86AC417C55}"/>
    <dgm:cxn modelId="{6CEBA07D-6E6B-4F62-A5E5-C0B520C0D678}" type="presOf" srcId="{826B3BAA-FCB1-4064-9D7E-C184C9B0532C}" destId="{D304AAC5-9861-4AFC-BB29-98D546230B11}" srcOrd="0" destOrd="0" presId="urn:microsoft.com/office/officeart/2005/8/layout/venn1"/>
    <dgm:cxn modelId="{944F83B9-AD52-4B8A-BFD8-CC38C8851436}" srcId="{E33152FF-FCB5-49DE-A918-753332896833}" destId="{23603FCD-F7FE-49D9-8ABD-CFEEDEFEF30D}" srcOrd="2" destOrd="0" parTransId="{858AF79A-2326-4846-AAC8-5A12A9884742}" sibTransId="{B5300ED4-AB5E-462F-B1C9-00C9734CC2E5}"/>
    <dgm:cxn modelId="{2EF99584-DDB6-4897-B2F8-0CAF08BE4FD3}" type="presParOf" srcId="{56EDA6D3-2DEC-4187-B3A0-5280CD1EFBF9}" destId="{D304AAC5-9861-4AFC-BB29-98D546230B11}" srcOrd="0" destOrd="0" presId="urn:microsoft.com/office/officeart/2005/8/layout/venn1"/>
    <dgm:cxn modelId="{DDB89DD4-270E-4A24-9AED-9CB85D389077}" type="presParOf" srcId="{56EDA6D3-2DEC-4187-B3A0-5280CD1EFBF9}" destId="{FEF732BC-4A55-4D01-9E7A-D608E27E1F4D}" srcOrd="1" destOrd="0" presId="urn:microsoft.com/office/officeart/2005/8/layout/venn1"/>
    <dgm:cxn modelId="{A89BD77A-485E-470B-A152-20CB335B0283}" type="presParOf" srcId="{56EDA6D3-2DEC-4187-B3A0-5280CD1EFBF9}" destId="{B412C9A9-2ABF-4198-89A0-E06EF529C37D}" srcOrd="2" destOrd="0" presId="urn:microsoft.com/office/officeart/2005/8/layout/venn1"/>
    <dgm:cxn modelId="{B3BFE6D1-2CFF-48C6-8E59-17B3812A782F}" type="presParOf" srcId="{56EDA6D3-2DEC-4187-B3A0-5280CD1EFBF9}" destId="{53000A10-1B71-43A0-96C7-080F0AE3228F}" srcOrd="3" destOrd="0" presId="urn:microsoft.com/office/officeart/2005/8/layout/venn1"/>
    <dgm:cxn modelId="{493EC6B5-314F-43A8-8EFA-28E1FBBF7FBF}" type="presParOf" srcId="{56EDA6D3-2DEC-4187-B3A0-5280CD1EFBF9}" destId="{AA98C398-6324-4FFA-9C9A-2162788C4081}" srcOrd="4" destOrd="0" presId="urn:microsoft.com/office/officeart/2005/8/layout/venn1"/>
    <dgm:cxn modelId="{0C10DEEE-ECCC-47C3-B427-21CEEB8E1110}" type="presParOf" srcId="{56EDA6D3-2DEC-4187-B3A0-5280CD1EFBF9}" destId="{A7F4BD13-5CB5-4CD2-B061-62B6DDA585C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4AAC5-9861-4AFC-BB29-98D546230B11}">
      <dsp:nvSpPr>
        <dsp:cNvPr id="0" name=""/>
        <dsp:cNvSpPr/>
      </dsp:nvSpPr>
      <dsp:spPr>
        <a:xfrm>
          <a:off x="2783204" y="59451"/>
          <a:ext cx="2853690" cy="2853690"/>
        </a:xfrm>
        <a:prstGeom prst="ellipse">
          <a:avLst/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مراجعة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تنبيه</a:t>
          </a:r>
          <a:endParaRPr lang="en-GB" sz="3200" kern="1200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sp:txBody>
      <dsp:txXfrm>
        <a:off x="3163696" y="558847"/>
        <a:ext cx="2092706" cy="1284160"/>
      </dsp:txXfrm>
    </dsp:sp>
    <dsp:sp modelId="{B412C9A9-2ABF-4198-89A0-E06EF529C37D}">
      <dsp:nvSpPr>
        <dsp:cNvPr id="0" name=""/>
        <dsp:cNvSpPr/>
      </dsp:nvSpPr>
      <dsp:spPr>
        <a:xfrm>
          <a:off x="3812911" y="1843008"/>
          <a:ext cx="2853690" cy="2853690"/>
        </a:xfrm>
        <a:prstGeom prst="ellipse">
          <a:avLst/>
        </a:prstGeom>
        <a:solidFill>
          <a:srgbClr val="FF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الاستشراق والسنة</a:t>
          </a:r>
          <a:endParaRPr lang="en-GB" sz="3200" kern="1200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sp:txBody>
      <dsp:txXfrm>
        <a:off x="4685665" y="2580211"/>
        <a:ext cx="1712214" cy="1569529"/>
      </dsp:txXfrm>
    </dsp:sp>
    <dsp:sp modelId="{AA98C398-6324-4FFA-9C9A-2162788C4081}">
      <dsp:nvSpPr>
        <dsp:cNvPr id="0" name=""/>
        <dsp:cNvSpPr/>
      </dsp:nvSpPr>
      <dsp:spPr>
        <a:xfrm>
          <a:off x="1753498" y="1843008"/>
          <a:ext cx="2853690" cy="2853690"/>
        </a:xfrm>
        <a:prstGeom prst="ellipse">
          <a:avLst/>
        </a:prstGeom>
        <a:solidFill>
          <a:srgbClr val="0099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latin typeface="GE SS TV Bold" pitchFamily="18" charset="-78"/>
              <a:ea typeface="GE SS TV Bold" pitchFamily="18" charset="-78"/>
              <a:cs typeface="GE SS TV Bold" pitchFamily="18" charset="-78"/>
            </a:rPr>
            <a:t>الاستشراق و الفقه</a:t>
          </a:r>
          <a:endParaRPr lang="en-GB" sz="3200" b="1" kern="1200" dirty="0">
            <a:latin typeface="GE SS TV Bold" pitchFamily="18" charset="-78"/>
            <a:ea typeface="GE SS TV Bold" pitchFamily="18" charset="-78"/>
            <a:cs typeface="GE SS TV Bold" pitchFamily="18" charset="-78"/>
          </a:endParaRPr>
        </a:p>
      </dsp:txBody>
      <dsp:txXfrm>
        <a:off x="2022220" y="2580211"/>
        <a:ext cx="1712214" cy="1569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9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06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147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35C0-9939-4481-B932-3D43C9061A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08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35C0-9939-4481-B932-3D43C9061A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08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35C0-9939-4481-B932-3D43C9061A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08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64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81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0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7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7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147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73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73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73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5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21/12/2012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21/12/2012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21/12/2012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21/12/2012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21/12/2012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21/12/2012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21/12/2012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90000"/>
              </a:lnSpc>
              <a:buBlip>
                <a:blip r:embed="rId3"/>
              </a:buBlip>
            </a:pP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 </a:t>
            </a:r>
            <a:endParaRPr lang="ar-AE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0"/>
            <a:ext cx="8915400" cy="1417638"/>
          </a:xfrm>
          <a:prstGeom prst="ribbon">
            <a:avLst>
              <a:gd name="adj1" fmla="val 22782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normAutofit fontScale="90000"/>
          </a:bodyPr>
          <a:lstStyle/>
          <a:p>
            <a:pPr algn="ctr"/>
            <a:r>
              <a:rPr lang="ar-SA" sz="4900" b="1" dirty="0" smtClean="0">
                <a:solidFill>
                  <a:srgbClr val="000000"/>
                </a:solidFill>
                <a:cs typeface="Simplified Arabic" pitchFamily="2" charset="-78"/>
              </a:rPr>
              <a:t>محاضرة اليوم</a:t>
            </a:r>
            <a:r>
              <a:rPr lang="ar-SA" sz="3600" b="1" dirty="0" smtClean="0">
                <a:solidFill>
                  <a:srgbClr val="000000"/>
                </a:solidFill>
                <a:cs typeface="Simplified Arabic" pitchFamily="2" charset="-78"/>
              </a:rPr>
              <a:t/>
            </a:r>
            <a:br>
              <a:rPr lang="ar-SA" sz="3600" b="1" dirty="0" smtClean="0">
                <a:solidFill>
                  <a:srgbClr val="000000"/>
                </a:solidFill>
                <a:cs typeface="Simplified Arabic" pitchFamily="2" charset="-78"/>
              </a:rPr>
            </a:br>
            <a:endParaRPr lang="en-GB" sz="3100" b="1" dirty="0">
              <a:solidFill>
                <a:srgbClr val="FF0066"/>
              </a:solidFill>
              <a:cs typeface="Simplified Arabic" pitchFamily="2" charset="-78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0816490"/>
              </p:ext>
            </p:extLst>
          </p:nvPr>
        </p:nvGraphicFramePr>
        <p:xfrm>
          <a:off x="990600" y="1600200"/>
          <a:ext cx="8420100" cy="475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0919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Wingdings" pitchFamily="2" charset="2"/>
              <a:buChar char="ü"/>
            </a:pPr>
            <a:r>
              <a:rPr lang="ar-SA" sz="4000" b="1" dirty="0" smtClean="0"/>
              <a:t>الاستشراق والقرآن</a:t>
            </a:r>
          </a:p>
          <a:p>
            <a:pPr algn="just" rtl="1">
              <a:buFont typeface="Wingdings" pitchFamily="2" charset="2"/>
              <a:buChar char="ü"/>
            </a:pPr>
            <a:r>
              <a:rPr lang="en-GB" sz="4000" b="1" dirty="0" smtClean="0"/>
              <a:t>The Truth about Islam</a:t>
            </a:r>
            <a:endParaRPr lang="ar-SA" sz="4000" b="1" dirty="0" smtClean="0"/>
          </a:p>
          <a:p>
            <a:pPr algn="just" rtl="1"/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0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تناولي بالتقييم دائرة المعارف الإسلامية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عللي لما يأتي: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تأسيس معهد اللغات الشرقية في برلين عام 1887م.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r>
              <a:rPr lang="ar-SA" sz="3600" b="1" dirty="0" smtClean="0"/>
              <a:t>سعي الاستشراق للطعن في القرآن الكريم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7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زعم </a:t>
            </a:r>
            <a:r>
              <a:rPr lang="ar-SA" sz="3600" b="1" dirty="0">
                <a:cs typeface="Simplified Arabic" pitchFamily="2" charset="-78"/>
              </a:rPr>
              <a:t>المستشرق دوزي ان القرآن ’ كتاب ذو ذوق ردئ للغاية ولاجديد فيه إلا القليل وفيه إطناب بالغ وممل إلى حد بعيد‘ </a:t>
            </a:r>
          </a:p>
          <a:p>
            <a:pPr algn="just" rtl="1"/>
            <a:endParaRPr lang="ar-SA" sz="3600" b="1" dirty="0" smtClean="0"/>
          </a:p>
          <a:p>
            <a:pPr algn="just" rtl="1"/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13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3600" b="1" dirty="0">
                <a:cs typeface="Simplified Arabic" pitchFamily="2" charset="-78"/>
              </a:rPr>
              <a:t>المستشرق الذي زعم أن " الإسلام إما أن يعتمد تغييراً جذرياً فيه أو أن يتخلى عن مسايرة الحياة" هو:-</a:t>
            </a:r>
            <a:endParaRPr lang="en-GB" sz="3600" b="1" dirty="0">
              <a:cs typeface="Simplified Arabic" pitchFamily="2" charset="-78"/>
            </a:endParaRPr>
          </a:p>
          <a:p>
            <a:pPr algn="r" rtl="1"/>
            <a:r>
              <a:rPr lang="ar-EG" sz="3600" b="1" dirty="0">
                <a:cs typeface="Simplified Arabic" pitchFamily="2" charset="-78"/>
              </a:rPr>
              <a:t>أ- ك. </a:t>
            </a:r>
            <a:r>
              <a:rPr lang="ar-EG" sz="3600" b="1" dirty="0" smtClean="0">
                <a:cs typeface="Simplified Arabic" pitchFamily="2" charset="-78"/>
              </a:rPr>
              <a:t>كراج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EG" sz="3600" b="1" dirty="0" smtClean="0">
                <a:cs typeface="Simplified Arabic" pitchFamily="2" charset="-78"/>
              </a:rPr>
              <a:t>ب- </a:t>
            </a:r>
            <a:r>
              <a:rPr lang="ar-EG" sz="3600" b="1" dirty="0">
                <a:cs typeface="Simplified Arabic" pitchFamily="2" charset="-78"/>
              </a:rPr>
              <a:t>جورج سيل 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EG" sz="3600" b="1" dirty="0" smtClean="0">
                <a:cs typeface="Simplified Arabic" pitchFamily="2" charset="-78"/>
              </a:rPr>
              <a:t>ج- </a:t>
            </a:r>
            <a:r>
              <a:rPr lang="ar-EG" sz="3600" b="1" dirty="0">
                <a:cs typeface="Simplified Arabic" pitchFamily="2" charset="-78"/>
              </a:rPr>
              <a:t>ريتشارد بل   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EG" sz="3600" b="1" dirty="0" smtClean="0">
                <a:cs typeface="Simplified Arabic" pitchFamily="2" charset="-78"/>
              </a:rPr>
              <a:t>د- </a:t>
            </a:r>
            <a:r>
              <a:rPr lang="ar-EG" sz="3600" b="1" dirty="0">
                <a:cs typeface="Simplified Arabic" pitchFamily="2" charset="-78"/>
              </a:rPr>
              <a:t>دي ساسي</a:t>
            </a:r>
            <a:endParaRPr lang="en-GB" sz="3600" b="1" dirty="0">
              <a:cs typeface="Simplified Arabic" pitchFamily="2" charset="-78"/>
            </a:endParaRPr>
          </a:p>
          <a:p>
            <a:pPr algn="r" rtl="1"/>
            <a:r>
              <a:rPr lang="ar-EG" sz="3600" b="1" dirty="0">
                <a:cs typeface="Simplified Arabic" pitchFamily="2" charset="-78"/>
              </a:rPr>
              <a:t> </a:t>
            </a:r>
            <a:endParaRPr lang="en-GB" sz="3600" b="1" dirty="0">
              <a:cs typeface="Simplified Arabic" pitchFamily="2" charset="-78"/>
            </a:endParaRPr>
          </a:p>
          <a:p>
            <a:pPr algn="just" rtl="1"/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4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 rtl="1">
              <a:buNone/>
            </a:pPr>
            <a:r>
              <a:rPr lang="ar-EG" sz="4000" b="1" dirty="0" smtClean="0">
                <a:cs typeface="Simplified Arabic" pitchFamily="2" charset="-78"/>
              </a:rPr>
              <a:t>يزعم </a:t>
            </a:r>
            <a:r>
              <a:rPr lang="ar-EG" sz="4000" b="1" dirty="0">
                <a:cs typeface="Simplified Arabic" pitchFamily="2" charset="-78"/>
              </a:rPr>
              <a:t>بعض المستشرقين أن النبي صلى الله ليه وسلم مدين بفكرة فواتح السور القرآنية إلى:-</a:t>
            </a:r>
            <a:endParaRPr lang="en-GB" sz="4000" b="1" dirty="0">
              <a:cs typeface="Simplified Arabic" pitchFamily="2" charset="-78"/>
            </a:endParaRPr>
          </a:p>
          <a:p>
            <a:pPr algn="r" rtl="1"/>
            <a:r>
              <a:rPr lang="ar-EG" sz="4000" b="1" dirty="0">
                <a:cs typeface="Simplified Arabic" pitchFamily="2" charset="-78"/>
              </a:rPr>
              <a:t>أ- </a:t>
            </a:r>
            <a:r>
              <a:rPr lang="ar-EG" sz="4000" b="1" dirty="0" smtClean="0">
                <a:cs typeface="Simplified Arabic" pitchFamily="2" charset="-78"/>
              </a:rPr>
              <a:t>المسيحيين</a:t>
            </a:r>
            <a:endParaRPr lang="ar-SA" sz="4000" b="1" dirty="0" smtClean="0">
              <a:cs typeface="Simplified Arabic" pitchFamily="2" charset="-78"/>
            </a:endParaRPr>
          </a:p>
          <a:p>
            <a:pPr algn="r" rtl="1"/>
            <a:r>
              <a:rPr lang="ar-EG" sz="4000" b="1" dirty="0" smtClean="0">
                <a:cs typeface="Simplified Arabic" pitchFamily="2" charset="-78"/>
              </a:rPr>
              <a:t>ب- </a:t>
            </a:r>
            <a:r>
              <a:rPr lang="ar-EG" sz="4000" b="1" dirty="0">
                <a:cs typeface="Simplified Arabic" pitchFamily="2" charset="-78"/>
              </a:rPr>
              <a:t>اليهود	</a:t>
            </a:r>
            <a:endParaRPr lang="ar-SA" sz="4000" b="1" dirty="0" smtClean="0">
              <a:cs typeface="Simplified Arabic" pitchFamily="2" charset="-78"/>
            </a:endParaRPr>
          </a:p>
          <a:p>
            <a:pPr algn="r" rtl="1"/>
            <a:r>
              <a:rPr lang="ar-EG" sz="4000" b="1" dirty="0" smtClean="0">
                <a:cs typeface="Simplified Arabic" pitchFamily="2" charset="-78"/>
              </a:rPr>
              <a:t>ج- </a:t>
            </a:r>
            <a:r>
              <a:rPr lang="ar-EG" sz="4000" b="1" dirty="0">
                <a:cs typeface="Simplified Arabic" pitchFamily="2" charset="-78"/>
              </a:rPr>
              <a:t>الهندوس  </a:t>
            </a:r>
            <a:endParaRPr lang="ar-SA" sz="4000" b="1" dirty="0" smtClean="0">
              <a:cs typeface="Simplified Arabic" pitchFamily="2" charset="-78"/>
            </a:endParaRPr>
          </a:p>
          <a:p>
            <a:pPr algn="r" rtl="1"/>
            <a:r>
              <a:rPr lang="ar-EG" sz="4000" b="1" dirty="0" smtClean="0">
                <a:cs typeface="Simplified Arabic" pitchFamily="2" charset="-78"/>
              </a:rPr>
              <a:t>د- </a:t>
            </a:r>
            <a:r>
              <a:rPr lang="ar-EG" sz="4000" b="1" dirty="0">
                <a:cs typeface="Simplified Arabic" pitchFamily="2" charset="-78"/>
              </a:rPr>
              <a:t>المجوس</a:t>
            </a:r>
            <a:endParaRPr lang="en-GB" sz="4000" b="1" dirty="0">
              <a:cs typeface="Simplified Arabic" pitchFamily="2" charset="-78"/>
            </a:endParaRPr>
          </a:p>
          <a:p>
            <a:pPr algn="r" rtl="1"/>
            <a:r>
              <a:rPr lang="ar-EG" sz="4000" b="1" dirty="0">
                <a:cs typeface="Simplified Arabic" pitchFamily="2" charset="-78"/>
              </a:rPr>
              <a:t> </a:t>
            </a:r>
            <a:endParaRPr lang="en-GB" sz="4000" b="1" dirty="0">
              <a:cs typeface="Simplified Arabic" pitchFamily="2" charset="-78"/>
            </a:endParaRPr>
          </a:p>
          <a:p>
            <a:pPr algn="r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9" y="2286000"/>
            <a:ext cx="5105401" cy="2819400"/>
          </a:xfrm>
        </p:spPr>
        <p:txBody>
          <a:bodyPr/>
          <a:lstStyle/>
          <a:p>
            <a:pPr algn="r" rtl="1"/>
            <a:endParaRPr lang="en-GB" sz="3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99906"/>
              </p:ext>
            </p:extLst>
          </p:nvPr>
        </p:nvGraphicFramePr>
        <p:xfrm>
          <a:off x="2534732" y="2363280"/>
          <a:ext cx="4602511" cy="26642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02511"/>
              </a:tblGrid>
              <a:tr h="2664296">
                <a:tc>
                  <a:txBody>
                    <a:bodyPr/>
                    <a:lstStyle/>
                    <a:p>
                      <a:pPr algn="r" rtl="1"/>
                      <a:endParaRPr lang="ar-SA" sz="4000" dirty="0" smtClean="0">
                        <a:solidFill>
                          <a:srgbClr val="00B0F0"/>
                        </a:solidFill>
                      </a:endParaRPr>
                    </a:p>
                    <a:p>
                      <a:pPr algn="ctr" rtl="1"/>
                      <a:r>
                        <a:rPr lang="ar-SA" sz="4000" b="1" dirty="0" smtClean="0">
                          <a:latin typeface="GE SS TV Bold" pitchFamily="18" charset="-78"/>
                          <a:ea typeface="GE SS TV Bold" pitchFamily="18" charset="-78"/>
                          <a:cs typeface="GE SS TV Bold" pitchFamily="18" charset="-78"/>
                        </a:rPr>
                        <a:t>الاستشراق و السنة النبوية</a:t>
                      </a:r>
                      <a:endParaRPr lang="en-GB" sz="4000" dirty="0">
                        <a:solidFill>
                          <a:srgbClr val="00B0F0"/>
                        </a:solidFill>
                        <a:latin typeface="GE SS TV Bold" pitchFamily="18" charset="-78"/>
                        <a:ea typeface="GE SS TV Bold" pitchFamily="18" charset="-78"/>
                        <a:cs typeface="GE SS TV Bold" pitchFamily="18" charset="-78"/>
                      </a:endParaRPr>
                    </a:p>
                  </a:txBody>
                  <a:tcPr marL="99060" marR="9906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67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24000"/>
            <a:ext cx="9906000" cy="5334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6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مدخل</a:t>
            </a:r>
          </a:p>
          <a:p>
            <a:pPr marL="0" indent="0" algn="just" rtl="1">
              <a:buNone/>
            </a:pPr>
            <a:r>
              <a:rPr lang="ar-SA" sz="40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	الاهتمام بالسنة</a:t>
            </a:r>
          </a:p>
          <a:p>
            <a:pPr marL="0" indent="0" algn="just" rtl="1">
              <a:buNone/>
            </a:pPr>
            <a:r>
              <a:rPr lang="ar-SA" sz="40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	فشل محاولات الطعن في القرآن</a:t>
            </a:r>
          </a:p>
          <a:p>
            <a:pPr marL="400050" lvl="1" indent="0" algn="just" rtl="1">
              <a:buNone/>
            </a:pPr>
            <a:r>
              <a:rPr lang="ar-SA" sz="40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الطعن في السنة النبوية</a:t>
            </a:r>
          </a:p>
          <a:p>
            <a:pPr marL="400050" lvl="1" indent="0" algn="just" rtl="1">
              <a:buNone/>
            </a:pPr>
            <a:r>
              <a:rPr lang="ar-SA" sz="40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	</a:t>
            </a:r>
          </a:p>
          <a:p>
            <a:pPr marL="400050" lvl="1" indent="0" algn="just" rtl="1">
              <a:buNone/>
            </a:pPr>
            <a:r>
              <a:rPr lang="ar-SA" sz="4000" b="1" dirty="0">
                <a:latin typeface="+mj-lt"/>
              </a:rPr>
              <a:t>	</a:t>
            </a:r>
            <a:r>
              <a:rPr lang="ar-SA" sz="4000" b="1" dirty="0" smtClean="0">
                <a:latin typeface="+mj-lt"/>
              </a:rPr>
              <a:t>		</a:t>
            </a:r>
            <a:endParaRPr lang="en-GB" sz="4000" b="1" dirty="0">
              <a:latin typeface="+mj-lt"/>
            </a:endParaRPr>
          </a:p>
        </p:txBody>
      </p:sp>
      <p:sp>
        <p:nvSpPr>
          <p:cNvPr id="8" name="AutoShap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39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24000"/>
            <a:ext cx="9906000" cy="5334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600" b="1" dirty="0" smtClean="0">
                <a:latin typeface="+mj-lt"/>
                <a:cs typeface="Simplified Arabic" pitchFamily="2" charset="-78"/>
              </a:rPr>
              <a:t>الطعن في السنة النبوية</a:t>
            </a:r>
          </a:p>
          <a:p>
            <a:pPr marL="400050" lvl="1" indent="0" algn="just" rtl="1">
              <a:buNone/>
            </a:pPr>
            <a:r>
              <a:rPr lang="ar-SA" sz="3600" b="1" dirty="0" smtClean="0">
                <a:latin typeface="+mj-lt"/>
                <a:cs typeface="Simplified Arabic" pitchFamily="2" charset="-78"/>
              </a:rPr>
              <a:t>	جولدتسهير</a:t>
            </a:r>
          </a:p>
          <a:p>
            <a:pPr marL="400050" lvl="1" indent="0" algn="just" rtl="1">
              <a:buNone/>
            </a:pPr>
            <a:r>
              <a:rPr lang="ar-SA" sz="3600" b="1" dirty="0">
                <a:latin typeface="+mj-lt"/>
                <a:cs typeface="Simplified Arabic" pitchFamily="2" charset="-78"/>
              </a:rPr>
              <a:t>		</a:t>
            </a:r>
            <a:r>
              <a:rPr lang="ar-SA" sz="3600" b="1" dirty="0" smtClean="0">
                <a:latin typeface="+mj-lt"/>
                <a:cs typeface="Simplified Arabic" pitchFamily="2" charset="-78"/>
              </a:rPr>
              <a:t>أول من قام بمحاولة واسعة للتشكيك في الحديث 			النبوي	</a:t>
            </a:r>
          </a:p>
          <a:p>
            <a:pPr marL="400050" lvl="1" indent="0" algn="just" rtl="1">
              <a:buNone/>
            </a:pPr>
            <a:r>
              <a:rPr lang="ar-SA" sz="3600" b="1" dirty="0" smtClean="0">
                <a:latin typeface="+mj-lt"/>
                <a:cs typeface="Simplified Arabic" pitchFamily="2" charset="-78"/>
              </a:rPr>
              <a:t>		الزعم بأن الحديث أو الجزء الأكبر منه كان نتيجة 		للتطور 	الديني والسياسي والاجتماعي في 			القرنين الأولين.</a:t>
            </a:r>
          </a:p>
          <a:p>
            <a:pPr marL="400050" lvl="1" indent="0" algn="just" rtl="1">
              <a:buNone/>
            </a:pPr>
            <a:r>
              <a:rPr lang="ar-SA" sz="3600" b="1" dirty="0">
                <a:latin typeface="+mj-lt"/>
                <a:cs typeface="Simplified Arabic" pitchFamily="2" charset="-78"/>
              </a:rPr>
              <a:t>	</a:t>
            </a:r>
            <a:endParaRPr lang="en-GB" sz="3600" b="1" dirty="0">
              <a:latin typeface="+mj-lt"/>
              <a:cs typeface="Simplified Arabic" pitchFamily="2" charset="-78"/>
            </a:endParaRPr>
          </a:p>
        </p:txBody>
      </p:sp>
      <p:sp>
        <p:nvSpPr>
          <p:cNvPr id="5" name="AutoShape 4"/>
          <p:cNvSpPr txBox="1">
            <a:spLocks noChangeArrowheads="1"/>
          </p:cNvSpPr>
          <p:nvPr/>
        </p:nvSpPr>
        <p:spPr bwMode="auto">
          <a:xfrm>
            <a:off x="495300" y="274638"/>
            <a:ext cx="8915400" cy="1143000"/>
          </a:xfrm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3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24000"/>
            <a:ext cx="9906000" cy="5334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600" b="1" dirty="0" smtClean="0">
                <a:latin typeface="+mj-lt"/>
                <a:cs typeface="Simplified Arabic" pitchFamily="2" charset="-78"/>
              </a:rPr>
              <a:t>	</a:t>
            </a:r>
            <a:r>
              <a:rPr lang="ar-SA" sz="4000" b="1" dirty="0" smtClean="0">
                <a:latin typeface="+mj-lt"/>
                <a:cs typeface="Simplified Arabic" pitchFamily="2" charset="-78"/>
              </a:rPr>
              <a:t>الطعن في السنة النبوية</a:t>
            </a:r>
          </a:p>
          <a:p>
            <a:pPr marL="400050" lvl="1" indent="0" algn="just" rtl="1">
              <a:buNone/>
            </a:pPr>
            <a:r>
              <a:rPr lang="ar-SA" sz="4000" b="1" dirty="0" smtClean="0">
                <a:latin typeface="+mj-lt"/>
                <a:cs typeface="Simplified Arabic" pitchFamily="2" charset="-78"/>
              </a:rPr>
              <a:t>		جولدتسهير</a:t>
            </a:r>
          </a:p>
          <a:p>
            <a:pPr marL="400050" lvl="1" indent="0" algn="just" rtl="1">
              <a:buNone/>
            </a:pPr>
            <a:r>
              <a:rPr lang="ar-SA" sz="4000" b="1" dirty="0">
                <a:latin typeface="+mj-lt"/>
                <a:cs typeface="Simplified Arabic" pitchFamily="2" charset="-78"/>
              </a:rPr>
              <a:t>		</a:t>
            </a:r>
            <a:r>
              <a:rPr lang="ar-SA" sz="4000" b="1" dirty="0" smtClean="0">
                <a:latin typeface="+mj-lt"/>
                <a:cs typeface="Simplified Arabic" pitchFamily="2" charset="-78"/>
              </a:rPr>
              <a:t>وضع الاحاديث لاسباب دينية وسياسية</a:t>
            </a:r>
            <a:endParaRPr lang="en-GB" sz="4000" b="1" dirty="0">
              <a:latin typeface="+mj-lt"/>
              <a:cs typeface="Simplified Arabic" pitchFamily="2" charset="-78"/>
            </a:endParaRPr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80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400" b="1" dirty="0" smtClean="0"/>
              <a:t>الرد على مزاعم وضع الحديث</a:t>
            </a:r>
          </a:p>
          <a:p>
            <a:pPr lvl="2" algn="r" rtl="1"/>
            <a:r>
              <a:rPr lang="ar-SA" sz="4000" b="1" dirty="0" smtClean="0"/>
              <a:t>اهتمام علماء الحديث بتدوين الحديث</a:t>
            </a:r>
          </a:p>
          <a:p>
            <a:pPr lvl="2" algn="r" rtl="1"/>
            <a:r>
              <a:rPr lang="ar-SA" sz="4000" b="1" dirty="0" smtClean="0"/>
              <a:t>شروط الراوي والمروي</a:t>
            </a:r>
          </a:p>
          <a:p>
            <a:pPr lvl="3" algn="r" rtl="1"/>
            <a:r>
              <a:rPr lang="ar-SA" sz="3600" b="1" smtClean="0"/>
              <a:t>الاهتمام بالسند</a:t>
            </a:r>
            <a:endParaRPr lang="ar-SA" sz="3600" b="1" dirty="0" smtClean="0"/>
          </a:p>
          <a:p>
            <a:pPr lvl="3" algn="r" rtl="1"/>
            <a:r>
              <a:rPr lang="ar-SA" sz="3600" b="1" dirty="0" smtClean="0"/>
              <a:t>الاهتمام بالمتن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12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7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600205"/>
            <a:ext cx="9448800" cy="4525963"/>
          </a:xfrm>
        </p:spPr>
        <p:txBody>
          <a:bodyPr>
            <a:normAutofit/>
          </a:bodyPr>
          <a:lstStyle/>
          <a:p>
            <a:pPr marL="914400" lvl="2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القسم الأكبر من الحديث نتاج للتطور الديني والسياسي والاجتماعي للإسلام في القرنين الأولين للهجرة</a:t>
            </a:r>
          </a:p>
          <a:p>
            <a:pPr marL="114300" indent="0" algn="r" rtl="1">
              <a:buNone/>
            </a:pPr>
            <a:r>
              <a:rPr lang="ar-SA" sz="4400" b="1" dirty="0" smtClean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الرد على زعم ان الحديث نتاج لتطور المجتمع الاسلامي</a:t>
            </a:r>
          </a:p>
          <a:p>
            <a:pPr lvl="7" algn="r"/>
            <a:endParaRPr lang="en-GB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13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01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خلاصة القول</a:t>
            </a:r>
          </a:p>
          <a:p>
            <a:pPr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14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EG" sz="3600" b="1" dirty="0">
                <a:cs typeface="Simplified Arabic" pitchFamily="2" charset="-78"/>
              </a:rPr>
              <a:t>المستشرق الذي زعم أن " الإسلام إما أن يعتمد تغييراً جذرياً فيه أو أن يتخلى عن مسايرة الحياة" هو:-</a:t>
            </a:r>
            <a:endParaRPr lang="en-GB" sz="3600" b="1" dirty="0">
              <a:cs typeface="Simplified Arabic" pitchFamily="2" charset="-78"/>
            </a:endParaRPr>
          </a:p>
          <a:p>
            <a:pPr algn="r" rtl="1"/>
            <a:r>
              <a:rPr lang="ar-EG" sz="3600" b="1" dirty="0">
                <a:cs typeface="Simplified Arabic" pitchFamily="2" charset="-78"/>
              </a:rPr>
              <a:t>أ- ك. كراج 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EG" sz="3600" b="1" dirty="0" smtClean="0">
                <a:cs typeface="Simplified Arabic" pitchFamily="2" charset="-78"/>
              </a:rPr>
              <a:t>ب- </a:t>
            </a:r>
            <a:r>
              <a:rPr lang="ar-EG" sz="3600" b="1" dirty="0">
                <a:cs typeface="Simplified Arabic" pitchFamily="2" charset="-78"/>
              </a:rPr>
              <a:t>جورج </a:t>
            </a:r>
            <a:r>
              <a:rPr lang="ar-EG" sz="3600" b="1" dirty="0" smtClean="0">
                <a:cs typeface="Simplified Arabic" pitchFamily="2" charset="-78"/>
              </a:rPr>
              <a:t>سيل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SA" sz="3600" b="1" dirty="0" smtClean="0">
                <a:cs typeface="Simplified Arabic" pitchFamily="2" charset="-78"/>
              </a:rPr>
              <a:t>ج</a:t>
            </a:r>
            <a:r>
              <a:rPr lang="ar-EG" sz="3600" b="1" dirty="0" smtClean="0">
                <a:cs typeface="Simplified Arabic" pitchFamily="2" charset="-78"/>
              </a:rPr>
              <a:t>- </a:t>
            </a:r>
            <a:r>
              <a:rPr lang="ar-EG" sz="3600" b="1" dirty="0">
                <a:cs typeface="Simplified Arabic" pitchFamily="2" charset="-78"/>
              </a:rPr>
              <a:t>ريتشارد بل     </a:t>
            </a:r>
            <a:endParaRPr lang="ar-SA" sz="3600" b="1" dirty="0" smtClean="0">
              <a:cs typeface="Simplified Arabic" pitchFamily="2" charset="-78"/>
            </a:endParaRPr>
          </a:p>
          <a:p>
            <a:pPr algn="r" rtl="1"/>
            <a:r>
              <a:rPr lang="ar-SA" sz="3600" b="1" dirty="0" smtClean="0">
                <a:cs typeface="Simplified Arabic" pitchFamily="2" charset="-78"/>
              </a:rPr>
              <a:t>د</a:t>
            </a:r>
            <a:r>
              <a:rPr lang="ar-EG" sz="3600" b="1" dirty="0" smtClean="0">
                <a:cs typeface="Simplified Arabic" pitchFamily="2" charset="-78"/>
              </a:rPr>
              <a:t>- </a:t>
            </a:r>
            <a:r>
              <a:rPr lang="ar-EG" sz="3600" b="1" dirty="0">
                <a:cs typeface="Simplified Arabic" pitchFamily="2" charset="-78"/>
              </a:rPr>
              <a:t>دي </a:t>
            </a:r>
            <a:r>
              <a:rPr lang="ar-EG" sz="3600" b="1" dirty="0" smtClean="0">
                <a:cs typeface="Simplified Arabic" pitchFamily="2" charset="-78"/>
              </a:rPr>
              <a:t>ساسي</a:t>
            </a:r>
            <a:r>
              <a:rPr lang="en-US" sz="3600" b="1" dirty="0">
                <a:cs typeface="Simplified Arabic" pitchFamily="2" charset="-78"/>
              </a:rPr>
              <a:t> </a:t>
            </a:r>
            <a:endParaRPr lang="en-GB" sz="3600" b="1" dirty="0">
              <a:cs typeface="Simplified Arabic" pitchFamily="2" charset="-78"/>
            </a:endParaRPr>
          </a:p>
          <a:p>
            <a:pPr algn="r" rtl="1"/>
            <a:endParaRPr lang="en-GB" sz="40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94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EG" sz="3600" b="1" dirty="0" smtClean="0"/>
              <a:t>أول </a:t>
            </a:r>
            <a:r>
              <a:rPr lang="ar-EG" sz="3600" b="1" dirty="0"/>
              <a:t>مستشرق قام بمحاولة واسعة وشاملة للتشكيك في الحديث النبوي هو :-</a:t>
            </a:r>
            <a:endParaRPr lang="en-GB" sz="3600" dirty="0"/>
          </a:p>
          <a:p>
            <a:pPr algn="just" rtl="1"/>
            <a:r>
              <a:rPr lang="ar-EG" sz="3600" b="1" dirty="0"/>
              <a:t>أ- هاملتون جبب </a:t>
            </a:r>
            <a:endParaRPr lang="ar-SA" sz="3600" b="1" dirty="0" smtClean="0"/>
          </a:p>
          <a:p>
            <a:pPr algn="just" rtl="1"/>
            <a:r>
              <a:rPr lang="ar-EG" sz="3600" b="1" dirty="0" smtClean="0"/>
              <a:t>ب- </a:t>
            </a:r>
            <a:r>
              <a:rPr lang="ar-EG" sz="3600" b="1" dirty="0"/>
              <a:t>لوي ماسينون  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ج</a:t>
            </a:r>
            <a:r>
              <a:rPr lang="ar-EG" sz="3600" b="1" dirty="0" smtClean="0"/>
              <a:t>- </a:t>
            </a:r>
            <a:r>
              <a:rPr lang="ar-EG" sz="3600" b="1" dirty="0"/>
              <a:t>هنري لامنس </a:t>
            </a:r>
            <a:endParaRPr lang="ar-SA" sz="3600" b="1" dirty="0" smtClean="0"/>
          </a:p>
          <a:p>
            <a:pPr algn="just" rtl="1"/>
            <a:r>
              <a:rPr lang="ar-EG" sz="3600" b="1" dirty="0" smtClean="0"/>
              <a:t>د- </a:t>
            </a:r>
            <a:r>
              <a:rPr lang="ar-EG" sz="3600" b="1" dirty="0"/>
              <a:t>جولدتسهير</a:t>
            </a:r>
            <a:endParaRPr lang="en-GB" sz="3600" b="1" dirty="0"/>
          </a:p>
          <a:p>
            <a:pPr algn="just" rtl="1"/>
            <a:r>
              <a:rPr lang="en-US" dirty="0"/>
              <a:t> </a:t>
            </a:r>
            <a:endParaRPr lang="en-GB" dirty="0"/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والسنة النبوية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9" y="2286000"/>
            <a:ext cx="5105401" cy="2819400"/>
          </a:xfrm>
        </p:spPr>
        <p:txBody>
          <a:bodyPr/>
          <a:lstStyle/>
          <a:p>
            <a:pPr algn="r" rtl="1"/>
            <a:endParaRPr lang="en-GB" sz="3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862926"/>
              </p:ext>
            </p:extLst>
          </p:nvPr>
        </p:nvGraphicFramePr>
        <p:xfrm>
          <a:off x="2534732" y="2363280"/>
          <a:ext cx="4602511" cy="26642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02511"/>
              </a:tblGrid>
              <a:tr h="2664296">
                <a:tc>
                  <a:txBody>
                    <a:bodyPr/>
                    <a:lstStyle/>
                    <a:p>
                      <a:pPr algn="r" rtl="1"/>
                      <a:endParaRPr lang="ar-SA" sz="4000" dirty="0" smtClean="0">
                        <a:solidFill>
                          <a:srgbClr val="00B0F0"/>
                        </a:solidFill>
                      </a:endParaRPr>
                    </a:p>
                    <a:p>
                      <a:pPr algn="ctr" rtl="1"/>
                      <a:r>
                        <a:rPr lang="ar-SA" sz="4000" b="1" dirty="0" smtClean="0">
                          <a:latin typeface="GE SS TV Bold" pitchFamily="18" charset="-78"/>
                          <a:ea typeface="GE SS TV Bold" pitchFamily="18" charset="-78"/>
                          <a:cs typeface="GE SS TV Bold" pitchFamily="18" charset="-78"/>
                        </a:rPr>
                        <a:t>الاستشراق والفقه الإسلامي</a:t>
                      </a:r>
                      <a:endParaRPr lang="en-GB" sz="4000" dirty="0">
                        <a:solidFill>
                          <a:srgbClr val="00B0F0"/>
                        </a:solidFill>
                        <a:latin typeface="GE SS TV Bold" pitchFamily="18" charset="-78"/>
                        <a:ea typeface="GE SS TV Bold" pitchFamily="18" charset="-78"/>
                        <a:cs typeface="GE SS TV Bold" pitchFamily="18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49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600205"/>
            <a:ext cx="9753600" cy="4525963"/>
          </a:xfrm>
        </p:spPr>
        <p:txBody>
          <a:bodyPr>
            <a:noAutofit/>
          </a:bodyPr>
          <a:lstStyle/>
          <a:p>
            <a:pPr lvl="1" algn="r" rtl="1"/>
            <a:r>
              <a:rPr lang="ar-SA" sz="4000" b="1" dirty="0" smtClean="0">
                <a:cs typeface="Simplified Arabic" pitchFamily="2" charset="-78"/>
              </a:rPr>
              <a:t>مدخل</a:t>
            </a:r>
          </a:p>
          <a:p>
            <a:pPr lvl="1" algn="r" rtl="1"/>
            <a:r>
              <a:rPr lang="ar-SA" sz="4000" b="1" dirty="0" smtClean="0">
                <a:cs typeface="Simplified Arabic" pitchFamily="2" charset="-78"/>
              </a:rPr>
              <a:t>مزاعم المستشرقين</a:t>
            </a:r>
          </a:p>
          <a:p>
            <a:pPr lvl="2" algn="r" rtl="1"/>
            <a:r>
              <a:rPr lang="ar-SA" sz="4000" b="1" dirty="0" smtClean="0">
                <a:cs typeface="Simplified Arabic" pitchFamily="2" charset="-78"/>
              </a:rPr>
              <a:t>تأثر الشريعة بالقانون الروماني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18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600205"/>
            <a:ext cx="9753600" cy="4525963"/>
          </a:xfrm>
        </p:spPr>
        <p:txBody>
          <a:bodyPr>
            <a:noAutofit/>
          </a:bodyPr>
          <a:lstStyle/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تأثر الشريعة بالقانون الروماني</a:t>
            </a:r>
          </a:p>
          <a:p>
            <a:pPr lvl="3" algn="r" rtl="1"/>
            <a:r>
              <a:rPr lang="ar-SA" sz="3600" b="1" dirty="0" smtClean="0">
                <a:cs typeface="Simplified Arabic" pitchFamily="2" charset="-78"/>
              </a:rPr>
              <a:t>جولد تسيهر</a:t>
            </a:r>
          </a:p>
          <a:p>
            <a:pPr lvl="3" algn="r" rtl="1"/>
            <a:r>
              <a:rPr lang="ar-SA" sz="3600" b="1" dirty="0" smtClean="0">
                <a:cs typeface="Simplified Arabic" pitchFamily="2" charset="-78"/>
              </a:rPr>
              <a:t>فون كريمر</a:t>
            </a:r>
          </a:p>
          <a:p>
            <a:pPr lvl="3" algn="r" rtl="1"/>
            <a:r>
              <a:rPr lang="ar-SA" sz="3600" b="1" dirty="0" smtClean="0">
                <a:cs typeface="Simplified Arabic" pitchFamily="2" charset="-78"/>
              </a:rPr>
              <a:t>شيلدون آموس</a:t>
            </a:r>
          </a:p>
          <a:p>
            <a:pPr lvl="3" algn="just" rtl="1"/>
            <a:r>
              <a:rPr lang="ar-SA" sz="3600" b="1" dirty="0" smtClean="0">
                <a:cs typeface="Simplified Arabic" pitchFamily="2" charset="-78"/>
              </a:rPr>
              <a:t>«إن الشرع المحمدي ليس إلا القانون الروماني للامبراطورية معدلاً وفق الأحوال السياسية في الممتلكات العربية»</a:t>
            </a:r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19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8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 algn="just" rtl="1">
              <a:buNone/>
            </a:pPr>
            <a:r>
              <a:rPr lang="ar-SA" sz="3600" b="1" dirty="0" smtClean="0"/>
              <a:t>شيلدون آموس</a:t>
            </a:r>
          </a:p>
          <a:p>
            <a:pPr marL="914400" lvl="2" indent="0" algn="just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’أن القانون الروماني ليس سوى قانون 	جستنيان في لباس عربي‘.</a:t>
            </a:r>
          </a:p>
          <a:p>
            <a:pPr marL="914400" lvl="2" indent="0" algn="just" rtl="1">
              <a:buNone/>
            </a:pPr>
            <a:r>
              <a:rPr lang="ar-SA" sz="3600" b="1" dirty="0" smtClean="0"/>
              <a:t>النبي صلى الله عليه وسلم كان على معرفة واسعة بالقانون الروماني</a:t>
            </a:r>
          </a:p>
          <a:p>
            <a:pPr lvl="2" algn="just" rtl="1"/>
            <a:r>
              <a:rPr lang="ar-SA" sz="3600" b="1" dirty="0" smtClean="0"/>
              <a:t>وقوف فقهاء المسلمين على القانون الروماني والمحاكم الرومانية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20</a:t>
            </a:fld>
            <a:endParaRPr lang="en-GB"/>
          </a:p>
        </p:txBody>
      </p:sp>
      <p:sp>
        <p:nvSpPr>
          <p:cNvPr id="8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15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just" rtl="1"/>
            <a:r>
              <a:rPr lang="ar-SA" sz="3600" b="1" dirty="0" smtClean="0"/>
              <a:t>أن النبي صلى الله عليه وسلم كان على معرفة واسعة بالقانون الروماني</a:t>
            </a:r>
          </a:p>
          <a:p>
            <a:pPr lvl="2" algn="just" rtl="1"/>
            <a:r>
              <a:rPr lang="ar-SA" sz="3600" b="1" dirty="0" smtClean="0"/>
              <a:t>وقوف فقهاء المسلمين على القانون الروماني والمحاكم الرومانية</a:t>
            </a:r>
          </a:p>
          <a:p>
            <a:pPr lvl="2" algn="just" rtl="1"/>
            <a:r>
              <a:rPr lang="ar-SA" sz="3600" b="1" dirty="0" smtClean="0"/>
              <a:t>التشابه في النظم القانةنية والأحكام والقواعد الموجودة في الشريعة مع القانون الروماني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21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5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 rtl="1"/>
            <a:r>
              <a:rPr lang="ar-SA" sz="4000" b="1" dirty="0" smtClean="0">
                <a:cs typeface="Simplified Arabic" pitchFamily="2" charset="-78"/>
              </a:rPr>
              <a:t>مناقشة الآراء الاستشراقية</a:t>
            </a:r>
          </a:p>
          <a:p>
            <a:pPr lvl="2" algn="just" rtl="1"/>
            <a:r>
              <a:rPr lang="ar-SA" sz="4000" b="1" dirty="0" smtClean="0">
                <a:cs typeface="Simplified Arabic" pitchFamily="2" charset="-78"/>
              </a:rPr>
              <a:t>معرفة الرسول صلى الله عليه وسلم بالقانون الروماني</a:t>
            </a:r>
          </a:p>
          <a:p>
            <a:pPr lvl="2" algn="just" rtl="1"/>
            <a:r>
              <a:rPr lang="ar-SA" sz="4000" b="1" dirty="0" smtClean="0">
                <a:cs typeface="Simplified Arabic" pitchFamily="2" charset="-78"/>
              </a:rPr>
              <a:t>إلغاء المحاكم الرومانية قبل ظهور الإسلام</a:t>
            </a:r>
            <a:endParaRPr lang="en-GB" sz="4000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22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914400" lvl="2" indent="0" algn="r" rtl="1">
              <a:buNone/>
            </a:pPr>
            <a:r>
              <a:rPr lang="ar-SA" sz="4000" b="1" dirty="0">
                <a:cs typeface="Simplified Arabic" pitchFamily="2" charset="-78"/>
              </a:rPr>
              <a:t>مناقشة الآراء الاستشراقية</a:t>
            </a:r>
          </a:p>
          <a:p>
            <a:pPr marL="914400" lvl="2" indent="0" algn="r" rtl="1">
              <a:buNone/>
            </a:pPr>
            <a:r>
              <a:rPr lang="ar-SA" sz="4000" b="1" dirty="0" smtClean="0">
                <a:cs typeface="Simplified Arabic" pitchFamily="2" charset="-78"/>
              </a:rPr>
              <a:t>	مدرسة بيروت</a:t>
            </a:r>
          </a:p>
          <a:p>
            <a:pPr marL="914400" lvl="2" indent="0" algn="r" rtl="1">
              <a:buNone/>
            </a:pPr>
            <a:r>
              <a:rPr lang="ar-SA" sz="4000" b="1" dirty="0">
                <a:cs typeface="Simplified Arabic" pitchFamily="2" charset="-78"/>
              </a:rPr>
              <a:t>	</a:t>
            </a:r>
            <a:r>
              <a:rPr lang="ar-SA" sz="4000" b="1" dirty="0" smtClean="0">
                <a:cs typeface="Simplified Arabic" pitchFamily="2" charset="-78"/>
              </a:rPr>
              <a:t>تأثر الإمام الأوزاعي بالقانون الروماني</a:t>
            </a:r>
          </a:p>
          <a:p>
            <a:pPr marL="914400" lvl="2" indent="0" algn="r" rtl="1">
              <a:buNone/>
            </a:pPr>
            <a:r>
              <a:rPr lang="ar-SA" sz="4000" b="1" dirty="0">
                <a:cs typeface="Simplified Arabic" pitchFamily="2" charset="-78"/>
              </a:rPr>
              <a:t>	</a:t>
            </a:r>
            <a:r>
              <a:rPr lang="ar-SA" sz="4000" b="1" dirty="0" smtClean="0">
                <a:cs typeface="Simplified Arabic" pitchFamily="2" charset="-78"/>
              </a:rPr>
              <a:t>التشابه بين الشريعة والقانون </a:t>
            </a:r>
            <a:r>
              <a:rPr lang="ar-SA" sz="4000" b="1" dirty="0" smtClean="0">
                <a:cs typeface="Simplified Arabic" pitchFamily="2" charset="-78"/>
              </a:rPr>
              <a:t>الروماني</a:t>
            </a:r>
          </a:p>
          <a:p>
            <a:pPr marL="914400" lvl="2" indent="0" algn="r" rtl="1">
              <a:buNone/>
            </a:pPr>
            <a:endParaRPr lang="ar-SA" sz="4000" b="1" dirty="0">
              <a:cs typeface="Simplified Arabic" pitchFamily="2" charset="-78"/>
            </a:endParaRPr>
          </a:p>
          <a:p>
            <a:pPr marL="914400" lvl="2" indent="0" algn="r" rtl="1">
              <a:buNone/>
            </a:pPr>
            <a:r>
              <a:rPr lang="ar-SA" sz="4000" b="1" dirty="0" smtClean="0">
                <a:cs typeface="Simplified Arabic" pitchFamily="2" charset="-78"/>
              </a:rPr>
              <a:t>الخلاصة</a:t>
            </a:r>
            <a:endParaRPr lang="ar-SA" sz="4000" b="1" dirty="0" smtClean="0">
              <a:cs typeface="Simplified Arabic" pitchFamily="2" charset="-78"/>
            </a:endParaRPr>
          </a:p>
          <a:p>
            <a:pPr marL="914400" lvl="2" indent="0" algn="r" rtl="1">
              <a:buNone/>
            </a:pPr>
            <a:r>
              <a:rPr lang="ar-SA" sz="4000" b="1" dirty="0">
                <a:cs typeface="Simplified Arabic" pitchFamily="2" charset="-78"/>
              </a:rPr>
              <a:t>	</a:t>
            </a:r>
            <a:endParaRPr lang="ar-SA" sz="4000" b="1" dirty="0" smtClean="0">
              <a:cs typeface="Simplified Arabic" pitchFamily="2" charset="-78"/>
            </a:endParaRPr>
          </a:p>
          <a:p>
            <a:pPr lvl="1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23</a:t>
            </a:fld>
            <a:endParaRPr lang="en-GB"/>
          </a:p>
        </p:txBody>
      </p:sp>
      <p:sp>
        <p:nvSpPr>
          <p:cNvPr id="6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4000" b="1" dirty="0" smtClean="0">
                <a:solidFill>
                  <a:srgbClr val="003399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الشريعة والقانون الروماني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3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المدارس الاستشراقية</a:t>
            </a:r>
            <a:endParaRPr lang="ar-SA" sz="51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47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marL="0" indent="0" algn="ctr" rtl="1">
              <a:buNone/>
            </a:pP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426327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9403</TotalTime>
  <Words>415</Words>
  <Application>Microsoft Office PowerPoint</Application>
  <PresentationFormat>A4 Paper (210x297 mm)</PresentationFormat>
  <Paragraphs>155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     حركة الاستشراق المستوى الخامس       </vt:lpstr>
      <vt:lpstr>محاضرة اليوم </vt:lpstr>
      <vt:lpstr>مراجعة</vt:lpstr>
      <vt:lpstr>مراجعة</vt:lpstr>
      <vt:lpstr>مراجعة</vt:lpstr>
      <vt:lpstr>مراجعة</vt:lpstr>
      <vt:lpstr>مراجعة</vt:lpstr>
      <vt:lpstr>PowerPoint Presentation</vt:lpstr>
      <vt:lpstr>الاستشراق والسنة النبوية</vt:lpstr>
      <vt:lpstr>PowerPoint Presentation</vt:lpstr>
      <vt:lpstr>الاستشراق والسنة النبوية</vt:lpstr>
      <vt:lpstr>الاستشراق والسنة النبوية</vt:lpstr>
      <vt:lpstr>الاستشراق والسنة النبوية</vt:lpstr>
      <vt:lpstr>الاستشراق والسنة النبوية</vt:lpstr>
      <vt:lpstr>الاستشراق والسنة النبوية</vt:lpstr>
      <vt:lpstr>الاستشراق والسنة النبوية</vt:lpstr>
      <vt:lpstr>PowerPoint Presentation</vt:lpstr>
      <vt:lpstr>الشريعة والقانون الروماني</vt:lpstr>
      <vt:lpstr>الشريعة والقانون الروماني</vt:lpstr>
      <vt:lpstr>الشريعة والقانون الروماني</vt:lpstr>
      <vt:lpstr>الشريعة والقانون الروماني</vt:lpstr>
      <vt:lpstr>الشريعة والقانون الروماني</vt:lpstr>
      <vt:lpstr>الشريعة والقانون الروماني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261</cp:revision>
  <cp:lastPrinted>2012-10-17T08:23:15Z</cp:lastPrinted>
  <dcterms:created xsi:type="dcterms:W3CDTF">2009-10-14T19:14:34Z</dcterms:created>
  <dcterms:modified xsi:type="dcterms:W3CDTF">2012-12-21T17:06:12Z</dcterms:modified>
</cp:coreProperties>
</file>