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43"/>
  </p:notesMasterIdLst>
  <p:sldIdLst>
    <p:sldId id="272" r:id="rId2"/>
    <p:sldId id="872" r:id="rId3"/>
    <p:sldId id="854" r:id="rId4"/>
    <p:sldId id="852" r:id="rId5"/>
    <p:sldId id="815" r:id="rId6"/>
    <p:sldId id="877" r:id="rId7"/>
    <p:sldId id="922" r:id="rId8"/>
    <p:sldId id="928" r:id="rId9"/>
    <p:sldId id="923" r:id="rId10"/>
    <p:sldId id="924" r:id="rId11"/>
    <p:sldId id="925" r:id="rId12"/>
    <p:sldId id="929" r:id="rId13"/>
    <p:sldId id="926" r:id="rId14"/>
    <p:sldId id="919" r:id="rId15"/>
    <p:sldId id="930" r:id="rId16"/>
    <p:sldId id="931" r:id="rId17"/>
    <p:sldId id="932" r:id="rId18"/>
    <p:sldId id="892" r:id="rId19"/>
    <p:sldId id="893" r:id="rId20"/>
    <p:sldId id="913" r:id="rId21"/>
    <p:sldId id="894" r:id="rId22"/>
    <p:sldId id="895" r:id="rId23"/>
    <p:sldId id="914" r:id="rId24"/>
    <p:sldId id="896" r:id="rId25"/>
    <p:sldId id="915" r:id="rId26"/>
    <p:sldId id="903" r:id="rId27"/>
    <p:sldId id="904" r:id="rId28"/>
    <p:sldId id="905" r:id="rId29"/>
    <p:sldId id="906" r:id="rId30"/>
    <p:sldId id="907" r:id="rId31"/>
    <p:sldId id="908" r:id="rId32"/>
    <p:sldId id="935" r:id="rId33"/>
    <p:sldId id="918" r:id="rId34"/>
    <p:sldId id="909" r:id="rId35"/>
    <p:sldId id="916" r:id="rId36"/>
    <p:sldId id="910" r:id="rId37"/>
    <p:sldId id="911" r:id="rId38"/>
    <p:sldId id="917" r:id="rId39"/>
    <p:sldId id="912" r:id="rId40"/>
    <p:sldId id="936" r:id="rId41"/>
    <p:sldId id="821" r:id="rId42"/>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000000"/>
    <a:srgbClr val="FF3300"/>
    <a:srgbClr val="3B84AF"/>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9" autoAdjust="0"/>
    <p:restoredTop sz="94726" autoAdjust="0"/>
  </p:normalViewPr>
  <p:slideViewPr>
    <p:cSldViewPr>
      <p:cViewPr>
        <p:scale>
          <a:sx n="50" d="100"/>
          <a:sy n="50" d="100"/>
        </p:scale>
        <p:origin x="-900" y="-3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3152FF-FCB5-49DE-A918-753332896833}" type="doc">
      <dgm:prSet loTypeId="urn:microsoft.com/office/officeart/2005/8/layout/chart3" loCatId="relationship" qsTypeId="urn:microsoft.com/office/officeart/2005/8/quickstyle/simple1" qsCatId="simple" csTypeId="urn:microsoft.com/office/officeart/2005/8/colors/colorful1#2" csCatId="colorful" phldr="1"/>
      <dgm:spPr/>
    </dgm:pt>
    <dgm:pt modelId="{23603FCD-F7FE-49D9-8ABD-CFEEDEFEF30D}">
      <dgm:prSet custT="1">
        <dgm:style>
          <a:lnRef idx="0">
            <a:schemeClr val="accent4"/>
          </a:lnRef>
          <a:fillRef idx="3">
            <a:schemeClr val="accent4"/>
          </a:fillRef>
          <a:effectRef idx="3">
            <a:schemeClr val="accent4"/>
          </a:effectRef>
          <a:fontRef idx="minor">
            <a:schemeClr val="lt1"/>
          </a:fontRef>
        </dgm:style>
      </dgm:prSet>
      <dgm:spPr>
        <a:solidFill>
          <a:srgbClr val="009900"/>
        </a:solidFill>
      </dgm:spPr>
      <dgm:t>
        <a:bodyPr/>
        <a:lstStyle/>
        <a:p>
          <a:r>
            <a:rPr lang="ar-SA" sz="3200" b="1" dirty="0" smtClean="0">
              <a:latin typeface="GE SS TV Bold" pitchFamily="18" charset="-78"/>
              <a:ea typeface="GE SS TV Bold" pitchFamily="18" charset="-78"/>
              <a:cs typeface="GE SS TV Bold" pitchFamily="18" charset="-78"/>
            </a:rPr>
            <a:t>السمنار</a:t>
          </a:r>
          <a:endParaRPr lang="en-GB" sz="3200" b="1" dirty="0">
            <a:latin typeface="GE SS TV Bold" pitchFamily="18" charset="-78"/>
            <a:ea typeface="GE SS TV Bold" pitchFamily="18" charset="-78"/>
            <a:cs typeface="GE SS TV Bold" pitchFamily="18" charset="-78"/>
          </a:endParaRPr>
        </a:p>
      </dgm:t>
    </dgm:pt>
    <dgm:pt modelId="{B5300ED4-AB5E-462F-B1C9-00C9734CC2E5}" type="sibTrans" cxnId="{944F83B9-AD52-4B8A-BFD8-CC38C8851436}">
      <dgm:prSet/>
      <dgm:spPr/>
      <dgm:t>
        <a:bodyPr/>
        <a:lstStyle/>
        <a:p>
          <a:endParaRPr lang="en-GB"/>
        </a:p>
      </dgm:t>
    </dgm:pt>
    <dgm:pt modelId="{858AF79A-2326-4846-AAC8-5A12A9884742}" type="parTrans" cxnId="{944F83B9-AD52-4B8A-BFD8-CC38C8851436}">
      <dgm:prSet/>
      <dgm:spPr/>
      <dgm:t>
        <a:bodyPr/>
        <a:lstStyle/>
        <a:p>
          <a:endParaRPr lang="en-GB"/>
        </a:p>
      </dgm:t>
    </dgm:pt>
    <dgm:pt modelId="{826B3BAA-FCB1-4064-9D7E-C184C9B0532C}">
      <dgm:prSet>
        <dgm:style>
          <a:lnRef idx="1">
            <a:schemeClr val="accent2"/>
          </a:lnRef>
          <a:fillRef idx="3">
            <a:schemeClr val="accent2"/>
          </a:fillRef>
          <a:effectRef idx="2">
            <a:schemeClr val="accent2"/>
          </a:effectRef>
          <a:fontRef idx="minor">
            <a:schemeClr val="lt1"/>
          </a:fontRef>
        </dgm:style>
      </dgm:prSet>
      <dgm:spPr>
        <a:solidFill>
          <a:schemeClr val="bg2">
            <a:lumMod val="50000"/>
          </a:schemeClr>
        </a:solidFill>
      </dgm:spPr>
      <dgm:t>
        <a:bodyPr/>
        <a:lstStyle/>
        <a:p>
          <a:r>
            <a:rPr lang="ar-SA" dirty="0" smtClean="0">
              <a:latin typeface="GE SS TV Bold" pitchFamily="18" charset="-78"/>
              <a:ea typeface="GE SS TV Bold" pitchFamily="18" charset="-78"/>
              <a:cs typeface="GE SS TV Bold" pitchFamily="18" charset="-78"/>
            </a:rPr>
            <a:t>مراجعة </a:t>
          </a:r>
        </a:p>
      </dgm:t>
    </dgm:pt>
    <dgm:pt modelId="{1E51CB1E-53CF-476B-A04A-39431EE77EA6}" type="parTrans" cxnId="{7B600963-EE23-4D7F-841C-8506F1FC1261}">
      <dgm:prSet/>
      <dgm:spPr/>
      <dgm:t>
        <a:bodyPr/>
        <a:lstStyle/>
        <a:p>
          <a:endParaRPr lang="en-GB"/>
        </a:p>
      </dgm:t>
    </dgm:pt>
    <dgm:pt modelId="{DBECC129-518E-44F1-807C-544E35EFBB44}" type="sibTrans" cxnId="{7B600963-EE23-4D7F-841C-8506F1FC1261}">
      <dgm:prSet/>
      <dgm:spPr/>
      <dgm:t>
        <a:bodyPr/>
        <a:lstStyle/>
        <a:p>
          <a:endParaRPr lang="en-GB"/>
        </a:p>
      </dgm:t>
    </dgm:pt>
    <dgm:pt modelId="{B06B8408-A5D0-4665-8E5E-2DB3A12E0CCB}">
      <dgm:prSet>
        <dgm:style>
          <a:lnRef idx="0">
            <a:schemeClr val="accent6"/>
          </a:lnRef>
          <a:fillRef idx="3">
            <a:schemeClr val="accent6"/>
          </a:fillRef>
          <a:effectRef idx="3">
            <a:schemeClr val="accent6"/>
          </a:effectRef>
          <a:fontRef idx="minor">
            <a:schemeClr val="lt1"/>
          </a:fontRef>
        </dgm:style>
      </dgm:prSet>
      <dgm:spPr>
        <a:solidFill>
          <a:srgbClr val="FF0066"/>
        </a:solidFill>
        <a:ln/>
      </dgm:spPr>
      <dgm:t>
        <a:bodyPr/>
        <a:lstStyle/>
        <a:p>
          <a:r>
            <a:rPr lang="ar-SA" dirty="0" smtClean="0">
              <a:latin typeface="GE SS TV Bold" pitchFamily="18" charset="-78"/>
              <a:ea typeface="GE SS TV Bold" pitchFamily="18" charset="-78"/>
              <a:cs typeface="GE SS TV Bold" pitchFamily="18" charset="-78"/>
            </a:rPr>
            <a:t>مدارس الاستشراق</a:t>
          </a:r>
          <a:endParaRPr lang="en-GB" dirty="0">
            <a:latin typeface="GE SS TV Bold" pitchFamily="18" charset="-78"/>
            <a:ea typeface="GE SS TV Bold" pitchFamily="18" charset="-78"/>
            <a:cs typeface="GE SS TV Bold" pitchFamily="18" charset="-78"/>
          </a:endParaRPr>
        </a:p>
      </dgm:t>
    </dgm:pt>
    <dgm:pt modelId="{E468E8FF-CFCF-4373-81C6-EF9CAAD749D6}" type="parTrans" cxnId="{2D735748-BEF4-456F-BD65-B9B3083C1FDD}">
      <dgm:prSet/>
      <dgm:spPr/>
      <dgm:t>
        <a:bodyPr/>
        <a:lstStyle/>
        <a:p>
          <a:endParaRPr lang="en-GB"/>
        </a:p>
      </dgm:t>
    </dgm:pt>
    <dgm:pt modelId="{B36568BB-5324-46A3-BE04-5B86AC417C55}" type="sibTrans" cxnId="{2D735748-BEF4-456F-BD65-B9B3083C1FDD}">
      <dgm:prSet/>
      <dgm:spPr/>
      <dgm:t>
        <a:bodyPr/>
        <a:lstStyle/>
        <a:p>
          <a:endParaRPr lang="en-GB"/>
        </a:p>
      </dgm:t>
    </dgm:pt>
    <dgm:pt modelId="{1172D5E3-C10A-4CEC-8F2F-094BE161D879}" type="pres">
      <dgm:prSet presAssocID="{E33152FF-FCB5-49DE-A918-753332896833}" presName="compositeShape" presStyleCnt="0">
        <dgm:presLayoutVars>
          <dgm:chMax val="7"/>
          <dgm:dir/>
          <dgm:resizeHandles val="exact"/>
        </dgm:presLayoutVars>
      </dgm:prSet>
      <dgm:spPr/>
    </dgm:pt>
    <dgm:pt modelId="{4FE95BC7-554E-41CA-A607-7B5B69F2B218}" type="pres">
      <dgm:prSet presAssocID="{E33152FF-FCB5-49DE-A918-753332896833}" presName="wedge1" presStyleLbl="node1" presStyleIdx="0" presStyleCnt="3" custScaleX="105288" custLinFactNeighborX="-2493" custLinFactNeighborY="1501"/>
      <dgm:spPr/>
      <dgm:t>
        <a:bodyPr/>
        <a:lstStyle/>
        <a:p>
          <a:endParaRPr lang="en-GB"/>
        </a:p>
      </dgm:t>
    </dgm:pt>
    <dgm:pt modelId="{A01E914C-7ECD-481A-BC4C-656BA07041FB}" type="pres">
      <dgm:prSet presAssocID="{E33152FF-FCB5-49DE-A918-753332896833}" presName="wedge1Tx" presStyleLbl="node1" presStyleIdx="0" presStyleCnt="3">
        <dgm:presLayoutVars>
          <dgm:chMax val="0"/>
          <dgm:chPref val="0"/>
          <dgm:bulletEnabled val="1"/>
        </dgm:presLayoutVars>
      </dgm:prSet>
      <dgm:spPr/>
      <dgm:t>
        <a:bodyPr/>
        <a:lstStyle/>
        <a:p>
          <a:endParaRPr lang="en-GB"/>
        </a:p>
      </dgm:t>
    </dgm:pt>
    <dgm:pt modelId="{E436440E-F0CE-4CF3-8247-234F624D5CDC}" type="pres">
      <dgm:prSet presAssocID="{E33152FF-FCB5-49DE-A918-753332896833}" presName="wedge2" presStyleLbl="node1" presStyleIdx="1" presStyleCnt="3"/>
      <dgm:spPr/>
      <dgm:t>
        <a:bodyPr/>
        <a:lstStyle/>
        <a:p>
          <a:endParaRPr lang="en-GB"/>
        </a:p>
      </dgm:t>
    </dgm:pt>
    <dgm:pt modelId="{C57C7CA3-7904-44FC-B38C-1C91FE65BD18}" type="pres">
      <dgm:prSet presAssocID="{E33152FF-FCB5-49DE-A918-753332896833}" presName="wedge2Tx" presStyleLbl="node1" presStyleIdx="1" presStyleCnt="3">
        <dgm:presLayoutVars>
          <dgm:chMax val="0"/>
          <dgm:chPref val="0"/>
          <dgm:bulletEnabled val="1"/>
        </dgm:presLayoutVars>
      </dgm:prSet>
      <dgm:spPr/>
      <dgm:t>
        <a:bodyPr/>
        <a:lstStyle/>
        <a:p>
          <a:endParaRPr lang="en-GB"/>
        </a:p>
      </dgm:t>
    </dgm:pt>
    <dgm:pt modelId="{D9ADDD03-52B4-40EC-9414-81EB54D1F6F4}" type="pres">
      <dgm:prSet presAssocID="{E33152FF-FCB5-49DE-A918-753332896833}" presName="wedge3" presStyleLbl="node1" presStyleIdx="2" presStyleCnt="3"/>
      <dgm:spPr/>
      <dgm:t>
        <a:bodyPr/>
        <a:lstStyle/>
        <a:p>
          <a:endParaRPr lang="en-GB"/>
        </a:p>
      </dgm:t>
    </dgm:pt>
    <dgm:pt modelId="{D9DA14AD-C79F-4812-BD9A-2FE9422BDF7E}" type="pres">
      <dgm:prSet presAssocID="{E33152FF-FCB5-49DE-A918-753332896833}" presName="wedge3Tx" presStyleLbl="node1" presStyleIdx="2" presStyleCnt="3">
        <dgm:presLayoutVars>
          <dgm:chMax val="0"/>
          <dgm:chPref val="0"/>
          <dgm:bulletEnabled val="1"/>
        </dgm:presLayoutVars>
      </dgm:prSet>
      <dgm:spPr/>
      <dgm:t>
        <a:bodyPr/>
        <a:lstStyle/>
        <a:p>
          <a:endParaRPr lang="en-GB"/>
        </a:p>
      </dgm:t>
    </dgm:pt>
  </dgm:ptLst>
  <dgm:cxnLst>
    <dgm:cxn modelId="{EA8392DE-EA7F-4288-9A3C-11B6CCF97C04}" type="presOf" srcId="{B06B8408-A5D0-4665-8E5E-2DB3A12E0CCB}" destId="{C57C7CA3-7904-44FC-B38C-1C91FE65BD18}" srcOrd="1" destOrd="0" presId="urn:microsoft.com/office/officeart/2005/8/layout/chart3"/>
    <dgm:cxn modelId="{944F83B9-AD52-4B8A-BFD8-CC38C8851436}" srcId="{E33152FF-FCB5-49DE-A918-753332896833}" destId="{23603FCD-F7FE-49D9-8ABD-CFEEDEFEF30D}" srcOrd="2" destOrd="0" parTransId="{858AF79A-2326-4846-AAC8-5A12A9884742}" sibTransId="{B5300ED4-AB5E-462F-B1C9-00C9734CC2E5}"/>
    <dgm:cxn modelId="{932BA1FF-DE0C-49B1-B9D1-B78BE244C1C8}" type="presOf" srcId="{23603FCD-F7FE-49D9-8ABD-CFEEDEFEF30D}" destId="{D9DA14AD-C79F-4812-BD9A-2FE9422BDF7E}" srcOrd="1" destOrd="0" presId="urn:microsoft.com/office/officeart/2005/8/layout/chart3"/>
    <dgm:cxn modelId="{0D5F6BF5-A28C-4819-B3F4-547BFFF5A5E0}" type="presOf" srcId="{826B3BAA-FCB1-4064-9D7E-C184C9B0532C}" destId="{A01E914C-7ECD-481A-BC4C-656BA07041FB}" srcOrd="1" destOrd="0" presId="urn:microsoft.com/office/officeart/2005/8/layout/chart3"/>
    <dgm:cxn modelId="{E04C2C25-FF90-445D-AA41-B94F00091AA8}" type="presOf" srcId="{826B3BAA-FCB1-4064-9D7E-C184C9B0532C}" destId="{4FE95BC7-554E-41CA-A607-7B5B69F2B218}" srcOrd="0" destOrd="0" presId="urn:microsoft.com/office/officeart/2005/8/layout/chart3"/>
    <dgm:cxn modelId="{BC27281C-770E-4D38-A790-2789150E8117}" type="presOf" srcId="{23603FCD-F7FE-49D9-8ABD-CFEEDEFEF30D}" destId="{D9ADDD03-52B4-40EC-9414-81EB54D1F6F4}" srcOrd="0" destOrd="0" presId="urn:microsoft.com/office/officeart/2005/8/layout/chart3"/>
    <dgm:cxn modelId="{8A8697CB-1890-45CD-AF0B-04BA03D575FC}" type="presOf" srcId="{E33152FF-FCB5-49DE-A918-753332896833}" destId="{1172D5E3-C10A-4CEC-8F2F-094BE161D879}" srcOrd="0" destOrd="0" presId="urn:microsoft.com/office/officeart/2005/8/layout/chart3"/>
    <dgm:cxn modelId="{EAE5D3D1-20C5-4817-8FD9-FCD10F7FA44D}" type="presOf" srcId="{B06B8408-A5D0-4665-8E5E-2DB3A12E0CCB}" destId="{E436440E-F0CE-4CF3-8247-234F624D5CDC}" srcOrd="0" destOrd="0" presId="urn:microsoft.com/office/officeart/2005/8/layout/chart3"/>
    <dgm:cxn modelId="{7B600963-EE23-4D7F-841C-8506F1FC1261}" srcId="{E33152FF-FCB5-49DE-A918-753332896833}" destId="{826B3BAA-FCB1-4064-9D7E-C184C9B0532C}" srcOrd="0" destOrd="0" parTransId="{1E51CB1E-53CF-476B-A04A-39431EE77EA6}" sibTransId="{DBECC129-518E-44F1-807C-544E35EFBB44}"/>
    <dgm:cxn modelId="{2D735748-BEF4-456F-BD65-B9B3083C1FDD}" srcId="{E33152FF-FCB5-49DE-A918-753332896833}" destId="{B06B8408-A5D0-4665-8E5E-2DB3A12E0CCB}" srcOrd="1" destOrd="0" parTransId="{E468E8FF-CFCF-4373-81C6-EF9CAAD749D6}" sibTransId="{B36568BB-5324-46A3-BE04-5B86AC417C55}"/>
    <dgm:cxn modelId="{61DECD9D-A690-4436-BA8D-5BF1225B5A6B}" type="presParOf" srcId="{1172D5E3-C10A-4CEC-8F2F-094BE161D879}" destId="{4FE95BC7-554E-41CA-A607-7B5B69F2B218}" srcOrd="0" destOrd="0" presId="urn:microsoft.com/office/officeart/2005/8/layout/chart3"/>
    <dgm:cxn modelId="{1B0EB87C-9CB4-463C-8532-3F92DCEC85FC}" type="presParOf" srcId="{1172D5E3-C10A-4CEC-8F2F-094BE161D879}" destId="{A01E914C-7ECD-481A-BC4C-656BA07041FB}" srcOrd="1" destOrd="0" presId="urn:microsoft.com/office/officeart/2005/8/layout/chart3"/>
    <dgm:cxn modelId="{3FDA1076-0A80-4FDA-ACDE-426F6ED32F36}" type="presParOf" srcId="{1172D5E3-C10A-4CEC-8F2F-094BE161D879}" destId="{E436440E-F0CE-4CF3-8247-234F624D5CDC}" srcOrd="2" destOrd="0" presId="urn:microsoft.com/office/officeart/2005/8/layout/chart3"/>
    <dgm:cxn modelId="{FEDD2D34-D32A-4F3B-8561-D91F0FD2014E}" type="presParOf" srcId="{1172D5E3-C10A-4CEC-8F2F-094BE161D879}" destId="{C57C7CA3-7904-44FC-B38C-1C91FE65BD18}" srcOrd="3" destOrd="0" presId="urn:microsoft.com/office/officeart/2005/8/layout/chart3"/>
    <dgm:cxn modelId="{EF7FB45C-4D2F-482B-8661-F04586B5DEC1}" type="presParOf" srcId="{1172D5E3-C10A-4CEC-8F2F-094BE161D879}" destId="{D9ADDD03-52B4-40EC-9414-81EB54D1F6F4}" srcOrd="4" destOrd="0" presId="urn:microsoft.com/office/officeart/2005/8/layout/chart3"/>
    <dgm:cxn modelId="{8EFF0731-B40D-4236-A5D5-A1E2C59CA2D4}" type="presParOf" srcId="{1172D5E3-C10A-4CEC-8F2F-094BE161D879}" destId="{D9DA14AD-C79F-4812-BD9A-2FE9422BDF7E}" srcOrd="5" destOrd="0" presId="urn:microsoft.com/office/officeart/2005/8/layout/char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95BC7-554E-41CA-A607-7B5B69F2B218}">
      <dsp:nvSpPr>
        <dsp:cNvPr id="0" name=""/>
        <dsp:cNvSpPr/>
      </dsp:nvSpPr>
      <dsp:spPr>
        <a:xfrm>
          <a:off x="2057389" y="381007"/>
          <a:ext cx="4206430" cy="3995166"/>
        </a:xfrm>
        <a:prstGeom prst="pie">
          <a:avLst>
            <a:gd name="adj1" fmla="val 16200000"/>
            <a:gd name="adj2" fmla="val 1800000"/>
          </a:avLst>
        </a:prstGeom>
        <a:solidFill>
          <a:schemeClr val="bg2">
            <a:lumMod val="50000"/>
          </a:schemeClr>
        </a:soli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SA" sz="3200" kern="1200" dirty="0" smtClean="0">
              <a:latin typeface="GE SS TV Bold" pitchFamily="18" charset="-78"/>
              <a:ea typeface="GE SS TV Bold" pitchFamily="18" charset="-78"/>
              <a:cs typeface="GE SS TV Bold" pitchFamily="18" charset="-78"/>
            </a:rPr>
            <a:t>مراجعة </a:t>
          </a:r>
        </a:p>
      </dsp:txBody>
      <dsp:txXfrm>
        <a:off x="4344386" y="1118210"/>
        <a:ext cx="1427181" cy="1331722"/>
      </dsp:txXfrm>
    </dsp:sp>
    <dsp:sp modelId="{E436440E-F0CE-4CF3-8247-234F624D5CDC}">
      <dsp:nvSpPr>
        <dsp:cNvPr id="0" name=""/>
        <dsp:cNvSpPr/>
      </dsp:nvSpPr>
      <dsp:spPr>
        <a:xfrm>
          <a:off x="2056680" y="439943"/>
          <a:ext cx="3995166" cy="3995166"/>
        </a:xfrm>
        <a:prstGeom prst="pie">
          <a:avLst>
            <a:gd name="adj1" fmla="val 1800000"/>
            <a:gd name="adj2" fmla="val 9000000"/>
          </a:avLst>
        </a:prstGeom>
        <a:solidFill>
          <a:srgbClr val="FF006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SA" sz="3200" kern="1200" dirty="0" smtClean="0">
              <a:latin typeface="GE SS TV Bold" pitchFamily="18" charset="-78"/>
              <a:ea typeface="GE SS TV Bold" pitchFamily="18" charset="-78"/>
              <a:cs typeface="GE SS TV Bold" pitchFamily="18" charset="-78"/>
            </a:rPr>
            <a:t>مدارس الاستشراق</a:t>
          </a:r>
          <a:endParaRPr lang="en-GB" sz="3200" kern="1200" dirty="0">
            <a:latin typeface="GE SS TV Bold" pitchFamily="18" charset="-78"/>
            <a:ea typeface="GE SS TV Bold" pitchFamily="18" charset="-78"/>
            <a:cs typeface="GE SS TV Bold" pitchFamily="18" charset="-78"/>
          </a:endParaRPr>
        </a:p>
      </dsp:txBody>
      <dsp:txXfrm>
        <a:off x="3150594" y="2960703"/>
        <a:ext cx="1807337" cy="1236599"/>
      </dsp:txXfrm>
    </dsp:sp>
    <dsp:sp modelId="{D9ADDD03-52B4-40EC-9414-81EB54D1F6F4}">
      <dsp:nvSpPr>
        <dsp:cNvPr id="0" name=""/>
        <dsp:cNvSpPr/>
      </dsp:nvSpPr>
      <dsp:spPr>
        <a:xfrm>
          <a:off x="2056680" y="439943"/>
          <a:ext cx="3995166" cy="3995166"/>
        </a:xfrm>
        <a:prstGeom prst="pie">
          <a:avLst>
            <a:gd name="adj1" fmla="val 9000000"/>
            <a:gd name="adj2" fmla="val 16200000"/>
          </a:avLst>
        </a:prstGeom>
        <a:solidFill>
          <a:srgbClr val="0099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SA" sz="3200" b="1" kern="1200" dirty="0" smtClean="0">
              <a:latin typeface="GE SS TV Bold" pitchFamily="18" charset="-78"/>
              <a:ea typeface="GE SS TV Bold" pitchFamily="18" charset="-78"/>
              <a:cs typeface="GE SS TV Bold" pitchFamily="18" charset="-78"/>
            </a:rPr>
            <a:t>السمنار</a:t>
          </a:r>
          <a:endParaRPr lang="en-GB" sz="3200" b="1" kern="1200" dirty="0">
            <a:latin typeface="GE SS TV Bold" pitchFamily="18" charset="-78"/>
            <a:ea typeface="GE SS TV Bold" pitchFamily="18" charset="-78"/>
            <a:cs typeface="GE SS TV Bold" pitchFamily="18" charset="-78"/>
          </a:endParaRPr>
        </a:p>
      </dsp:txBody>
      <dsp:txXfrm>
        <a:off x="2484733" y="1224708"/>
        <a:ext cx="1355502" cy="1331722"/>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12/21/2012</a:t>
            </a:fld>
            <a:endParaRPr lang="en-US"/>
          </a:p>
        </p:txBody>
      </p:sp>
      <p:sp>
        <p:nvSpPr>
          <p:cNvPr id="4" name="Slide Image Placeholder 3"/>
          <p:cNvSpPr>
            <a:spLocks noGrp="1" noRot="1" noChangeAspect="1"/>
          </p:cNvSpPr>
          <p:nvPr>
            <p:ph type="sldImg" idx="2"/>
          </p:nvPr>
        </p:nvSpPr>
        <p:spPr>
          <a:xfrm>
            <a:off x="725488" y="741363"/>
            <a:ext cx="5346700" cy="37020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4026293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36</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37</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38</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39</a:t>
            </a:fld>
            <a:endParaRPr lang="en-US"/>
          </a:p>
        </p:txBody>
      </p:sp>
    </p:spTree>
    <p:extLst>
      <p:ext uri="{BB962C8B-B14F-4D97-AF65-F5344CB8AC3E}">
        <p14:creationId xmlns:p14="http://schemas.microsoft.com/office/powerpoint/2010/main" val="5693061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40</a:t>
            </a:fld>
            <a:endParaRPr lang="en-US"/>
          </a:p>
        </p:txBody>
      </p:sp>
    </p:spTree>
    <p:extLst>
      <p:ext uri="{BB962C8B-B14F-4D97-AF65-F5344CB8AC3E}">
        <p14:creationId xmlns:p14="http://schemas.microsoft.com/office/powerpoint/2010/main" val="40005389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FF97FB6-DCF3-4AF8-A1A9-6AD8AD856353}" type="slidenum">
              <a:rPr lang="en-GB" smtClean="0"/>
              <a:pPr/>
              <a:t>41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5E670DC-C56B-4554-AEF9-6516CA8E9B9E}" type="datetime1">
              <a:rPr lang="en-GB" smtClean="0"/>
              <a:t>21/12/2012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F4AAB4-67AD-4ECC-901D-4918EC411E70}" type="datetime1">
              <a:rPr lang="en-GB" smtClean="0"/>
              <a:t>21/12/2012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6E87BC-109C-41DC-B9F8-B5BE96BD1810}" type="datetime1">
              <a:rPr lang="en-GB" smtClean="0"/>
              <a:t>21/12/2012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E4FF78C-1FC1-4E51-AEB5-94A46E7928B9}" type="datetime1">
              <a:rPr lang="en-GB" smtClean="0"/>
              <a:t>21/12/2012</a:t>
            </a:fld>
            <a:endParaRPr lang="en-GB"/>
          </a:p>
        </p:txBody>
      </p:sp>
      <p:sp>
        <p:nvSpPr>
          <p:cNvPr id="6" name="Footer Placeholder 5"/>
          <p:cNvSpPr>
            <a:spLocks noGrp="1"/>
          </p:cNvSpPr>
          <p:nvPr>
            <p:ph type="ftr" sz="quarter" idx="11"/>
          </p:nvPr>
        </p:nvSpPr>
        <p:spPr/>
        <p:txBody>
          <a:bodyPr/>
          <a:lstStyle/>
          <a:p>
            <a:r>
              <a:rPr lang="ar-SA" smtClean="0"/>
              <a:t>حركة الاستشراق</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295C837-6200-4E8D-9EBD-752029385129}" type="datetime1">
              <a:rPr lang="en-GB" smtClean="0"/>
              <a:t>21/12/2012</a:t>
            </a:fld>
            <a:endParaRPr lang="en-GB"/>
          </a:p>
        </p:txBody>
      </p:sp>
      <p:sp>
        <p:nvSpPr>
          <p:cNvPr id="8" name="Footer Placeholder 7"/>
          <p:cNvSpPr>
            <a:spLocks noGrp="1"/>
          </p:cNvSpPr>
          <p:nvPr>
            <p:ph type="ftr" sz="quarter" idx="11"/>
          </p:nvPr>
        </p:nvSpPr>
        <p:spPr/>
        <p:txBody>
          <a:bodyPr/>
          <a:lstStyle/>
          <a:p>
            <a:r>
              <a:rPr lang="ar-SA" smtClean="0"/>
              <a:t>حركة الاستشراق</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BC4F08-DAE2-4CD3-9FA4-8FD720835904}" type="datetime1">
              <a:rPr lang="en-GB" smtClean="0"/>
              <a:t>21/12/2012</a:t>
            </a:fld>
            <a:endParaRPr lang="en-GB"/>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DBC80-8EC6-4233-AF3B-CE28D160C955}" type="datetime1">
              <a:rPr lang="en-GB" smtClean="0"/>
              <a:t>21/12/2012</a:t>
            </a:fld>
            <a:endParaRPr lang="en-GB"/>
          </a:p>
        </p:txBody>
      </p:sp>
      <p:sp>
        <p:nvSpPr>
          <p:cNvPr id="3" name="Footer Placeholder 2"/>
          <p:cNvSpPr>
            <a:spLocks noGrp="1"/>
          </p:cNvSpPr>
          <p:nvPr>
            <p:ph type="ftr" sz="quarter" idx="11"/>
          </p:nvPr>
        </p:nvSpPr>
        <p:spPr/>
        <p:txBody>
          <a:bodyPr/>
          <a:lstStyle/>
          <a:p>
            <a:r>
              <a:rPr lang="ar-SA" smtClean="0"/>
              <a:t>حركة الاستشراق</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87E675-118B-4CBC-8EFB-50516FF42FE5}" type="datetime1">
              <a:rPr lang="en-GB" smtClean="0"/>
              <a:t>21/12/2012</a:t>
            </a:fld>
            <a:endParaRPr lang="en-GB"/>
          </a:p>
        </p:txBody>
      </p:sp>
      <p:sp>
        <p:nvSpPr>
          <p:cNvPr id="6" name="Footer Placeholder 5"/>
          <p:cNvSpPr>
            <a:spLocks noGrp="1"/>
          </p:cNvSpPr>
          <p:nvPr>
            <p:ph type="ftr" sz="quarter" idx="11"/>
          </p:nvPr>
        </p:nvSpPr>
        <p:spPr/>
        <p:txBody>
          <a:bodyPr/>
          <a:lstStyle/>
          <a:p>
            <a:r>
              <a:rPr lang="ar-SA" smtClean="0"/>
              <a:t>حركة الاستشراق</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417067-B056-4181-81E9-4E117C032C7F}" type="datetime1">
              <a:rPr lang="en-GB" smtClean="0"/>
              <a:t>21/12/2012</a:t>
            </a:fld>
            <a:endParaRPr lang="en-GB"/>
          </a:p>
        </p:txBody>
      </p:sp>
      <p:sp>
        <p:nvSpPr>
          <p:cNvPr id="6" name="Footer Placeholder 5"/>
          <p:cNvSpPr>
            <a:spLocks noGrp="1"/>
          </p:cNvSpPr>
          <p:nvPr>
            <p:ph type="ftr" sz="quarter" idx="11"/>
          </p:nvPr>
        </p:nvSpPr>
        <p:spPr/>
        <p:txBody>
          <a:bodyPr/>
          <a:lstStyle/>
          <a:p>
            <a:r>
              <a:rPr lang="ar-SA" smtClean="0"/>
              <a:t>حركة الاستشراق</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4B13B3F-7F8F-4646-9221-703FAED1B4F7}" type="datetime1">
              <a:rPr lang="en-GB" smtClean="0"/>
              <a:t>21/12/2012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52026DF-7F8D-496B-A4B6-6A048823F51F}" type="datetime1">
              <a:rPr lang="en-GB" smtClean="0"/>
              <a:t>21/12/2012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050014-DE06-465B-A58B-F25DF5A5850E}" type="datetime1">
              <a:rPr lang="en-GB" smtClean="0"/>
              <a:t>21/12/2012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حركة الاستشراق</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981200"/>
            <a:ext cx="8420100" cy="198120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a:latin typeface="Arial" pitchFamily="34" charset="0"/>
                <a:cs typeface="Arial" pitchFamily="34" charset="0"/>
              </a:rPr>
              <a:t/>
            </a:r>
            <a:br>
              <a:rPr lang="ar-SA" dirty="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b="1" dirty="0" smtClean="0">
                <a:latin typeface="Arial" pitchFamily="34" charset="0"/>
                <a:cs typeface="Arial" pitchFamily="34" charset="0"/>
              </a:rPr>
              <a:t>حركة</a:t>
            </a:r>
            <a:r>
              <a:rPr lang="ar-SA" dirty="0" smtClean="0">
                <a:latin typeface="Arial" pitchFamily="34" charset="0"/>
                <a:cs typeface="Arial" pitchFamily="34" charset="0"/>
              </a:rPr>
              <a:t> </a:t>
            </a:r>
            <a:r>
              <a:rPr lang="ar-SA" b="1" dirty="0" smtClean="0">
                <a:latin typeface="Arial" pitchFamily="34" charset="0"/>
                <a:cs typeface="Arial" pitchFamily="34" charset="0"/>
              </a:rPr>
              <a:t>الاستشراق</a:t>
            </a:r>
            <a:r>
              <a:rPr lang="ar-SA" b="1" dirty="0">
                <a:latin typeface="Arial" pitchFamily="34" charset="0"/>
                <a:cs typeface="Arial" pitchFamily="34" charset="0"/>
              </a:rPr>
              <a:t/>
            </a:r>
            <a:br>
              <a:rPr lang="ar-SA" b="1" dirty="0">
                <a:latin typeface="Arial" pitchFamily="34" charset="0"/>
                <a:cs typeface="Arial" pitchFamily="34" charset="0"/>
              </a:rPr>
            </a:br>
            <a:r>
              <a:rPr lang="ar-SA" b="1" dirty="0" smtClean="0">
                <a:solidFill>
                  <a:srgbClr val="002060"/>
                </a:solidFill>
                <a:latin typeface="Arial" pitchFamily="34" charset="0"/>
                <a:cs typeface="Arial" pitchFamily="34" charset="0"/>
              </a:rPr>
              <a:t>المستوى الخامس</a:t>
            </a:r>
            <a:r>
              <a:rPr lang="ar-SA" b="1" dirty="0">
                <a:solidFill>
                  <a:srgbClr val="00B050"/>
                </a:solidFill>
                <a:latin typeface="Arial" pitchFamily="34" charset="0"/>
                <a:cs typeface="Arial" pitchFamily="34" charset="0"/>
              </a:rPr>
              <a:t/>
            </a:r>
            <a:br>
              <a:rPr lang="ar-SA" b="1" dirty="0">
                <a:solidFill>
                  <a:srgbClr val="00B050"/>
                </a:solidFill>
                <a:latin typeface="Arial" pitchFamily="34" charset="0"/>
                <a:cs typeface="Arial" pitchFamily="34" charset="0"/>
              </a:rPr>
            </a:br>
            <a:r>
              <a:rPr lang="ar-SA" dirty="0">
                <a:solidFill>
                  <a:srgbClr val="00B050"/>
                </a:solidFill>
                <a:latin typeface="Arial" pitchFamily="34" charset="0"/>
                <a:cs typeface="Arial" pitchFamily="34" charset="0"/>
              </a:rPr>
              <a:t/>
            </a:r>
            <a:br>
              <a:rPr lang="ar-SA" dirty="0">
                <a:solidFill>
                  <a:srgbClr val="00B050"/>
                </a:solidFill>
                <a:latin typeface="Arial" pitchFamily="34" charset="0"/>
                <a:cs typeface="Arial" pitchFamily="34" charset="0"/>
              </a:rPr>
            </a:br>
            <a:r>
              <a:rPr lang="ar-SA" dirty="0">
                <a:solidFill>
                  <a:srgbClr val="00B050"/>
                </a:solidFill>
                <a:latin typeface="Arial" pitchFamily="34" charset="0"/>
                <a:cs typeface="Arial" pitchFamily="34" charset="0"/>
              </a:rPr>
              <a:t/>
            </a:r>
            <a:br>
              <a:rPr lang="ar-SA" dirty="0">
                <a:solidFill>
                  <a:srgbClr val="00B050"/>
                </a:solidFill>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a:latin typeface="Arial" pitchFamily="34" charset="0"/>
                <a:cs typeface="Arial" pitchFamily="34" charset="0"/>
              </a:rPr>
              <a:t/>
            </a:r>
            <a:br>
              <a:rPr lang="ar-SA" dirty="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endParaRPr lang="en-GB" dirty="0">
              <a:latin typeface="Arial" pitchFamily="34" charset="0"/>
              <a:cs typeface="Arial" pitchFamily="34" charset="0"/>
            </a:endParaRPr>
          </a:p>
        </p:txBody>
      </p:sp>
      <p:sp>
        <p:nvSpPr>
          <p:cNvPr id="3" name="Footer Placeholder 2"/>
          <p:cNvSpPr>
            <a:spLocks noGrp="1"/>
          </p:cNvSpPr>
          <p:nvPr>
            <p:ph type="ftr" sz="quarter" idx="11"/>
          </p:nvPr>
        </p:nvSpPr>
        <p:spPr/>
        <p:txBody>
          <a:bodyPr/>
          <a:lstStyle/>
          <a:p>
            <a:r>
              <a:rPr lang="ar-SA" sz="1600" b="1" smtClean="0">
                <a:solidFill>
                  <a:schemeClr val="bg2"/>
                </a:solidFill>
              </a:rPr>
              <a:t>الفصل الدراسي الأول</a:t>
            </a:r>
            <a:endParaRPr lang="en-GB" sz="1600" b="1" dirty="0">
              <a:solidFill>
                <a:schemeClr val="bg2"/>
              </a:solidFill>
            </a:endParaRPr>
          </a:p>
        </p:txBody>
      </p:sp>
      <p:pic>
        <p:nvPicPr>
          <p:cNvPr id="7" name="Picture 6" descr="C:\Users\kmomer\Documents\Downloads\dammam.jpg"/>
          <p:cNvPicPr/>
          <p:nvPr/>
        </p:nvPicPr>
        <p:blipFill>
          <a:blip r:embed="rId3" cstate="print"/>
          <a:srcRect/>
          <a:stretch>
            <a:fillRect/>
          </a:stretch>
        </p:blipFill>
        <p:spPr bwMode="auto">
          <a:xfrm>
            <a:off x="8670334" y="336896"/>
            <a:ext cx="1209685" cy="727960"/>
          </a:xfrm>
          <a:prstGeom prst="rect">
            <a:avLst/>
          </a:prstGeom>
          <a:noFill/>
          <a:ln w="9525">
            <a:noFill/>
            <a:miter lim="800000"/>
            <a:headEnd/>
            <a:tailEnd/>
          </a:ln>
        </p:spPr>
      </p:pic>
      <p:pic>
        <p:nvPicPr>
          <p:cNvPr id="8" name="Content Placeholder 3"/>
          <p:cNvPicPr>
            <a:picLocks/>
          </p:cNvPicPr>
          <p:nvPr/>
        </p:nvPicPr>
        <p:blipFill>
          <a:blip r:embed="rId4" cstate="print"/>
          <a:srcRect/>
          <a:stretch>
            <a:fillRect/>
          </a:stretch>
        </p:blipFill>
        <p:spPr bwMode="auto">
          <a:xfrm>
            <a:off x="-152400" y="384685"/>
            <a:ext cx="1400205" cy="97787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08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lnSpc>
                <a:spcPct val="90000"/>
              </a:lnSpc>
              <a:buBlip>
                <a:blip r:embed="rId3"/>
              </a:buBlip>
            </a:pPr>
            <a:r>
              <a:rPr lang="ar-SA" b="1" dirty="0" smtClean="0">
                <a:latin typeface="GE SS TV Bold" pitchFamily="18" charset="-78"/>
                <a:ea typeface="GE SS TV Bold" pitchFamily="18" charset="-78"/>
                <a:cs typeface="GE SS TV Bold" pitchFamily="18" charset="-78"/>
              </a:rPr>
              <a:t> </a:t>
            </a:r>
            <a:endParaRPr lang="ar-AE" b="1" dirty="0">
              <a:latin typeface="GE SS TV Bold" pitchFamily="18" charset="-78"/>
              <a:ea typeface="GE SS TV Bold" pitchFamily="18" charset="-78"/>
              <a:cs typeface="GE SS TV Bold" pitchFamily="18" charset="-78"/>
            </a:endParaRPr>
          </a:p>
          <a:p>
            <a:pPr algn="ct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5"/>
          <p:cNvSpPr>
            <a:spLocks noGrp="1" noChangeArrowheads="1"/>
          </p:cNvSpPr>
          <p:nvPr>
            <p:ph type="title"/>
          </p:nvPr>
        </p:nvSpPr>
        <p:spPr bwMode="auto">
          <a:xfrm>
            <a:off x="495300" y="0"/>
            <a:ext cx="8915400" cy="1417638"/>
          </a:xfrm>
          <a:prstGeom prst="ribbon">
            <a:avLst>
              <a:gd name="adj1" fmla="val 22782"/>
              <a:gd name="adj2" fmla="val 500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normAutofit fontScale="90000"/>
          </a:bodyPr>
          <a:lstStyle/>
          <a:p>
            <a:pPr algn="ctr"/>
            <a:r>
              <a:rPr lang="ar-SA" sz="4900" b="1" dirty="0" smtClean="0">
                <a:solidFill>
                  <a:srgbClr val="000000"/>
                </a:solidFill>
                <a:cs typeface="Simplified Arabic" pitchFamily="2" charset="-78"/>
              </a:rPr>
              <a:t>محاضرة اليوم</a:t>
            </a:r>
            <a:r>
              <a:rPr lang="ar-SA" sz="3600" b="1" dirty="0" smtClean="0">
                <a:solidFill>
                  <a:srgbClr val="000000"/>
                </a:solidFill>
                <a:cs typeface="Simplified Arabic" pitchFamily="2" charset="-78"/>
              </a:rPr>
              <a:t/>
            </a:r>
            <a:br>
              <a:rPr lang="ar-SA" sz="3600" b="1" dirty="0" smtClean="0">
                <a:solidFill>
                  <a:srgbClr val="000000"/>
                </a:solidFill>
                <a:cs typeface="Simplified Arabic" pitchFamily="2" charset="-78"/>
              </a:rPr>
            </a:br>
            <a:endParaRPr lang="en-GB" sz="3100" b="1" dirty="0">
              <a:solidFill>
                <a:srgbClr val="FF0066"/>
              </a:solidFill>
              <a:cs typeface="Simplified Arabic" pitchFamily="2" charset="-78"/>
            </a:endParaRPr>
          </a:p>
        </p:txBody>
      </p:sp>
      <p:graphicFrame>
        <p:nvGraphicFramePr>
          <p:cNvPr id="6" name="Content Placeholder 3"/>
          <p:cNvGraphicFramePr>
            <a:graphicFrameLocks/>
          </p:cNvGraphicFramePr>
          <p:nvPr>
            <p:extLst>
              <p:ext uri="{D42A27DB-BD31-4B8C-83A1-F6EECF244321}">
                <p14:modId xmlns:p14="http://schemas.microsoft.com/office/powerpoint/2010/main" val="763283487"/>
              </p:ext>
            </p:extLst>
          </p:nvPr>
        </p:nvGraphicFramePr>
        <p:xfrm>
          <a:off x="990600" y="1600200"/>
          <a:ext cx="8420100" cy="47561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0919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Graphic spid="6"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buFont typeface="Wingdings" pitchFamily="2" charset="2"/>
              <a:buChar char="ü"/>
            </a:pPr>
            <a:r>
              <a:rPr lang="ar-SA" sz="4000" b="1" dirty="0" smtClean="0"/>
              <a:t>الاستشراق والسنة </a:t>
            </a:r>
          </a:p>
          <a:p>
            <a:pPr algn="just" rtl="1">
              <a:buFont typeface="Wingdings" pitchFamily="2" charset="2"/>
              <a:buChar char="ü"/>
            </a:pPr>
            <a:r>
              <a:rPr lang="ar-SA" sz="4000" b="1" dirty="0"/>
              <a:t> </a:t>
            </a:r>
            <a:r>
              <a:rPr lang="ar-SA" sz="4000" b="1" dirty="0" smtClean="0"/>
              <a:t>الاستشراق والفقه</a:t>
            </a:r>
          </a:p>
          <a:p>
            <a:pPr algn="just" rtl="1"/>
            <a:endParaRPr lang="ar-SA" sz="3600" b="1"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82520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400050" algn="just" rtl="1"/>
            <a:r>
              <a:rPr lang="ar-SA" sz="3600" b="1" dirty="0" smtClean="0">
                <a:cs typeface="Simplified Arabic" pitchFamily="2" charset="-78"/>
              </a:rPr>
              <a:t>تناولي بالنقد والتحليل زعم بعض المستشرقين بأن </a:t>
            </a:r>
            <a:r>
              <a:rPr lang="ar-SA" sz="3600" b="1" dirty="0">
                <a:cs typeface="Simplified Arabic" pitchFamily="2" charset="-78"/>
              </a:rPr>
              <a:t>الحديث أو الجزء الأكبر منه كان نتيجة </a:t>
            </a:r>
            <a:r>
              <a:rPr lang="ar-SA" sz="3600" b="1" dirty="0" smtClean="0">
                <a:cs typeface="Simplified Arabic" pitchFamily="2" charset="-78"/>
              </a:rPr>
              <a:t>للتطور الديني </a:t>
            </a:r>
            <a:r>
              <a:rPr lang="ar-SA" sz="3600" b="1" dirty="0">
                <a:cs typeface="Simplified Arabic" pitchFamily="2" charset="-78"/>
              </a:rPr>
              <a:t>والسياسي والاجتماعي في </a:t>
            </a:r>
            <a:r>
              <a:rPr lang="ar-SA" sz="3600" b="1" dirty="0" smtClean="0">
                <a:cs typeface="Simplified Arabic" pitchFamily="2" charset="-78"/>
              </a:rPr>
              <a:t>القرنين </a:t>
            </a:r>
            <a:r>
              <a:rPr lang="ar-SA" sz="3600" b="1" dirty="0">
                <a:cs typeface="Simplified Arabic" pitchFamily="2" charset="-78"/>
              </a:rPr>
              <a:t>الأولين.</a:t>
            </a:r>
          </a:p>
          <a:p>
            <a:pPr algn="just" rtl="1"/>
            <a:r>
              <a:rPr lang="ar-SA" sz="3600" b="1" dirty="0" smtClean="0">
                <a:cs typeface="Simplified Arabic" pitchFamily="2" charset="-78"/>
              </a:rPr>
              <a:t>عللي لما يأتي:</a:t>
            </a:r>
          </a:p>
          <a:p>
            <a:pPr algn="just" rtl="1"/>
            <a:r>
              <a:rPr lang="ar-SA" sz="3600" b="1" dirty="0" smtClean="0">
                <a:cs typeface="Simplified Arabic" pitchFamily="2" charset="-78"/>
              </a:rPr>
              <a:t>سعي بعض المستشرقين للطعن في السنة النبوية</a:t>
            </a:r>
          </a:p>
          <a:p>
            <a:pPr algn="just" rtl="1"/>
            <a:endParaRPr lang="ar-SA" sz="3600" b="1" dirty="0" smtClean="0">
              <a:cs typeface="Simplified Arabic" pitchFamily="2" charset="-78"/>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76417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ar-EG" sz="3800" b="1" dirty="0">
                <a:cs typeface="Simplified Arabic" pitchFamily="2" charset="-78"/>
              </a:rPr>
              <a:t>المستشرق الذي زعم </a:t>
            </a:r>
            <a:r>
              <a:rPr lang="ar-SA" sz="3800" b="1" dirty="0" smtClean="0">
                <a:cs typeface="Simplified Arabic" pitchFamily="2" charset="-78"/>
              </a:rPr>
              <a:t>أ</a:t>
            </a:r>
            <a:r>
              <a:rPr lang="ar-SA" sz="3800" b="1" dirty="0" smtClean="0"/>
              <a:t>ن </a:t>
            </a:r>
            <a:r>
              <a:rPr lang="ar-SA" sz="3800" b="1" dirty="0"/>
              <a:t>القانون المحمدي ليس سوى قانون جستنيان في لباس </a:t>
            </a:r>
            <a:r>
              <a:rPr lang="ar-SA" sz="3800" b="1" dirty="0" smtClean="0"/>
              <a:t>عربي‘.</a:t>
            </a:r>
            <a:endParaRPr lang="en-GB" sz="3800" b="1" dirty="0"/>
          </a:p>
          <a:p>
            <a:pPr algn="r" rtl="1"/>
            <a:r>
              <a:rPr lang="ar-EG" sz="3600" b="1" dirty="0" smtClean="0">
                <a:cs typeface="Simplified Arabic" pitchFamily="2" charset="-78"/>
              </a:rPr>
              <a:t>أ- </a:t>
            </a:r>
            <a:r>
              <a:rPr lang="ar-SA" sz="3600" b="1" dirty="0"/>
              <a:t>شيلدون آموس</a:t>
            </a:r>
          </a:p>
          <a:p>
            <a:pPr algn="r" rtl="1"/>
            <a:r>
              <a:rPr lang="ar-EG" sz="3600" b="1" dirty="0" smtClean="0">
                <a:cs typeface="Simplified Arabic" pitchFamily="2" charset="-78"/>
              </a:rPr>
              <a:t>ب- </a:t>
            </a:r>
            <a:r>
              <a:rPr lang="ar-EG" sz="3600" b="1" dirty="0">
                <a:cs typeface="Simplified Arabic" pitchFamily="2" charset="-78"/>
              </a:rPr>
              <a:t>جورج سيل </a:t>
            </a:r>
            <a:endParaRPr lang="ar-SA" sz="3600" b="1" dirty="0" smtClean="0">
              <a:cs typeface="Simplified Arabic" pitchFamily="2" charset="-78"/>
            </a:endParaRPr>
          </a:p>
          <a:p>
            <a:pPr algn="r" rtl="1"/>
            <a:r>
              <a:rPr lang="ar-EG" sz="3600" b="1" dirty="0" smtClean="0">
                <a:cs typeface="Simplified Arabic" pitchFamily="2" charset="-78"/>
              </a:rPr>
              <a:t>ج- </a:t>
            </a:r>
            <a:r>
              <a:rPr lang="ar-EG" sz="3600" b="1" dirty="0">
                <a:cs typeface="Simplified Arabic" pitchFamily="2" charset="-78"/>
              </a:rPr>
              <a:t>ريتشارد بل   </a:t>
            </a:r>
            <a:endParaRPr lang="ar-SA" sz="3600" b="1" dirty="0" smtClean="0">
              <a:cs typeface="Simplified Arabic" pitchFamily="2" charset="-78"/>
            </a:endParaRPr>
          </a:p>
          <a:p>
            <a:pPr algn="r" rtl="1"/>
            <a:r>
              <a:rPr lang="ar-EG" sz="3600" b="1" dirty="0" smtClean="0">
                <a:cs typeface="Simplified Arabic" pitchFamily="2" charset="-78"/>
              </a:rPr>
              <a:t>د- </a:t>
            </a:r>
            <a:r>
              <a:rPr lang="ar-SA" sz="3600" b="1" dirty="0" smtClean="0">
                <a:cs typeface="Simplified Arabic" pitchFamily="2" charset="-78"/>
              </a:rPr>
              <a:t>جولدتسهير</a:t>
            </a:r>
            <a:r>
              <a:rPr lang="ar-EG" sz="3600" b="1" dirty="0">
                <a:cs typeface="Simplified Arabic" pitchFamily="2" charset="-78"/>
              </a:rPr>
              <a:t> </a:t>
            </a:r>
            <a:endParaRPr lang="en-GB" sz="3600" b="1" dirty="0">
              <a:cs typeface="Simplified Arabic" pitchFamily="2" charset="-78"/>
            </a:endParaRPr>
          </a:p>
          <a:p>
            <a:pPr algn="just" rtl="1"/>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375084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r" rtl="1">
              <a:buFont typeface="Wingdings" pitchFamily="2" charset="2"/>
              <a:buChar char="q"/>
            </a:pPr>
            <a:r>
              <a:rPr lang="ar-SA" sz="3600" b="1" dirty="0" smtClean="0">
                <a:solidFill>
                  <a:srgbClr val="002060"/>
                </a:solidFill>
                <a:cs typeface="+mj-cs"/>
              </a:rPr>
              <a:t>مقدمة</a:t>
            </a:r>
          </a:p>
          <a:p>
            <a:pPr lvl="1" algn="r" rtl="1">
              <a:buFont typeface="Wingdings" pitchFamily="2" charset="2"/>
              <a:buChar char="v"/>
            </a:pPr>
            <a:r>
              <a:rPr lang="ar-SA" sz="4000" b="1" dirty="0" smtClean="0">
                <a:cs typeface="+mj-cs"/>
              </a:rPr>
              <a:t>الإيطالية</a:t>
            </a:r>
          </a:p>
          <a:p>
            <a:pPr lvl="1" algn="r" rtl="1">
              <a:buFont typeface="Courier New" pitchFamily="49" charset="0"/>
              <a:buChar char="o"/>
            </a:pPr>
            <a:r>
              <a:rPr lang="ar-SA" sz="3600" b="1" dirty="0" smtClean="0">
                <a:cs typeface="+mj-cs"/>
              </a:rPr>
              <a:t>	تعتبر إيطاليا مهد الدراسات العربية والاسلامية</a:t>
            </a:r>
          </a:p>
          <a:p>
            <a:pPr lvl="1" algn="r" rtl="1">
              <a:buFont typeface="Courier New" pitchFamily="49" charset="0"/>
              <a:buChar char="o"/>
            </a:pPr>
            <a:r>
              <a:rPr lang="ar-SA" sz="3600" b="1" dirty="0" smtClean="0">
                <a:cs typeface="+mj-cs"/>
              </a:rPr>
              <a:t>توجيه البابوات لدراسة اللغة العربية</a:t>
            </a:r>
          </a:p>
          <a:p>
            <a:pPr lvl="1" algn="r" rtl="1">
              <a:buFont typeface="Courier New" pitchFamily="49" charset="0"/>
              <a:buChar char="o"/>
            </a:pPr>
            <a:r>
              <a:rPr lang="ar-SA" sz="3600" b="1" dirty="0" smtClean="0">
                <a:cs typeface="+mj-cs"/>
              </a:rPr>
              <a:t>اتحاد الكنيسة المارونية والكاثوليكية 1575م</a:t>
            </a:r>
          </a:p>
          <a:p>
            <a:pPr lvl="1" algn="r" rtl="1">
              <a:buFont typeface="Courier New" pitchFamily="49" charset="0"/>
              <a:buChar char="o"/>
            </a:pPr>
            <a:r>
              <a:rPr lang="ar-SA" sz="3600" b="1" dirty="0" smtClean="0">
                <a:cs typeface="+mj-cs"/>
              </a:rPr>
              <a:t>أهم المستشرقين</a:t>
            </a:r>
          </a:p>
          <a:p>
            <a:pPr lvl="2" algn="r" rtl="1">
              <a:buFont typeface="Courier New" pitchFamily="49" charset="0"/>
              <a:buChar char="o"/>
            </a:pPr>
            <a:r>
              <a:rPr lang="ar-SA" sz="3200" b="1" dirty="0" smtClean="0">
                <a:cs typeface="+mj-cs"/>
              </a:rPr>
              <a:t>كايتياني – سانتيلانا - نللينو</a:t>
            </a: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36520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r" rtl="1">
              <a:buFont typeface="Wingdings" pitchFamily="2" charset="2"/>
              <a:buChar char="v"/>
            </a:pPr>
            <a:r>
              <a:rPr lang="ar-SA" sz="4300" b="1" dirty="0" smtClean="0">
                <a:cs typeface="+mj-cs"/>
              </a:rPr>
              <a:t>الفرنسية</a:t>
            </a:r>
          </a:p>
          <a:p>
            <a:pPr lvl="1" algn="r" rtl="1">
              <a:buFont typeface="Courier New" pitchFamily="49" charset="0"/>
              <a:buChar char="o"/>
            </a:pPr>
            <a:r>
              <a:rPr lang="ar-SA" sz="3600" b="1" dirty="0" smtClean="0">
                <a:cs typeface="+mj-cs"/>
              </a:rPr>
              <a:t>تعد من أهم المدارس الإستشراقية</a:t>
            </a:r>
          </a:p>
          <a:p>
            <a:pPr lvl="1" algn="r" rtl="1">
              <a:buFont typeface="Courier New" pitchFamily="49" charset="0"/>
              <a:buChar char="o"/>
            </a:pPr>
            <a:r>
              <a:rPr lang="ar-SA" sz="3600" b="1" dirty="0" smtClean="0">
                <a:cs typeface="+mj-cs"/>
              </a:rPr>
              <a:t>انشاء مدرسة اللغات الشرقية الحية في باريس</a:t>
            </a:r>
          </a:p>
          <a:p>
            <a:pPr lvl="1" algn="r" rtl="1">
              <a:buFont typeface="Courier New" pitchFamily="49" charset="0"/>
              <a:buChar char="o"/>
            </a:pPr>
            <a:r>
              <a:rPr lang="ar-SA" sz="3600" b="1" dirty="0" smtClean="0">
                <a:cs typeface="+mj-cs"/>
              </a:rPr>
              <a:t>دور دي ساسي</a:t>
            </a:r>
          </a:p>
          <a:p>
            <a:pPr lvl="1" algn="r" rtl="1">
              <a:buFont typeface="Courier New" pitchFamily="49" charset="0"/>
              <a:buChar char="o"/>
            </a:pPr>
            <a:r>
              <a:rPr lang="ar-SA" sz="3600" b="1" dirty="0" smtClean="0">
                <a:cs typeface="+mj-cs"/>
              </a:rPr>
              <a:t>الاستشراق الفرنسي وحملة نابليون</a:t>
            </a:r>
          </a:p>
          <a:p>
            <a:pPr lvl="1" algn="r" rtl="1">
              <a:buFont typeface="Courier New" pitchFamily="49" charset="0"/>
              <a:buChar char="o"/>
            </a:pPr>
            <a:r>
              <a:rPr lang="ar-SA" sz="3600" b="1" dirty="0" smtClean="0">
                <a:cs typeface="+mj-cs"/>
              </a:rPr>
              <a:t>البعثات العلمية من العالم الاسلامي لفرنسا</a:t>
            </a:r>
          </a:p>
          <a:p>
            <a:pPr lvl="1" algn="r" rtl="1">
              <a:buFont typeface="Courier New" pitchFamily="49" charset="0"/>
              <a:buChar char="o"/>
            </a:pPr>
            <a:endParaRPr lang="ar-SA" sz="3600" b="1" dirty="0" smtClean="0">
              <a:cs typeface="+mj-cs"/>
            </a:endParaRPr>
          </a:p>
          <a:p>
            <a:pPr marL="457200" lvl="1" indent="0" algn="r" rtl="1">
              <a:buNone/>
            </a:pPr>
            <a:r>
              <a:rPr lang="ar-SA" sz="3600" b="1" dirty="0">
                <a:cs typeface="+mj-cs"/>
              </a:rPr>
              <a:t>	</a:t>
            </a:r>
            <a:r>
              <a:rPr lang="ar-SA" sz="3600" b="1" dirty="0" smtClean="0">
                <a:cs typeface="+mj-cs"/>
              </a:rPr>
              <a:t>	</a:t>
            </a: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409201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r" rtl="1">
              <a:buFont typeface="Wingdings" pitchFamily="2" charset="2"/>
              <a:buChar char="v"/>
            </a:pPr>
            <a:r>
              <a:rPr lang="ar-SA" sz="4700" b="1" dirty="0" smtClean="0">
                <a:cs typeface="+mj-cs"/>
              </a:rPr>
              <a:t>الفرنسية</a:t>
            </a:r>
          </a:p>
          <a:p>
            <a:pPr lvl="1" algn="just" rtl="1">
              <a:buFont typeface="Courier New" pitchFamily="49" charset="0"/>
              <a:buChar char="o"/>
            </a:pPr>
            <a:r>
              <a:rPr lang="ar-SA" sz="3900" b="1" dirty="0" smtClean="0">
                <a:cs typeface="+mj-cs"/>
              </a:rPr>
              <a:t>مراكز الدراسات الاستشراقية في فرنسا في العصر الحديث</a:t>
            </a:r>
          </a:p>
          <a:p>
            <a:pPr lvl="1" algn="just" rtl="1">
              <a:buFont typeface="Courier New" pitchFamily="49" charset="0"/>
              <a:buChar char="o"/>
            </a:pPr>
            <a:r>
              <a:rPr lang="ar-SA" sz="3900" b="1" dirty="0" smtClean="0">
                <a:cs typeface="+mj-cs"/>
              </a:rPr>
              <a:t>من أعلام الاستشراق الفرنسي</a:t>
            </a:r>
          </a:p>
          <a:p>
            <a:pPr lvl="2" algn="just" rtl="1">
              <a:buFont typeface="Courier New" pitchFamily="49" charset="0"/>
              <a:buChar char="o"/>
            </a:pPr>
            <a:r>
              <a:rPr lang="ar-SA" sz="3900" b="1" dirty="0" smtClean="0">
                <a:cs typeface="+mj-cs"/>
              </a:rPr>
              <a:t>سلفيستر دي ساسي</a:t>
            </a:r>
          </a:p>
          <a:p>
            <a:pPr lvl="2" algn="just" rtl="1">
              <a:buFont typeface="Courier New" pitchFamily="49" charset="0"/>
              <a:buChar char="o"/>
            </a:pPr>
            <a:r>
              <a:rPr lang="ar-SA" sz="3900" b="1" dirty="0" smtClean="0">
                <a:cs typeface="+mj-cs"/>
              </a:rPr>
              <a:t>لوي ماسينون</a:t>
            </a:r>
          </a:p>
          <a:p>
            <a:pPr lvl="2" algn="just" rtl="1">
              <a:buFont typeface="Courier New" pitchFamily="49" charset="0"/>
              <a:buChar char="o"/>
            </a:pPr>
            <a:r>
              <a:rPr lang="ar-SA" sz="3900" b="1" dirty="0" smtClean="0">
                <a:cs typeface="+mj-cs"/>
              </a:rPr>
              <a:t>ريجيس بلاشير</a:t>
            </a:r>
          </a:p>
          <a:p>
            <a:pPr lvl="2" algn="just" rtl="1">
              <a:buFont typeface="Courier New" pitchFamily="49" charset="0"/>
              <a:buChar char="o"/>
            </a:pPr>
            <a:r>
              <a:rPr lang="ar-SA" sz="3900" b="1" dirty="0" smtClean="0">
                <a:cs typeface="+mj-cs"/>
              </a:rPr>
              <a:t>مكسيم رودنسون</a:t>
            </a:r>
          </a:p>
          <a:p>
            <a:pPr lvl="1" algn="r" rtl="1">
              <a:buFont typeface="Courier New" pitchFamily="49" charset="0"/>
              <a:buChar char="o"/>
            </a:pPr>
            <a:endParaRPr lang="ar-SA" sz="3600" b="1" dirty="0" smtClean="0">
              <a:cs typeface="+mj-cs"/>
            </a:endParaRPr>
          </a:p>
          <a:p>
            <a:pPr marL="457200" lvl="1" indent="0" algn="r" rtl="1">
              <a:buNone/>
            </a:pPr>
            <a:r>
              <a:rPr lang="ar-SA" sz="3600" b="1" dirty="0">
                <a:cs typeface="+mj-cs"/>
              </a:rPr>
              <a:t>	</a:t>
            </a:r>
            <a:r>
              <a:rPr lang="ar-SA" sz="3600" b="1" dirty="0" smtClean="0">
                <a:cs typeface="+mj-cs"/>
              </a:rPr>
              <a:t>	</a:t>
            </a: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55539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الهولندية</a:t>
            </a:r>
          </a:p>
          <a:p>
            <a:pPr lvl="1" algn="r" rtl="1">
              <a:buFont typeface="Courier New" pitchFamily="49" charset="0"/>
              <a:buChar char="o"/>
            </a:pPr>
            <a:r>
              <a:rPr lang="ar-SA" sz="3600" b="1" dirty="0" smtClean="0">
                <a:cs typeface="+mj-cs"/>
              </a:rPr>
              <a:t>تأثر المدرسة الهولندية بروح القرون الوسطى</a:t>
            </a:r>
          </a:p>
          <a:p>
            <a:pPr lvl="1" algn="r" rtl="1">
              <a:buFont typeface="Courier New" pitchFamily="49" charset="0"/>
              <a:buChar char="o"/>
            </a:pPr>
            <a:r>
              <a:rPr lang="ar-SA" sz="3600" b="1" dirty="0" smtClean="0">
                <a:cs typeface="+mj-cs"/>
              </a:rPr>
              <a:t>دور مؤسسة برل في الاستشراق الهولندي</a:t>
            </a:r>
          </a:p>
          <a:p>
            <a:pPr lvl="1" algn="r" rtl="1">
              <a:buFont typeface="Courier New" pitchFamily="49" charset="0"/>
              <a:buChar char="o"/>
            </a:pPr>
            <a:r>
              <a:rPr lang="ar-SA" sz="3600" b="1" dirty="0" smtClean="0">
                <a:cs typeface="+mj-cs"/>
              </a:rPr>
              <a:t>ظهور تيار من  الشباب يميل إلى الموضوعية</a:t>
            </a:r>
          </a:p>
          <a:p>
            <a:pPr lvl="1" algn="r" rtl="1">
              <a:buFont typeface="Courier New" pitchFamily="49" charset="0"/>
              <a:buChar char="o"/>
            </a:pPr>
            <a:r>
              <a:rPr lang="ar-SA" sz="3600" b="1" dirty="0" smtClean="0">
                <a:cs typeface="+mj-cs"/>
              </a:rPr>
              <a:t>من أعلام الاستشراق الهولندي:</a:t>
            </a:r>
          </a:p>
          <a:p>
            <a:pPr lvl="2" algn="r" rtl="1">
              <a:buFont typeface="Courier New" pitchFamily="49" charset="0"/>
              <a:buChar char="o"/>
            </a:pPr>
            <a:r>
              <a:rPr lang="ar-SA" sz="3200" b="1" dirty="0" smtClean="0">
                <a:cs typeface="+mj-cs"/>
              </a:rPr>
              <a:t>سنوك هورخرونيه – دي خويه – دوزي - فنسنك</a:t>
            </a: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409201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الإنجليزية</a:t>
            </a:r>
          </a:p>
          <a:p>
            <a:pPr lvl="1" algn="r" rtl="1">
              <a:buFont typeface="Courier New" pitchFamily="49" charset="0"/>
              <a:buChar char="o"/>
            </a:pPr>
            <a:r>
              <a:rPr lang="ar-SA" sz="3600" b="1" dirty="0" smtClean="0">
                <a:cs typeface="+mj-cs"/>
              </a:rPr>
              <a:t>إنشاء أقسام اللغة العربية بجامعتي كمبردج وأكسفورد</a:t>
            </a:r>
          </a:p>
          <a:p>
            <a:pPr lvl="1" algn="r" rtl="1">
              <a:buFont typeface="Courier New" pitchFamily="49" charset="0"/>
              <a:buChar char="o"/>
            </a:pPr>
            <a:r>
              <a:rPr lang="ar-SA" sz="3600" b="1" dirty="0" smtClean="0">
                <a:cs typeface="+mj-cs"/>
              </a:rPr>
              <a:t>انشاء مراكز استشراقية لخدمة الاستعمار</a:t>
            </a:r>
          </a:p>
          <a:p>
            <a:pPr lvl="1" algn="r" rtl="1">
              <a:buFont typeface="Courier New" pitchFamily="49" charset="0"/>
              <a:buChar char="o"/>
            </a:pPr>
            <a:r>
              <a:rPr lang="ar-SA" sz="3600" b="1" dirty="0" smtClean="0">
                <a:cs typeface="+mj-cs"/>
              </a:rPr>
              <a:t>إنشاء مدرسة الدراسات الشرقية والأفريقية 1916</a:t>
            </a:r>
          </a:p>
          <a:p>
            <a:pPr lvl="1" algn="r" rtl="1">
              <a:buFont typeface="Courier New" pitchFamily="49" charset="0"/>
              <a:buChar char="o"/>
            </a:pPr>
            <a:r>
              <a:rPr lang="ar-SA" sz="3600" b="1" dirty="0" smtClean="0">
                <a:cs typeface="+mj-cs"/>
              </a:rPr>
              <a:t>من أعلام الاستشراق الإنجليزي:</a:t>
            </a:r>
          </a:p>
          <a:p>
            <a:pPr lvl="2" algn="r" rtl="1">
              <a:buFont typeface="Courier New" pitchFamily="49" charset="0"/>
              <a:buChar char="o"/>
            </a:pPr>
            <a:r>
              <a:rPr lang="ar-SA" sz="3200" b="1" dirty="0" smtClean="0">
                <a:cs typeface="+mj-cs"/>
              </a:rPr>
              <a:t>وليام بدول – جورج سيل – مرغليوث – توماس أرنولد – هاملتون جب – مونتقمري واط – آبري – برنارد لويس</a:t>
            </a: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409201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الأمريكية</a:t>
            </a:r>
          </a:p>
          <a:p>
            <a:pPr lvl="1" algn="r" rtl="1">
              <a:buFont typeface="Wingdings" pitchFamily="2" charset="2"/>
              <a:buChar char="§"/>
            </a:pPr>
            <a:r>
              <a:rPr lang="ar-SA" sz="3600" b="1" dirty="0" smtClean="0">
                <a:cs typeface="+mj-cs"/>
              </a:rPr>
              <a:t>نشأت في منتصف القرن التاسع عشر</a:t>
            </a:r>
          </a:p>
          <a:p>
            <a:pPr lvl="1" algn="r" rtl="1">
              <a:buFont typeface="Wingdings" pitchFamily="2" charset="2"/>
              <a:buChar char="§"/>
            </a:pPr>
            <a:r>
              <a:rPr lang="ar-SA" sz="3600" b="1" dirty="0" smtClean="0">
                <a:cs typeface="+mj-cs"/>
              </a:rPr>
              <a:t>دوافع دينية وسياسية</a:t>
            </a:r>
          </a:p>
          <a:p>
            <a:pPr lvl="1" algn="r" rtl="1">
              <a:buFont typeface="Wingdings" pitchFamily="2" charset="2"/>
              <a:buChar char="§"/>
            </a:pPr>
            <a:r>
              <a:rPr lang="ar-SA" sz="3600" b="1" dirty="0" smtClean="0">
                <a:cs typeface="+mj-cs"/>
              </a:rPr>
              <a:t>إنشاء الجمعيات الاستشراقية</a:t>
            </a:r>
          </a:p>
          <a:p>
            <a:pPr lvl="1" algn="r" rtl="1">
              <a:buFont typeface="Wingdings" pitchFamily="2" charset="2"/>
              <a:buChar char="§"/>
            </a:pPr>
            <a:r>
              <a:rPr lang="ar-SA" sz="3600" b="1" dirty="0" smtClean="0">
                <a:cs typeface="+mj-cs"/>
              </a:rPr>
              <a:t>الاستشراق الأمريكي في القرن الـ 20</a:t>
            </a:r>
          </a:p>
          <a:p>
            <a:pPr lvl="1" algn="r" rtl="1">
              <a:buFont typeface="Wingdings" pitchFamily="2" charset="2"/>
              <a:buChar char="§"/>
            </a:pPr>
            <a:r>
              <a:rPr lang="ar-SA" sz="3600" b="1" dirty="0" smtClean="0">
                <a:cs typeface="+mj-cs"/>
              </a:rPr>
              <a:t>ظهور بعض المستشرقين الموضوعيين</a:t>
            </a:r>
          </a:p>
          <a:p>
            <a:pPr lvl="1" algn="r" rtl="1">
              <a:buFont typeface="Wingdings" pitchFamily="2" charset="2"/>
              <a:buChar char="§"/>
            </a:pPr>
            <a:endParaRPr lang="ar-SA" sz="3600" b="1" dirty="0" smtClean="0">
              <a:cs typeface="+mj-cs"/>
            </a:endParaRP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409201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الأمريكية</a:t>
            </a:r>
          </a:p>
          <a:p>
            <a:pPr lvl="1" algn="r" rtl="1">
              <a:buFont typeface="Wingdings" pitchFamily="2" charset="2"/>
              <a:buChar char="§"/>
            </a:pPr>
            <a:r>
              <a:rPr lang="ar-SA" sz="3600" b="1" dirty="0" smtClean="0">
                <a:cs typeface="+mj-cs"/>
              </a:rPr>
              <a:t>ظهور بعض المستشرقين الموضوعيين</a:t>
            </a:r>
          </a:p>
          <a:p>
            <a:pPr lvl="1" algn="r" rtl="1">
              <a:buFont typeface="Wingdings" pitchFamily="2" charset="2"/>
              <a:buChar char="§"/>
            </a:pPr>
            <a:r>
              <a:rPr lang="ar-SA" sz="3600" b="1" dirty="0" smtClean="0">
                <a:cs typeface="+mj-cs"/>
              </a:rPr>
              <a:t>من أعلام الاستشراق الأمريكي:</a:t>
            </a:r>
          </a:p>
          <a:p>
            <a:pPr lvl="2" algn="r" rtl="1">
              <a:buFont typeface="Wingdings" pitchFamily="2" charset="2"/>
              <a:buChar char="§"/>
            </a:pPr>
            <a:r>
              <a:rPr lang="ar-SA" sz="3200" b="1" dirty="0" smtClean="0">
                <a:cs typeface="+mj-cs"/>
              </a:rPr>
              <a:t>دنكان ماكدونالد – جورج سارتون – جوستاف قرونبوم – جورج رنتز – ريتشارد بوليت</a:t>
            </a:r>
          </a:p>
          <a:p>
            <a:pPr lvl="2" algn="r" rtl="1">
              <a:buFont typeface="Wingdings" pitchFamily="2" charset="2"/>
              <a:buChar char="§"/>
            </a:pPr>
            <a:endParaRPr lang="ar-SA" sz="3200" b="1" dirty="0" smtClean="0">
              <a:cs typeface="+mj-cs"/>
            </a:endParaRPr>
          </a:p>
          <a:p>
            <a:pPr lvl="1" algn="r" rtl="1">
              <a:buFont typeface="Wingdings" pitchFamily="2" charset="2"/>
              <a:buChar char="§"/>
            </a:pPr>
            <a:endParaRPr lang="ar-SA" sz="3600" b="1" dirty="0" smtClean="0">
              <a:cs typeface="+mj-cs"/>
            </a:endParaRP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40173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الألمانية</a:t>
            </a:r>
          </a:p>
          <a:p>
            <a:pPr lvl="1" algn="r" rtl="1">
              <a:buFont typeface="Wingdings" pitchFamily="2" charset="2"/>
              <a:buChar char="§"/>
            </a:pPr>
            <a:r>
              <a:rPr lang="ar-SA" sz="3600" b="1" dirty="0" smtClean="0">
                <a:cs typeface="+mj-cs"/>
              </a:rPr>
              <a:t>الاهتمام بالدراسات العربية والاسلامية</a:t>
            </a:r>
          </a:p>
          <a:p>
            <a:pPr lvl="1" algn="r" rtl="1">
              <a:buFont typeface="Wingdings" pitchFamily="2" charset="2"/>
              <a:buChar char="§"/>
            </a:pPr>
            <a:r>
              <a:rPr lang="ar-SA" sz="3600" b="1" dirty="0" smtClean="0">
                <a:cs typeface="+mj-cs"/>
              </a:rPr>
              <a:t>التميز بالجدية في البحث</a:t>
            </a:r>
          </a:p>
          <a:p>
            <a:pPr lvl="1" algn="r" rtl="1">
              <a:buFont typeface="Wingdings" pitchFamily="2" charset="2"/>
              <a:buChar char="§"/>
            </a:pPr>
            <a:r>
              <a:rPr lang="ar-SA" sz="3600" b="1" dirty="0" smtClean="0">
                <a:cs typeface="+mj-cs"/>
              </a:rPr>
              <a:t>الاهتمام بالمخطوطات والتاريخ الاسلامي</a:t>
            </a:r>
          </a:p>
          <a:p>
            <a:pPr lvl="1" algn="r" rtl="1">
              <a:buFont typeface="Wingdings" pitchFamily="2" charset="2"/>
              <a:buChar char="§"/>
            </a:pPr>
            <a:r>
              <a:rPr lang="ar-SA" sz="3600" b="1" dirty="0" smtClean="0">
                <a:cs typeface="+mj-cs"/>
              </a:rPr>
              <a:t>من أعلام الاستشراق الألماني</a:t>
            </a:r>
          </a:p>
          <a:p>
            <a:pPr lvl="2" algn="r" rtl="1">
              <a:buFont typeface="Wingdings" pitchFamily="2" charset="2"/>
              <a:buChar char="§"/>
            </a:pPr>
            <a:r>
              <a:rPr lang="ar-SA" sz="3200" b="1" dirty="0" smtClean="0">
                <a:cs typeface="+mj-cs"/>
              </a:rPr>
              <a:t>يوهان رايسكة – يوليوس فلهاوزن – ثيودور نولدكة – كارلبروكلمان – جوزف شاخت - </a:t>
            </a: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409201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الأسبانية</a:t>
            </a:r>
          </a:p>
          <a:p>
            <a:pPr lvl="1" algn="r" rtl="1">
              <a:buFont typeface="Wingdings" pitchFamily="2" charset="2"/>
              <a:buChar char="§"/>
            </a:pPr>
            <a:r>
              <a:rPr lang="ar-SA" sz="3600" b="1" dirty="0" smtClean="0">
                <a:cs typeface="+mj-cs"/>
              </a:rPr>
              <a:t>إنطلقت من موقف العداء للاسلام</a:t>
            </a:r>
          </a:p>
          <a:p>
            <a:pPr lvl="1" algn="r" rtl="1">
              <a:buFont typeface="Wingdings" pitchFamily="2" charset="2"/>
              <a:buChar char="§"/>
            </a:pPr>
            <a:r>
              <a:rPr lang="ar-SA" sz="3600" b="1" dirty="0" smtClean="0">
                <a:cs typeface="+mj-cs"/>
              </a:rPr>
              <a:t>تجنيد الاستشراق لخدمة  الاستعماري الإسباني</a:t>
            </a:r>
          </a:p>
          <a:p>
            <a:pPr lvl="1" algn="r" rtl="1">
              <a:buFont typeface="Wingdings" pitchFamily="2" charset="2"/>
              <a:buChar char="§"/>
            </a:pPr>
            <a:r>
              <a:rPr lang="ar-SA" sz="3600" b="1" dirty="0" smtClean="0">
                <a:cs typeface="+mj-cs"/>
              </a:rPr>
              <a:t>من أعلام الاستشراق الإسباني:</a:t>
            </a:r>
          </a:p>
          <a:p>
            <a:pPr lvl="2" algn="r" rtl="1">
              <a:buFont typeface="Wingdings" pitchFamily="2" charset="2"/>
              <a:buChar char="§"/>
            </a:pPr>
            <a:r>
              <a:rPr lang="ar-SA" sz="3200" b="1" dirty="0" smtClean="0">
                <a:cs typeface="+mj-cs"/>
              </a:rPr>
              <a:t>مقيل بلاثيوس – سيكودي باريدس – إميليو جوميز – بوش فيلا – فردريك كورينتي.</a:t>
            </a:r>
          </a:p>
          <a:p>
            <a:pPr lvl="2" algn="r" rtl="1">
              <a:buFont typeface="Wingdings" pitchFamily="2" charset="2"/>
              <a:buChar char="§"/>
            </a:pPr>
            <a:endParaRPr lang="en-GB" sz="32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314950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الروسية</a:t>
            </a:r>
          </a:p>
          <a:p>
            <a:pPr lvl="1" algn="r" rtl="1">
              <a:buFont typeface="Wingdings" pitchFamily="2" charset="2"/>
              <a:buChar char="§"/>
            </a:pPr>
            <a:r>
              <a:rPr lang="ar-SA" sz="3600" b="1" dirty="0" smtClean="0">
                <a:cs typeface="+mj-cs"/>
              </a:rPr>
              <a:t>قدم الصلات بين العالم الاسلامي وروسيا</a:t>
            </a:r>
          </a:p>
          <a:p>
            <a:pPr lvl="1" algn="r" rtl="1">
              <a:buFont typeface="Wingdings" pitchFamily="2" charset="2"/>
              <a:buChar char="§"/>
            </a:pPr>
            <a:r>
              <a:rPr lang="ar-SA" sz="3600" b="1" dirty="0" smtClean="0">
                <a:cs typeface="+mj-cs"/>
              </a:rPr>
              <a:t>إفادة روسيا من الدراسات الاستشراقية في أوربا</a:t>
            </a:r>
          </a:p>
          <a:p>
            <a:pPr lvl="1" algn="r" rtl="1">
              <a:buFont typeface="Wingdings" pitchFamily="2" charset="2"/>
              <a:buChar char="§"/>
            </a:pPr>
            <a:r>
              <a:rPr lang="ar-SA" sz="3600" b="1" dirty="0" smtClean="0">
                <a:cs typeface="+mj-cs"/>
              </a:rPr>
              <a:t>إنشاء كراسي الدراسات الإسلامية</a:t>
            </a:r>
          </a:p>
          <a:p>
            <a:pPr lvl="1" algn="r" rtl="1">
              <a:buFont typeface="Wingdings" pitchFamily="2" charset="2"/>
              <a:buChar char="§"/>
            </a:pPr>
            <a:r>
              <a:rPr lang="ar-SA" sz="3600" b="1" dirty="0" smtClean="0">
                <a:cs typeface="+mj-cs"/>
              </a:rPr>
              <a:t>من أعلام الاستشراق الروسي:</a:t>
            </a:r>
          </a:p>
          <a:p>
            <a:pPr lvl="2" algn="r" rtl="1">
              <a:buFont typeface="Wingdings" pitchFamily="2" charset="2"/>
              <a:buChar char="§"/>
            </a:pPr>
            <a:r>
              <a:rPr lang="ar-SA" sz="3200" b="1" dirty="0" smtClean="0">
                <a:cs typeface="+mj-cs"/>
              </a:rPr>
              <a:t>بارتولد – كراتشكوفسكي – إيفانوف - كريمسكي</a:t>
            </a:r>
          </a:p>
          <a:p>
            <a:pPr lvl="2" algn="r" rtl="1">
              <a:buFont typeface="Wingdings" pitchFamily="2" charset="2"/>
              <a:buChar char="§"/>
            </a:pPr>
            <a:endParaRPr lang="en-GB" sz="32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368237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دول أوربية أخرى</a:t>
            </a:r>
          </a:p>
          <a:p>
            <a:pPr lvl="1" algn="r" rtl="1">
              <a:buFont typeface="Wingdings" pitchFamily="2" charset="2"/>
              <a:buChar char="§"/>
            </a:pPr>
            <a:r>
              <a:rPr lang="ar-SA" sz="3600" b="1" dirty="0" smtClean="0">
                <a:solidFill>
                  <a:srgbClr val="002060"/>
                </a:solidFill>
                <a:cs typeface="+mj-cs"/>
              </a:rPr>
              <a:t>الدنمارك</a:t>
            </a:r>
          </a:p>
          <a:p>
            <a:pPr lvl="2" algn="r" rtl="1">
              <a:buFont typeface="Wingdings" pitchFamily="2" charset="2"/>
              <a:buChar char="§"/>
            </a:pPr>
            <a:r>
              <a:rPr lang="ar-SA" sz="3600" b="1" dirty="0" smtClean="0">
                <a:cs typeface="+mj-cs"/>
              </a:rPr>
              <a:t>بوهل</a:t>
            </a:r>
          </a:p>
          <a:p>
            <a:pPr lvl="1" algn="r" rtl="1">
              <a:buFont typeface="Wingdings" pitchFamily="2" charset="2"/>
              <a:buChar char="§"/>
            </a:pPr>
            <a:r>
              <a:rPr lang="ar-SA" sz="3600" b="1" dirty="0" smtClean="0">
                <a:solidFill>
                  <a:srgbClr val="002060"/>
                </a:solidFill>
                <a:cs typeface="+mj-cs"/>
              </a:rPr>
              <a:t>المجر</a:t>
            </a:r>
          </a:p>
          <a:p>
            <a:pPr lvl="2" algn="r" rtl="1">
              <a:buFont typeface="Wingdings" pitchFamily="2" charset="2"/>
              <a:buChar char="§"/>
            </a:pPr>
            <a:r>
              <a:rPr lang="ar-SA" sz="3600" b="1" dirty="0" smtClean="0">
                <a:cs typeface="+mj-cs"/>
              </a:rPr>
              <a:t>جولدزيهر</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368237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v"/>
            </a:pPr>
            <a:r>
              <a:rPr lang="ar-SA" sz="4000" b="1" dirty="0" smtClean="0">
                <a:cs typeface="+mj-cs"/>
              </a:rPr>
              <a:t>دول أوربية أخرى</a:t>
            </a:r>
          </a:p>
          <a:p>
            <a:pPr lvl="1" algn="r" rtl="1">
              <a:buFont typeface="Wingdings" pitchFamily="2" charset="2"/>
              <a:buChar char="§"/>
            </a:pPr>
            <a:r>
              <a:rPr lang="ar-SA" sz="3600" b="1" dirty="0" smtClean="0">
                <a:solidFill>
                  <a:srgbClr val="002060"/>
                </a:solidFill>
                <a:cs typeface="+mj-cs"/>
              </a:rPr>
              <a:t>تشيكوسلوفاكيا </a:t>
            </a:r>
          </a:p>
          <a:p>
            <a:pPr lvl="2" algn="r" rtl="1">
              <a:buFont typeface="Wingdings" pitchFamily="2" charset="2"/>
              <a:buChar char="§"/>
            </a:pPr>
            <a:r>
              <a:rPr lang="ar-SA" sz="3200" b="1" dirty="0" smtClean="0">
                <a:cs typeface="+mj-cs"/>
              </a:rPr>
              <a:t>بول كراوس</a:t>
            </a:r>
            <a:endParaRPr lang="ar-SA" sz="3200" b="1" dirty="0" smtClean="0">
              <a:solidFill>
                <a:srgbClr val="002060"/>
              </a:solidFill>
              <a:cs typeface="+mj-cs"/>
            </a:endParaRPr>
          </a:p>
          <a:p>
            <a:pPr lvl="1" algn="r" rtl="1">
              <a:buFont typeface="Wingdings" pitchFamily="2" charset="2"/>
              <a:buChar char="§"/>
            </a:pPr>
            <a:r>
              <a:rPr lang="ar-SA" sz="3600" b="1" dirty="0" smtClean="0">
                <a:solidFill>
                  <a:srgbClr val="002060"/>
                </a:solidFill>
                <a:cs typeface="+mj-cs"/>
              </a:rPr>
              <a:t>بلجيكا</a:t>
            </a:r>
          </a:p>
          <a:p>
            <a:pPr lvl="2" algn="r" rtl="1">
              <a:buFont typeface="Wingdings" pitchFamily="2" charset="2"/>
              <a:buChar char="§"/>
            </a:pPr>
            <a:r>
              <a:rPr lang="ar-SA" sz="3200" b="1" dirty="0" smtClean="0">
                <a:cs typeface="+mj-cs"/>
              </a:rPr>
              <a:t>هنري لامنس</a:t>
            </a:r>
          </a:p>
          <a:p>
            <a:pPr lvl="2" algn="r" rtl="1">
              <a:buFont typeface="Wingdings" pitchFamily="2" charset="2"/>
              <a:buChar char="§"/>
            </a:pPr>
            <a:endParaRPr lang="en-GB" sz="32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94623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q"/>
            </a:pPr>
            <a:r>
              <a:rPr lang="ar-SA" sz="4000" b="1" dirty="0" smtClean="0"/>
              <a:t>المدرسة الهولندية:</a:t>
            </a:r>
          </a:p>
          <a:p>
            <a:pPr lvl="1" algn="r" rtl="1">
              <a:buFont typeface="Courier New" pitchFamily="49" charset="0"/>
              <a:buChar char="o"/>
            </a:pPr>
            <a:r>
              <a:rPr lang="ar-SA" sz="3600" b="1" dirty="0" smtClean="0"/>
              <a:t>خلفية تاريخية</a:t>
            </a:r>
          </a:p>
          <a:p>
            <a:pPr lvl="1" algn="r" rtl="1">
              <a:buFont typeface="Courier New" pitchFamily="49" charset="0"/>
              <a:buChar char="o"/>
            </a:pPr>
            <a:r>
              <a:rPr lang="ar-SA" sz="3600" b="1" dirty="0" smtClean="0"/>
              <a:t>الدراسات الهولندية</a:t>
            </a:r>
          </a:p>
          <a:p>
            <a:pPr lvl="1" algn="r" rtl="1">
              <a:buFont typeface="Courier New" pitchFamily="49" charset="0"/>
              <a:buChar char="o"/>
            </a:pPr>
            <a:r>
              <a:rPr lang="ar-SA" sz="3600" b="1" dirty="0" smtClean="0"/>
              <a:t>يوهان فوك</a:t>
            </a:r>
          </a:p>
          <a:p>
            <a:pPr lvl="1" algn="r" rtl="1">
              <a:buFont typeface="Courier New" pitchFamily="49" charset="0"/>
              <a:buChar char="o"/>
            </a:pPr>
            <a:r>
              <a:rPr lang="ar-SA" sz="3600" b="1" dirty="0" smtClean="0"/>
              <a:t>نجيب العقيقي</a:t>
            </a:r>
          </a:p>
          <a:p>
            <a:pPr lvl="1" algn="r" rtl="1">
              <a:buFont typeface="Courier New" pitchFamily="49" charset="0"/>
              <a:buChar char="o"/>
            </a:pPr>
            <a:r>
              <a:rPr lang="ar-SA" sz="3600" b="1" dirty="0" smtClean="0"/>
              <a:t>علاقة الاستشراق بتيارات القرون الوسطى</a:t>
            </a:r>
          </a:p>
          <a:p>
            <a:pPr lvl="1" algn="r" rtl="1"/>
            <a:endParaRPr lang="en-GB" sz="3600" b="1"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6886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
            </a:pPr>
            <a:r>
              <a:rPr lang="ar-SA" sz="4000" b="1" dirty="0" smtClean="0">
                <a:cs typeface="+mj-cs"/>
              </a:rPr>
              <a:t>تأسيس الجامعات</a:t>
            </a:r>
          </a:p>
          <a:p>
            <a:pPr lvl="1" algn="r" rtl="1">
              <a:buFont typeface="Arial" pitchFamily="34" charset="0"/>
              <a:buChar char="•"/>
            </a:pPr>
            <a:r>
              <a:rPr lang="ar-SA" sz="3600" b="1" dirty="0" smtClean="0">
                <a:cs typeface="+mj-cs"/>
              </a:rPr>
              <a:t>أول جامعة 1574 بمدينة لايدن</a:t>
            </a:r>
          </a:p>
          <a:p>
            <a:pPr lvl="1" algn="r" rtl="1">
              <a:buFont typeface="Arial" pitchFamily="34" charset="0"/>
              <a:buChar char="•"/>
            </a:pPr>
            <a:r>
              <a:rPr lang="ar-SA" sz="3600" b="1" dirty="0" smtClean="0">
                <a:cs typeface="+mj-cs"/>
              </a:rPr>
              <a:t>امستردام</a:t>
            </a:r>
          </a:p>
          <a:p>
            <a:pPr lvl="1" algn="r" rtl="1">
              <a:buFont typeface="Arial" pitchFamily="34" charset="0"/>
              <a:buChar char="•"/>
            </a:pPr>
            <a:r>
              <a:rPr lang="ar-SA" sz="3600" b="1" dirty="0" smtClean="0">
                <a:cs typeface="+mj-cs"/>
              </a:rPr>
              <a:t>اترخت</a:t>
            </a:r>
          </a:p>
          <a:p>
            <a:pPr lvl="1" algn="r" rtl="1">
              <a:buFont typeface="Arial" pitchFamily="34" charset="0"/>
              <a:buChar char="•"/>
            </a:pPr>
            <a:r>
              <a:rPr lang="ar-SA" sz="3600" b="1" dirty="0" smtClean="0">
                <a:cs typeface="+mj-cs"/>
              </a:rPr>
              <a:t>نايميخن</a:t>
            </a:r>
          </a:p>
          <a:p>
            <a:pPr lvl="1" algn="r" rtl="1">
              <a:buFont typeface="Arial" pitchFamily="34" charset="0"/>
              <a:buChar char="•"/>
            </a:pPr>
            <a:r>
              <a:rPr lang="ar-SA" sz="3600" b="1" dirty="0" smtClean="0">
                <a:cs typeface="+mj-cs"/>
              </a:rPr>
              <a:t>خرونكن</a:t>
            </a:r>
          </a:p>
          <a:p>
            <a:pPr marL="457200" lvl="1" indent="0" algn="r" rtl="1">
              <a:buNone/>
            </a:pPr>
            <a:endParaRPr lang="en-GB"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6886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q"/>
            </a:pPr>
            <a:r>
              <a:rPr lang="ar-SA" sz="4000" b="1" dirty="0" smtClean="0">
                <a:cs typeface="+mj-cs"/>
              </a:rPr>
              <a:t>النظرة إلى الاستشراق الهولندي</a:t>
            </a:r>
          </a:p>
          <a:p>
            <a:pPr lvl="1" algn="r" rtl="1">
              <a:buFont typeface="Wingdings" pitchFamily="2" charset="2"/>
              <a:buChar char="§"/>
            </a:pPr>
            <a:r>
              <a:rPr lang="ar-SA" sz="3600" b="1" dirty="0" smtClean="0">
                <a:cs typeface="+mj-cs"/>
              </a:rPr>
              <a:t>ظاهرة  متكاملة في أكثر الوجوه ومتباينة في بعضها</a:t>
            </a:r>
          </a:p>
          <a:p>
            <a:pPr lvl="1" algn="r" rtl="1">
              <a:buFont typeface="Wingdings" pitchFamily="2" charset="2"/>
              <a:buChar char="§"/>
            </a:pPr>
            <a:r>
              <a:rPr lang="ar-SA" sz="3600" b="1" dirty="0" smtClean="0">
                <a:cs typeface="+mj-cs"/>
              </a:rPr>
              <a:t>نماذج:</a:t>
            </a:r>
          </a:p>
          <a:p>
            <a:pPr lvl="2" algn="r" rtl="1"/>
            <a:r>
              <a:rPr lang="ar-SA" sz="3600" b="1" dirty="0" smtClean="0">
                <a:cs typeface="+mj-cs"/>
              </a:rPr>
              <a:t>هندريك كريمر</a:t>
            </a:r>
          </a:p>
          <a:p>
            <a:pPr lvl="2" algn="r" rtl="1"/>
            <a:r>
              <a:rPr lang="ar-SA" sz="3600" b="1" dirty="0" smtClean="0">
                <a:cs typeface="+mj-cs"/>
              </a:rPr>
              <a:t>دي خويه</a:t>
            </a:r>
          </a:p>
          <a:p>
            <a:pPr lvl="2" algn="r" rtl="1"/>
            <a:endParaRPr lang="ar-SA" dirty="0" smtClean="0"/>
          </a:p>
          <a:p>
            <a:pPr lvl="1" algn="r" rtl="1"/>
            <a:endParaRPr lang="en-GB"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65289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lgn="r" rtl="1">
              <a:buFont typeface="Wingdings" pitchFamily="2" charset="2"/>
              <a:buChar char="§"/>
            </a:pPr>
            <a:r>
              <a:rPr lang="ar-SA" sz="3600" b="1" dirty="0" smtClean="0">
                <a:cs typeface="+mj-cs"/>
              </a:rPr>
              <a:t>نماذج:</a:t>
            </a:r>
          </a:p>
          <a:p>
            <a:pPr lvl="2" algn="r" rtl="1"/>
            <a:r>
              <a:rPr lang="ar-SA" sz="3600" b="1" dirty="0" smtClean="0">
                <a:cs typeface="+mj-cs"/>
              </a:rPr>
              <a:t>كرستيان سنوك هورخرونيه</a:t>
            </a:r>
          </a:p>
          <a:p>
            <a:pPr lvl="3" algn="r" rtl="1"/>
            <a:r>
              <a:rPr lang="ar-SA" sz="3600" b="1" dirty="0" smtClean="0">
                <a:cs typeface="+mj-cs"/>
              </a:rPr>
              <a:t>اشهر المستشرقين الهولنديين</a:t>
            </a:r>
          </a:p>
          <a:p>
            <a:pPr lvl="3" algn="r" rtl="1"/>
            <a:r>
              <a:rPr lang="ar-SA" sz="3600" b="1" dirty="0" smtClean="0">
                <a:cs typeface="+mj-cs"/>
              </a:rPr>
              <a:t>عد عميد العربية بعد كولدزيهر</a:t>
            </a:r>
          </a:p>
          <a:p>
            <a:pPr lvl="2" algn="r" rtl="1"/>
            <a:endParaRPr lang="ar-SA" dirty="0" smtClean="0"/>
          </a:p>
          <a:p>
            <a:pPr lvl="1" algn="r" rtl="1"/>
            <a:endParaRPr lang="en-GB"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6886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1" algn="r" rtl="1">
              <a:buFont typeface="Wingdings" pitchFamily="2" charset="2"/>
              <a:buChar char="§"/>
            </a:pPr>
            <a:r>
              <a:rPr lang="ar-SA" sz="3600" b="1" dirty="0" smtClean="0">
                <a:cs typeface="+mj-cs"/>
              </a:rPr>
              <a:t>جزء من النشاط  الفكري الاستشراقي </a:t>
            </a:r>
          </a:p>
          <a:p>
            <a:pPr lvl="1" algn="r" rtl="1">
              <a:buFont typeface="Wingdings" pitchFamily="2" charset="2"/>
              <a:buChar char="§"/>
            </a:pPr>
            <a:r>
              <a:rPr lang="ar-SA" sz="3600" b="1" dirty="0" smtClean="0">
                <a:cs typeface="+mj-cs"/>
              </a:rPr>
              <a:t>يختلف عن النشاط الاستشراقي بشيئ من الموضوعية والجدة</a:t>
            </a:r>
          </a:p>
          <a:p>
            <a:pPr marL="457200" lvl="1" indent="0" algn="r" rtl="1">
              <a:buNone/>
            </a:pP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6886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1" algn="r" rtl="1">
              <a:buFont typeface="Wingdings" pitchFamily="2" charset="2"/>
              <a:buChar char="§"/>
            </a:pPr>
            <a:r>
              <a:rPr lang="ar-SA" sz="3600" b="1" dirty="0"/>
              <a:t>نماذج: محاضرة لمستشرق هولندي</a:t>
            </a:r>
          </a:p>
          <a:p>
            <a:pPr lvl="2" algn="just" rtl="1"/>
            <a:r>
              <a:rPr lang="ar-SA" sz="3200" b="1" dirty="0">
                <a:cs typeface="+mj-cs"/>
              </a:rPr>
              <a:t>إن ’معلومات محمد في بداية دعوته، عن المسيجية كما يبدوكانت </a:t>
            </a:r>
            <a:r>
              <a:rPr lang="ar-SA" sz="3200" b="1" dirty="0" smtClean="0">
                <a:cs typeface="+mj-cs"/>
              </a:rPr>
              <a:t>ناقصة وذلك لأن الجزيرة العربية كانت معزولة تماماً في بداية القرن السابع ومن المحتمل أنه كان هناك في شمال الجزيرة وفي جنوبها بعض من استطاع المبشرون النصار تنصيرهم بيد أنه لم يكن في زمن محمد إلا عدد ضئيل من النصارى‘.</a:t>
            </a:r>
            <a:endParaRPr lang="en-GB" sz="32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3184236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1" algn="r" rtl="1">
              <a:buFont typeface="Wingdings" pitchFamily="2" charset="2"/>
              <a:buChar char="§"/>
            </a:pPr>
            <a:r>
              <a:rPr lang="ar-SA" sz="3600" b="1" dirty="0" smtClean="0">
                <a:cs typeface="+mj-cs"/>
              </a:rPr>
              <a:t>اقتباس بعض أراء المستشرقين</a:t>
            </a:r>
          </a:p>
          <a:p>
            <a:pPr lvl="1" algn="r" rtl="1">
              <a:buFont typeface="Wingdings" pitchFamily="2" charset="2"/>
              <a:buChar char="§"/>
            </a:pPr>
            <a:r>
              <a:rPr lang="ar-SA" sz="3600" b="1" dirty="0" smtClean="0">
                <a:cs typeface="+mj-cs"/>
              </a:rPr>
              <a:t>نماذج للآراء المقتبسة:</a:t>
            </a:r>
          </a:p>
          <a:p>
            <a:pPr lvl="2" algn="r" rtl="1"/>
            <a:r>
              <a:rPr lang="ar-SA" sz="3600" b="1" dirty="0" smtClean="0">
                <a:cs typeface="+mj-cs"/>
              </a:rPr>
              <a:t>مونتقمري وات</a:t>
            </a:r>
          </a:p>
          <a:p>
            <a:pPr lvl="3" algn="r" rtl="1"/>
            <a:r>
              <a:rPr lang="ar-SA" sz="3600" b="1" dirty="0" smtClean="0">
                <a:cs typeface="+mj-cs"/>
              </a:rPr>
              <a:t>‘أنه كان في زمن النبي عدد من الرقيق الأحباش النصارى الذين لم يكونوا يستطيعون إخبار النبي  إلا قليلاً من محتويات دينهم‘.</a:t>
            </a: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6886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1" algn="r" rtl="1">
              <a:buFont typeface="Wingdings" pitchFamily="2" charset="2"/>
              <a:buChar char="§"/>
            </a:pPr>
            <a:r>
              <a:rPr lang="ar-SA" sz="3600" b="1" dirty="0" smtClean="0">
                <a:cs typeface="+mj-cs"/>
              </a:rPr>
              <a:t>اقتباس بعض أراء المستشرقين</a:t>
            </a:r>
          </a:p>
          <a:p>
            <a:pPr lvl="1" algn="r" rtl="1">
              <a:buFont typeface="Wingdings" pitchFamily="2" charset="2"/>
              <a:buChar char="§"/>
            </a:pPr>
            <a:r>
              <a:rPr lang="ar-SA" sz="3600" b="1" dirty="0" smtClean="0">
                <a:cs typeface="+mj-cs"/>
              </a:rPr>
              <a:t>نماذج لللآراء المقتبسة:</a:t>
            </a:r>
          </a:p>
          <a:p>
            <a:pPr lvl="2" algn="r" rtl="1"/>
            <a:r>
              <a:rPr lang="ar-SA" sz="3600" b="1" dirty="0" smtClean="0">
                <a:cs typeface="+mj-cs"/>
              </a:rPr>
              <a:t>تور أندريه</a:t>
            </a:r>
          </a:p>
          <a:p>
            <a:pPr lvl="3" algn="r" rtl="1"/>
            <a:r>
              <a:rPr lang="ar-SA" sz="3600" b="1" dirty="0" smtClean="0">
                <a:cs typeface="+mj-cs"/>
              </a:rPr>
              <a:t>سماع النبي لخطبية تبشيرية من أحد القسس </a:t>
            </a:r>
          </a:p>
          <a:p>
            <a:pPr lvl="3" algn="r" rtl="1"/>
            <a:r>
              <a:rPr lang="ar-SA" sz="3600" b="1" dirty="0" smtClean="0">
                <a:cs typeface="+mj-cs"/>
              </a:rPr>
              <a:t>ربما حصل النبي على معلومات  من زيد بن حارثة.</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80002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Wingdings" pitchFamily="2" charset="2"/>
              <a:buChar char="q"/>
            </a:pPr>
            <a:r>
              <a:rPr lang="ar-SA" sz="4000" b="1" dirty="0" smtClean="0">
                <a:cs typeface="+mj-cs"/>
              </a:rPr>
              <a:t>تيارات الاستشراق الهولندي</a:t>
            </a:r>
          </a:p>
          <a:p>
            <a:pPr lvl="1" algn="r" rtl="1">
              <a:buFont typeface="Wingdings" pitchFamily="2" charset="2"/>
              <a:buChar char="§"/>
            </a:pPr>
            <a:r>
              <a:rPr lang="ar-SA" sz="3600" b="1" dirty="0" smtClean="0">
                <a:cs typeface="+mj-cs"/>
              </a:rPr>
              <a:t>تيار مفاهيم القرون الوسطى</a:t>
            </a:r>
          </a:p>
          <a:p>
            <a:pPr lvl="1" algn="r" rtl="1">
              <a:buFont typeface="Wingdings" pitchFamily="2" charset="2"/>
              <a:buChar char="§"/>
            </a:pPr>
            <a:r>
              <a:rPr lang="ar-SA" sz="3600" b="1" dirty="0" smtClean="0">
                <a:cs typeface="+mj-cs"/>
              </a:rPr>
              <a:t>تيار علمي</a:t>
            </a:r>
          </a:p>
          <a:p>
            <a:pPr lvl="2" algn="r" rtl="1"/>
            <a:r>
              <a:rPr lang="ar-SA" sz="3600" b="1" dirty="0" smtClean="0">
                <a:cs typeface="+mj-cs"/>
              </a:rPr>
              <a:t>تمرد على بعض مفاهيم القرون الوسطي</a:t>
            </a:r>
          </a:p>
          <a:p>
            <a:pPr lvl="1" algn="r" rtl="1">
              <a:buFont typeface="Wingdings" pitchFamily="2" charset="2"/>
              <a:buChar char="§"/>
            </a:pPr>
            <a:r>
              <a:rPr lang="ar-SA" sz="3600" b="1" dirty="0" smtClean="0">
                <a:cs typeface="+mj-cs"/>
              </a:rPr>
              <a:t>تيار موضوعي (حديث)</a:t>
            </a:r>
          </a:p>
          <a:p>
            <a:pPr lvl="2" algn="r" rtl="1"/>
            <a:r>
              <a:rPr lang="ar-SA" sz="3600" b="1" dirty="0" smtClean="0">
                <a:cs typeface="+mj-cs"/>
              </a:rPr>
              <a:t>تمرد على التقليد وأنف من الإنقياد للتبعية</a:t>
            </a:r>
          </a:p>
          <a:p>
            <a:pPr marL="914400" lvl="2" indent="0" algn="r" rtl="1">
              <a:buNone/>
            </a:pPr>
            <a:r>
              <a:rPr lang="ar-SA" sz="3600" b="1" dirty="0" smtClean="0">
                <a:cs typeface="+mj-cs"/>
              </a:rPr>
              <a:t>يجد معاضة من التيار التقليدي</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
            </a:pPr>
            <a:r>
              <a:rPr lang="ar-SA" sz="3600" b="1" dirty="0" smtClean="0"/>
              <a:t>السامرائي وموقف بعض المسلمين من التيار التقليدي</a:t>
            </a:r>
          </a:p>
          <a:p>
            <a:pPr lvl="1" algn="just" rtl="1"/>
            <a:r>
              <a:rPr lang="ar-SA" sz="3600" b="1" dirty="0" smtClean="0"/>
              <a:t>ساعدوا على بعث الغرور الفارغ عند بعض المستشرقين.   </a:t>
            </a:r>
          </a:p>
          <a:p>
            <a:pPr lvl="1" algn="r" rtl="1"/>
            <a:endParaRPr lang="ar-SA" dirty="0" smtClean="0"/>
          </a:p>
          <a:p>
            <a:pPr algn="r" rtl="1"/>
            <a:endParaRPr lang="en-GB"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Courier New" pitchFamily="49" charset="0"/>
              <a:buChar char="o"/>
            </a:pPr>
            <a:r>
              <a:rPr lang="ar-SA" sz="4000" b="1" dirty="0" smtClean="0">
                <a:cs typeface="+mj-cs"/>
              </a:rPr>
              <a:t>مصطلح الاستشراق</a:t>
            </a:r>
          </a:p>
          <a:p>
            <a:pPr lvl="1" algn="r" rtl="1"/>
            <a:r>
              <a:rPr lang="ar-SA" sz="3200" b="1" dirty="0" smtClean="0">
                <a:cs typeface="+mj-cs"/>
              </a:rPr>
              <a:t>اعتبار الكاردينال اوليفر فان كولون أول مستشرق هولندي</a:t>
            </a:r>
          </a:p>
          <a:p>
            <a:pPr lvl="2" algn="r" rtl="1"/>
            <a:r>
              <a:rPr lang="ar-SA" sz="3200" b="1" dirty="0" smtClean="0">
                <a:cs typeface="+mj-cs"/>
              </a:rPr>
              <a:t>شارك حصار دمياط 618هـ/1218م</a:t>
            </a:r>
          </a:p>
          <a:p>
            <a:pPr lvl="2" algn="r" rtl="1"/>
            <a:r>
              <a:rPr lang="ar-SA" sz="3200" b="1" dirty="0" smtClean="0">
                <a:cs typeface="+mj-cs"/>
              </a:rPr>
              <a:t>كتب ’تاريخ دمياط‘</a:t>
            </a:r>
            <a:endParaRPr lang="en-GB" sz="32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q"/>
            </a:pPr>
            <a:r>
              <a:rPr lang="ar-SA" sz="4000" b="1" dirty="0" smtClean="0">
                <a:cs typeface="+mj-cs"/>
              </a:rPr>
              <a:t>دوافع الاستشراق الهولندي</a:t>
            </a:r>
          </a:p>
          <a:p>
            <a:pPr lvl="1" algn="r" rtl="1">
              <a:buFont typeface="Wingdings" pitchFamily="2" charset="2"/>
              <a:buChar char="§"/>
            </a:pPr>
            <a:r>
              <a:rPr lang="ar-SA" sz="3600" b="1" dirty="0" smtClean="0">
                <a:cs typeface="+mj-cs"/>
              </a:rPr>
              <a:t>دافع علمي</a:t>
            </a:r>
          </a:p>
          <a:p>
            <a:pPr lvl="1" algn="r" rtl="1">
              <a:buFont typeface="Wingdings" pitchFamily="2" charset="2"/>
              <a:buChar char="§"/>
            </a:pPr>
            <a:r>
              <a:rPr lang="ar-SA" sz="3600" b="1" dirty="0" smtClean="0">
                <a:cs typeface="+mj-cs"/>
              </a:rPr>
              <a:t>فائدة اللغة العربية في علاقات هولندا بالدول الاسلامية على البحر الابيض المتوسط</a:t>
            </a:r>
          </a:p>
          <a:p>
            <a:pPr lvl="1" algn="r" rtl="1">
              <a:buFont typeface="Wingdings" pitchFamily="2" charset="2"/>
              <a:buChar char="§"/>
            </a:pPr>
            <a:r>
              <a:rPr lang="ar-SA" sz="3600" b="1" dirty="0" smtClean="0">
                <a:cs typeface="+mj-cs"/>
              </a:rPr>
              <a:t>الدفاع عن النصرانية ونشرها بين المسلمين</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Wingdings" pitchFamily="2" charset="2"/>
              <a:buChar char="q"/>
            </a:pPr>
            <a:r>
              <a:rPr lang="ar-SA" sz="3600" b="1" dirty="0" smtClean="0">
                <a:solidFill>
                  <a:srgbClr val="FF0000"/>
                </a:solidFill>
                <a:cs typeface="+mj-cs"/>
              </a:rPr>
              <a:t>بعض النماذج</a:t>
            </a:r>
          </a:p>
          <a:p>
            <a:pPr lvl="1" algn="r" rtl="1">
              <a:buFont typeface="Wingdings" pitchFamily="2" charset="2"/>
              <a:buChar char="§"/>
            </a:pPr>
            <a:r>
              <a:rPr lang="ar-SA" sz="3600" b="1" dirty="0" smtClean="0">
                <a:cs typeface="+mj-cs"/>
              </a:rPr>
              <a:t>سنوك هورخرونيه</a:t>
            </a:r>
          </a:p>
          <a:p>
            <a:pPr lvl="2" algn="r" rtl="1"/>
            <a:r>
              <a:rPr lang="ar-SA" sz="3600" b="1" dirty="0" smtClean="0">
                <a:cs typeface="+mj-cs"/>
              </a:rPr>
              <a:t>أن الشريعة لاتصلح لإقامة نظام سياسي</a:t>
            </a:r>
          </a:p>
          <a:p>
            <a:pPr lvl="1" algn="r" rtl="1">
              <a:buFont typeface="Wingdings" pitchFamily="2" charset="2"/>
              <a:buChar char="§"/>
            </a:pPr>
            <a:r>
              <a:rPr lang="ar-SA" sz="3600" b="1" dirty="0" smtClean="0">
                <a:cs typeface="+mj-cs"/>
              </a:rPr>
              <a:t>يان باليون</a:t>
            </a:r>
          </a:p>
          <a:p>
            <a:pPr lvl="2" algn="r" rtl="1"/>
            <a:r>
              <a:rPr lang="ar-SA" sz="3600" b="1" dirty="0">
                <a:cs typeface="+mj-cs"/>
              </a:rPr>
              <a:t> </a:t>
            </a:r>
            <a:r>
              <a:rPr lang="ar-SA" sz="3600" b="1" dirty="0" smtClean="0">
                <a:cs typeface="+mj-cs"/>
              </a:rPr>
              <a:t>الشريعة والقرآن لايوافقان تطور العصر</a:t>
            </a:r>
          </a:p>
          <a:p>
            <a:pPr lvl="1" algn="r" rtl="1">
              <a:buFont typeface="Wingdings" pitchFamily="2" charset="2"/>
              <a:buChar char="§"/>
            </a:pPr>
            <a:r>
              <a:rPr lang="ar-SA" sz="3600" b="1" dirty="0" smtClean="0">
                <a:cs typeface="+mj-cs"/>
              </a:rPr>
              <a:t>يان بروخمان</a:t>
            </a:r>
          </a:p>
          <a:p>
            <a:pPr lvl="2" algn="r" rtl="1"/>
            <a:r>
              <a:rPr lang="ar-SA" sz="3600" b="1" dirty="0" smtClean="0">
                <a:cs typeface="+mj-cs"/>
              </a:rPr>
              <a:t>التأثر بسنوك</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Courier New" pitchFamily="49" charset="0"/>
              <a:buChar char="o"/>
            </a:pPr>
            <a:r>
              <a:rPr lang="ar-SA" sz="4000" b="1" dirty="0" smtClean="0">
                <a:cs typeface="+mj-cs"/>
              </a:rPr>
              <a:t>سنوك هورخرونيه دراسته للشريعة</a:t>
            </a:r>
          </a:p>
          <a:p>
            <a:pPr lvl="1" algn="r" rtl="1">
              <a:buFont typeface="Arial" pitchFamily="34" charset="0"/>
              <a:buChar char="•"/>
            </a:pPr>
            <a:r>
              <a:rPr lang="ar-SA" sz="3600" b="1" dirty="0">
                <a:cs typeface="+mj-cs"/>
              </a:rPr>
              <a:t>استخدام الشريعة لغرض الاستعمار والسيطرة</a:t>
            </a:r>
          </a:p>
          <a:p>
            <a:pPr lvl="1" algn="r" rtl="1">
              <a:buFont typeface="Arial" pitchFamily="34" charset="0"/>
              <a:buChar char="•"/>
            </a:pPr>
            <a:r>
              <a:rPr lang="ar-SA" sz="3600" b="1" dirty="0" smtClean="0">
                <a:cs typeface="+mj-cs"/>
              </a:rPr>
              <a:t>سيرته الذاتية ( مراجعة كتاب السامرائي)</a:t>
            </a:r>
          </a:p>
          <a:p>
            <a:pPr lvl="1" algn="r" rtl="1">
              <a:buFont typeface="Arial" pitchFamily="34" charset="0"/>
              <a:buChar char="•"/>
            </a:pPr>
            <a:r>
              <a:rPr lang="ar-SA" sz="3600" b="1" dirty="0" smtClean="0">
                <a:cs typeface="+mj-cs"/>
              </a:rPr>
              <a:t>حقيقة اسلامه</a:t>
            </a:r>
          </a:p>
          <a:p>
            <a:pPr lvl="1" algn="r" rtl="1">
              <a:buFont typeface="Arial" pitchFamily="34" charset="0"/>
              <a:buChar char="•"/>
            </a:pPr>
            <a:r>
              <a:rPr lang="ar-SA" sz="3600" b="1" dirty="0" smtClean="0">
                <a:cs typeface="+mj-cs"/>
              </a:rPr>
              <a:t>زيارته لمكة</a:t>
            </a:r>
          </a:p>
          <a:p>
            <a:pPr lvl="1" algn="r" rtl="1"/>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Courier New" pitchFamily="49" charset="0"/>
              <a:buChar char="o"/>
            </a:pPr>
            <a:r>
              <a:rPr lang="ar-SA" sz="4000" b="1" dirty="0" smtClean="0">
                <a:cs typeface="+mj-cs"/>
              </a:rPr>
              <a:t>مراجع المحاضرة</a:t>
            </a:r>
          </a:p>
          <a:p>
            <a:pPr algn="r" rtl="1">
              <a:buFont typeface="Courier New" pitchFamily="49" charset="0"/>
              <a:buChar char="o"/>
            </a:pPr>
            <a:r>
              <a:rPr lang="ar-SA" sz="4000" b="1" dirty="0" smtClean="0">
                <a:cs typeface="+mj-cs"/>
              </a:rPr>
              <a:t>قاسم السامرائي، الاستشراق بين الموضوعية والافتعالية</a:t>
            </a:r>
          </a:p>
          <a:p>
            <a:pPr algn="r" rtl="1">
              <a:buFont typeface="Courier New" pitchFamily="49" charset="0"/>
              <a:buChar char="o"/>
            </a:pPr>
            <a:r>
              <a:rPr lang="ar-SA" sz="4000" b="1" dirty="0" smtClean="0">
                <a:cs typeface="+mj-cs"/>
              </a:rPr>
              <a:t>مركز المدينة المنورة لدراسات وبحوث الاستشراق</a:t>
            </a:r>
          </a:p>
          <a:p>
            <a:pPr algn="r" rtl="1">
              <a:buFont typeface="Courier New" pitchFamily="49" charset="0"/>
              <a:buChar char="o"/>
            </a:pPr>
            <a:r>
              <a:rPr lang="ar-SA" sz="4000" b="1" dirty="0" smtClean="0">
                <a:cs typeface="+mj-cs"/>
              </a:rPr>
              <a:t>يوهان فوك، تاريخ الاستشراق</a:t>
            </a:r>
            <a:endParaRPr lang="ar-SA" sz="3600" b="1" dirty="0" smtClean="0">
              <a:cs typeface="+mj-cs"/>
            </a:endParaRPr>
          </a:p>
          <a:p>
            <a:pPr lvl="1" algn="r" rtl="1"/>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150608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Courier New" pitchFamily="49" charset="0"/>
              <a:buChar char="o"/>
            </a:pPr>
            <a:r>
              <a:rPr lang="ar-SA" sz="3600" b="1" dirty="0" smtClean="0">
                <a:cs typeface="+mj-cs"/>
              </a:rPr>
              <a:t>سنوك هورخرونيه دراسته للشريعة</a:t>
            </a:r>
          </a:p>
          <a:p>
            <a:pPr lvl="1" algn="r" rtl="1">
              <a:buFont typeface="Arial" pitchFamily="34" charset="0"/>
              <a:buChar char="•"/>
            </a:pPr>
            <a:r>
              <a:rPr lang="ar-SA" sz="3600" b="1" dirty="0" smtClean="0">
                <a:cs typeface="+mj-cs"/>
              </a:rPr>
              <a:t>انتقاله لأندونيسيا</a:t>
            </a:r>
          </a:p>
          <a:p>
            <a:pPr lvl="1" algn="r" rtl="1">
              <a:buFont typeface="Arial" pitchFamily="34" charset="0"/>
              <a:buChar char="•"/>
            </a:pPr>
            <a:r>
              <a:rPr lang="ar-SA" sz="3600" b="1" dirty="0" smtClean="0">
                <a:cs typeface="+mj-cs"/>
              </a:rPr>
              <a:t>قدم لهولندا التبرير الخلقي للحرب الدموية التي قادتها</a:t>
            </a:r>
          </a:p>
          <a:p>
            <a:pPr lvl="1" algn="r" rtl="1"/>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315173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Wingdings" pitchFamily="2" charset="2"/>
              <a:buChar char="q"/>
            </a:pPr>
            <a:r>
              <a:rPr lang="ar-SA" sz="3600" b="1" dirty="0" smtClean="0">
                <a:cs typeface="+mj-cs"/>
              </a:rPr>
              <a:t>الاستشراق الهولندي و جهود سنوك في دراسة الشريعة</a:t>
            </a:r>
          </a:p>
          <a:p>
            <a:pPr lvl="1" algn="r" rtl="1">
              <a:buFont typeface="Wingdings" pitchFamily="2" charset="2"/>
              <a:buChar char="§"/>
            </a:pPr>
            <a:r>
              <a:rPr lang="ar-SA" sz="3600" b="1" dirty="0" smtClean="0">
                <a:cs typeface="+mj-cs"/>
              </a:rPr>
              <a:t>نماذج</a:t>
            </a:r>
          </a:p>
          <a:p>
            <a:pPr lvl="2" algn="r" rtl="1"/>
            <a:r>
              <a:rPr lang="ar-SA" sz="3600" b="1" dirty="0" smtClean="0">
                <a:cs typeface="+mj-cs"/>
              </a:rPr>
              <a:t>دريفس</a:t>
            </a:r>
          </a:p>
          <a:p>
            <a:pPr lvl="3" algn="r" rtl="1">
              <a:buFont typeface="Wingdings" pitchFamily="2" charset="2"/>
              <a:buChar char="Ø"/>
            </a:pPr>
            <a:r>
              <a:rPr lang="ar-SA" sz="3600" b="1" dirty="0" smtClean="0">
                <a:cs typeface="+mj-cs"/>
              </a:rPr>
              <a:t>اعتبر سنوك من مؤسسي علم الاسلاميات الحديث</a:t>
            </a:r>
          </a:p>
          <a:p>
            <a:pPr lvl="2" algn="r" rtl="1"/>
            <a:r>
              <a:rPr lang="ar-SA" sz="3600" b="1" dirty="0" smtClean="0">
                <a:cs typeface="+mj-cs"/>
              </a:rPr>
              <a:t>فرانك شرودر</a:t>
            </a:r>
          </a:p>
          <a:p>
            <a:pPr lvl="3" algn="r" rtl="1">
              <a:buFont typeface="Wingdings" pitchFamily="2" charset="2"/>
              <a:buChar char="Ø"/>
            </a:pPr>
            <a:r>
              <a:rPr lang="ar-SA" sz="3600" b="1" dirty="0" smtClean="0">
                <a:cs typeface="+mj-cs"/>
              </a:rPr>
              <a:t>وصف سنوك بأنه صار خبيراً بالشريعة الاسلامية</a:t>
            </a: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Wingdings" pitchFamily="2" charset="2"/>
              <a:buChar char="q"/>
            </a:pPr>
            <a:r>
              <a:rPr lang="ar-SA" sz="3600" b="1" dirty="0" smtClean="0">
                <a:cs typeface="+mj-cs"/>
              </a:rPr>
              <a:t>الاستشراق الهولندي و جهود سنوك في دراسة الشريعة</a:t>
            </a:r>
          </a:p>
          <a:p>
            <a:pPr lvl="1" algn="r" rtl="1">
              <a:buFont typeface="Wingdings" pitchFamily="2" charset="2"/>
              <a:buChar char="§"/>
            </a:pPr>
            <a:r>
              <a:rPr lang="ar-SA" sz="3600" b="1" dirty="0" smtClean="0">
                <a:cs typeface="+mj-cs"/>
              </a:rPr>
              <a:t>نماذج</a:t>
            </a:r>
          </a:p>
          <a:p>
            <a:pPr lvl="2" algn="r" rtl="1"/>
            <a:r>
              <a:rPr lang="ar-SA" sz="3600" b="1" dirty="0" smtClean="0">
                <a:cs typeface="+mj-cs"/>
              </a:rPr>
              <a:t>فان در مولن</a:t>
            </a:r>
          </a:p>
          <a:p>
            <a:pPr lvl="3" algn="r" rtl="1"/>
            <a:r>
              <a:rPr lang="ar-SA" sz="3600" b="1" dirty="0" smtClean="0">
                <a:cs typeface="+mj-cs"/>
              </a:rPr>
              <a:t>وصفه بالبطل المكافح</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97324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
            </a:pPr>
            <a:r>
              <a:rPr lang="ar-SA" dirty="0" smtClean="0"/>
              <a:t> </a:t>
            </a:r>
            <a:r>
              <a:rPr lang="ar-SA" sz="3600" b="1" dirty="0" smtClean="0">
                <a:cs typeface="+mj-cs"/>
              </a:rPr>
              <a:t>حقيقة إسلام سنوك</a:t>
            </a:r>
          </a:p>
          <a:p>
            <a:pPr algn="r" rtl="1"/>
            <a:endParaRPr lang="en-GB"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Wingdings" pitchFamily="2" charset="2"/>
              <a:buChar char="v"/>
            </a:pPr>
            <a:r>
              <a:rPr lang="ar-SA" sz="3600" b="1" dirty="0" smtClean="0">
                <a:cs typeface="+mj-cs"/>
              </a:rPr>
              <a:t>أثر سنوك هورخرونيه</a:t>
            </a:r>
          </a:p>
          <a:p>
            <a:pPr lvl="1" algn="r" rtl="1"/>
            <a:r>
              <a:rPr lang="ar-SA" sz="3600" b="1" dirty="0" smtClean="0">
                <a:cs typeface="+mj-cs"/>
              </a:rPr>
              <a:t>براعته في إخفاء إسلامه</a:t>
            </a:r>
          </a:p>
          <a:p>
            <a:pPr lvl="1" algn="r" rtl="1"/>
            <a:r>
              <a:rPr lang="ar-SA" sz="3600" b="1" dirty="0" smtClean="0">
                <a:cs typeface="+mj-cs"/>
              </a:rPr>
              <a:t>علاقته بالتبشير</a:t>
            </a: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buFont typeface="Wingdings" pitchFamily="2" charset="2"/>
              <a:buChar char="v"/>
            </a:pPr>
            <a:r>
              <a:rPr lang="ar-SA" sz="3600" b="1" dirty="0" smtClean="0">
                <a:cs typeface="+mj-cs"/>
              </a:rPr>
              <a:t>أثر سنوك هورخرونيه</a:t>
            </a:r>
          </a:p>
          <a:p>
            <a:pPr lvl="1" algn="r" rtl="1">
              <a:buFont typeface="Wingdings" pitchFamily="2" charset="2"/>
              <a:buChar char="Ø"/>
            </a:pPr>
            <a:r>
              <a:rPr lang="ar-SA" sz="3600" b="1" dirty="0" smtClean="0">
                <a:cs typeface="+mj-cs"/>
              </a:rPr>
              <a:t>علاقته بالاستعمار</a:t>
            </a:r>
          </a:p>
          <a:p>
            <a:pPr marL="457200" lvl="1" indent="0" algn="r" rtl="1">
              <a:buNone/>
            </a:pPr>
            <a:r>
              <a:rPr lang="ar-SA" sz="3600" b="1" dirty="0">
                <a:cs typeface="+mj-cs"/>
              </a:rPr>
              <a:t>	</a:t>
            </a:r>
            <a:r>
              <a:rPr lang="ar-SA" sz="3600" b="1" dirty="0" smtClean="0">
                <a:cs typeface="+mj-cs"/>
              </a:rPr>
              <a:t>’إن العدو الحقيقي  والنشط هم العلماء ... إن الشرط الضروري لاعادة 	النظام إلى إقليم (أجي) يجب أن يكون بسحق العلماء بعنف ......إلخ‘.</a:t>
            </a:r>
          </a:p>
          <a:p>
            <a:pPr lvl="1" algn="r" rtl="1">
              <a:buFont typeface="Wingdings" pitchFamily="2" charset="2"/>
              <a:buChar char="Ø"/>
            </a:pPr>
            <a:r>
              <a:rPr lang="ar-SA" sz="3600" b="1" dirty="0" smtClean="0">
                <a:cs typeface="+mj-cs"/>
              </a:rPr>
              <a:t>سعيه لربط المسلمين ثقافياً باوربا.</a:t>
            </a:r>
            <a:endParaRPr lang="en-GB" sz="3600" b="1" dirty="0">
              <a:cs typeface="+mj-cs"/>
            </a:endParaRPr>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34745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buFont typeface="Wingdings" pitchFamily="2" charset="2"/>
              <a:buChar char="q"/>
            </a:pPr>
            <a:r>
              <a:rPr lang="ar-SA" dirty="0" smtClean="0"/>
              <a:t> </a:t>
            </a:r>
            <a:r>
              <a:rPr lang="ar-SA" sz="3600" b="1" dirty="0" smtClean="0">
                <a:cs typeface="+mj-cs"/>
              </a:rPr>
              <a:t>تأثر الاستشراق الهولندي بسنوك</a:t>
            </a:r>
          </a:p>
          <a:p>
            <a:pPr algn="r" rtl="1"/>
            <a:endParaRPr lang="en-GB"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المدارس الاستشراقية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2061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3"/>
            <a:ext cx="9906000" cy="4525963"/>
          </a:xfrm>
        </p:spPr>
        <p:txBody>
          <a:bodyPr>
            <a:normAutofit/>
          </a:bodyPr>
          <a:lstStyle/>
          <a:p>
            <a:pPr algn="r" rtl="1"/>
            <a:r>
              <a:rPr lang="ar-SA" sz="4000" b="1" dirty="0" smtClean="0"/>
              <a:t>الاستشراق والسيرة النبوية</a:t>
            </a:r>
          </a:p>
          <a:p>
            <a:pPr algn="r" rtl="1"/>
            <a:r>
              <a:rPr lang="ar-SA" sz="4000" b="1" dirty="0" smtClean="0"/>
              <a:t>الاستشراق والخلافة الراشدة</a:t>
            </a:r>
            <a:endParaRPr lang="ar-SA" sz="4000" b="1" dirty="0" smtClean="0">
              <a:cs typeface="+mj-cs"/>
            </a:endParaRPr>
          </a:p>
          <a:p>
            <a:pPr algn="r" rtl="1"/>
            <a:endParaRPr lang="en-GB" sz="52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40</a:t>
            </a:fld>
            <a:endParaRPr lang="en-GB"/>
          </a:p>
        </p:txBody>
      </p:sp>
      <p:sp>
        <p:nvSpPr>
          <p:cNvPr id="5" name="AutoShape 4"/>
          <p:cNvSpPr>
            <a:spLocks noGrp="1" noChangeArrowheads="1"/>
          </p:cNvSpPr>
          <p:nvPr>
            <p:ph type="title"/>
          </p:nvPr>
        </p:nvSpPr>
        <p:spPr bwMode="auto">
          <a:xfrm>
            <a:off x="495300" y="274638"/>
            <a:ext cx="8915400" cy="1143000"/>
          </a:xfrm>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الاستشراق والتاريخ الاسلامي</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91675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SA" sz="1600" b="1" smtClean="0">
                <a:solidFill>
                  <a:schemeClr val="bg2"/>
                </a:solidFill>
              </a:rPr>
              <a:t>حركة الاستشراق</a:t>
            </a:r>
            <a:endParaRPr lang="en-GB" sz="1600" b="1" dirty="0">
              <a:solidFill>
                <a:schemeClr val="bg2"/>
              </a:solidFill>
            </a:endParaRPr>
          </a:p>
        </p:txBody>
      </p:sp>
      <p:sp>
        <p:nvSpPr>
          <p:cNvPr id="4" name="Title 3"/>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pPr rtl="1"/>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b="1" dirty="0" smtClean="0">
                <a:solidFill>
                  <a:schemeClr val="accent3">
                    <a:lumMod val="50000"/>
                  </a:schemeClr>
                </a:solidFill>
                <a:latin typeface="GE SS TV Bold" pitchFamily="18" charset="-78"/>
                <a:ea typeface="GE SS TV Bold" pitchFamily="18" charset="-78"/>
                <a:cs typeface="GE SS TV Bold" pitchFamily="18" charset="-78"/>
              </a:rPr>
              <a:t>المستشرقون </a:t>
            </a:r>
            <a:r>
              <a:rPr lang="ar-SA" b="1" dirty="0">
                <a:solidFill>
                  <a:schemeClr val="accent3">
                    <a:lumMod val="50000"/>
                  </a:schemeClr>
                </a:solidFill>
                <a:latin typeface="GE SS TV Bold" pitchFamily="18" charset="-78"/>
                <a:ea typeface="GE SS TV Bold" pitchFamily="18" charset="-78"/>
                <a:cs typeface="GE SS TV Bold" pitchFamily="18" charset="-78"/>
              </a:rPr>
              <a:t>و التاريخ الاسلامي</a:t>
            </a:r>
            <a:br>
              <a:rPr lang="ar-SA" b="1" dirty="0">
                <a:solidFill>
                  <a:schemeClr val="accent3">
                    <a:lumMod val="50000"/>
                  </a:schemeClr>
                </a:solidFill>
                <a:latin typeface="GE SS TV Bold" pitchFamily="18" charset="-78"/>
                <a:ea typeface="GE SS TV Bold" pitchFamily="18" charset="-78"/>
                <a:cs typeface="GE SS TV Bold" pitchFamily="18" charset="-78"/>
              </a:rPr>
            </a:br>
            <a:r>
              <a:rPr lang="ar-SA" dirty="0" smtClean="0"/>
              <a:t/>
            </a:r>
            <a:br>
              <a:rPr lang="ar-SA" dirty="0" smtClean="0"/>
            </a:br>
            <a:r>
              <a:rPr lang="ar-SA" dirty="0"/>
              <a:t/>
            </a:r>
            <a:br>
              <a:rPr lang="ar-SA" dirty="0"/>
            </a:br>
            <a:r>
              <a:rPr lang="ar-SA" dirty="0" smtClean="0"/>
              <a:t/>
            </a:r>
            <a:br>
              <a:rPr lang="ar-SA" dirty="0" smtClean="0"/>
            </a:br>
            <a:r>
              <a:rPr lang="ar-SA" dirty="0"/>
              <a:t/>
            </a:r>
            <a:br>
              <a:rPr lang="ar-SA" dirty="0"/>
            </a:br>
            <a:r>
              <a:rPr lang="ar-SA" dirty="0"/>
              <a:t/>
            </a:r>
            <a:br>
              <a:rPr lang="ar-SA" dirty="0"/>
            </a:br>
            <a:r>
              <a:rPr lang="ar-SA" dirty="0" smtClean="0"/>
              <a:t>   </a:t>
            </a:r>
            <a:endParaRPr lang="en-GB" dirty="0"/>
          </a:p>
        </p:txBody>
      </p:sp>
      <p:sp>
        <p:nvSpPr>
          <p:cNvPr id="2" name="Content Placeholder 1"/>
          <p:cNvSpPr>
            <a:spLocks noGrp="1"/>
          </p:cNvSpPr>
          <p:nvPr>
            <p:ph idx="1"/>
          </p:nvPr>
        </p:nvSpPr>
        <p:spPr/>
        <p:txBody>
          <a:bodyPr>
            <a:normAutofit/>
          </a:bodyPr>
          <a:lstStyle/>
          <a:p>
            <a:endParaRPr lang="en-GB" dirty="0" smtClean="0"/>
          </a:p>
          <a:p>
            <a:pPr algn="r" rtl="1"/>
            <a:r>
              <a:rPr lang="ar-SA" sz="5400" b="1" dirty="0" smtClean="0">
                <a:latin typeface="GE SS TV Bold" pitchFamily="18" charset="-78"/>
                <a:ea typeface="GE SS TV Bold" pitchFamily="18" charset="-78"/>
                <a:cs typeface="GE SS TV Bold" pitchFamily="18" charset="-78"/>
              </a:rPr>
              <a:t>الخلاصة</a:t>
            </a:r>
            <a:endParaRPr lang="ar-SA" sz="4700" b="1" dirty="0" smtClean="0">
              <a:solidFill>
                <a:srgbClr val="002060"/>
              </a:solidFill>
              <a:latin typeface="GE SS TV Bold" pitchFamily="18" charset="-78"/>
              <a:ea typeface="GE SS TV Bold" pitchFamily="18" charset="-78"/>
              <a:cs typeface="GE SS TV Bold" pitchFamily="18" charset="-78"/>
            </a:endParaRPr>
          </a:p>
          <a:p>
            <a:pPr marL="0" indent="0" algn="ctr" rtl="1">
              <a:buNone/>
            </a:pPr>
            <a:r>
              <a:rPr lang="ar-SA" sz="4700" b="1" dirty="0" smtClean="0">
                <a:latin typeface="GE SS TV Bold" pitchFamily="18" charset="-78"/>
                <a:ea typeface="GE SS TV Bold" pitchFamily="18" charset="-78"/>
                <a:cs typeface="GE SS TV Bold" pitchFamily="18" charset="-78"/>
              </a:rPr>
              <a:t/>
            </a:r>
            <a:br>
              <a:rPr lang="ar-SA" sz="4700" b="1" dirty="0" smtClean="0">
                <a:latin typeface="GE SS TV Bold" pitchFamily="18" charset="-78"/>
                <a:ea typeface="GE SS TV Bold" pitchFamily="18" charset="-78"/>
                <a:cs typeface="GE SS TV Bold" pitchFamily="18" charset="-78"/>
              </a:rPr>
            </a:br>
            <a:r>
              <a:rPr lang="en-GB" sz="4700" b="1" dirty="0" smtClean="0">
                <a:solidFill>
                  <a:srgbClr val="7030A0"/>
                </a:solidFill>
                <a:latin typeface="GE SS TV Bold" pitchFamily="18" charset="-78"/>
                <a:ea typeface="GE SS TV Bold" pitchFamily="18" charset="-78"/>
                <a:cs typeface="GE SS TV Bold" pitchFamily="18" charset="-78"/>
              </a:rPr>
              <a:t/>
            </a:r>
            <a:br>
              <a:rPr lang="en-GB" sz="4700" b="1" dirty="0" smtClean="0">
                <a:solidFill>
                  <a:srgbClr val="7030A0"/>
                </a:solidFill>
                <a:latin typeface="GE SS TV Bold" pitchFamily="18" charset="-78"/>
                <a:ea typeface="GE SS TV Bold" pitchFamily="18" charset="-78"/>
                <a:cs typeface="GE SS TV Bold" pitchFamily="18" charset="-78"/>
              </a:rPr>
            </a:br>
            <a:r>
              <a:rPr lang="ar-SA" sz="4400" b="1" dirty="0" smtClean="0">
                <a:latin typeface="GE SS TV Bold" pitchFamily="18" charset="-78"/>
                <a:ea typeface="GE SS TV Bold" pitchFamily="18" charset="-78"/>
                <a:cs typeface="GE SS TV Bold" pitchFamily="18" charset="-78"/>
              </a:rPr>
              <a:t/>
            </a:r>
            <a:br>
              <a:rPr lang="ar-SA" sz="4400" b="1" dirty="0" smtClean="0">
                <a:latin typeface="GE SS TV Bold" pitchFamily="18" charset="-78"/>
                <a:ea typeface="GE SS TV Bold" pitchFamily="18" charset="-78"/>
                <a:cs typeface="GE SS TV Bold" pitchFamily="18" charset="-78"/>
              </a:rPr>
            </a:br>
            <a:endParaRPr lang="en-GB" sz="4400" b="1" dirty="0" smtClean="0">
              <a:latin typeface="GE SS TV Bold" pitchFamily="18" charset="-78"/>
              <a:ea typeface="GE SS TV Bold" pitchFamily="18" charset="-78"/>
              <a:cs typeface="GE SS TV Bold" pitchFamily="18" charset="-78"/>
            </a:endParaRPr>
          </a:p>
          <a:p>
            <a:endParaRPr lang="en-GB" sz="4400" b="1" dirty="0"/>
          </a:p>
        </p:txBody>
      </p:sp>
    </p:spTree>
    <p:extLst>
      <p:ext uri="{BB962C8B-B14F-4D97-AF65-F5344CB8AC3E}">
        <p14:creationId xmlns:p14="http://schemas.microsoft.com/office/powerpoint/2010/main" val="426327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0" nodeType="clickEffect">
                                  <p:stCondLst>
                                    <p:cond delay="0"/>
                                  </p:stCondLst>
                                  <p:childTnLst>
                                    <p:animScale>
                                      <p:cBhvr>
                                        <p:cTn id="13" dur="2000" fill="hold"/>
                                        <p:tgtEl>
                                          <p:spTgt spid="2">
                                            <p:txEl>
                                              <p:pRg st="1" end="1"/>
                                            </p:txEl>
                                          </p:spTgt>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grpId="0" nodeType="clickEffect">
                                  <p:stCondLst>
                                    <p:cond delay="0"/>
                                  </p:stCondLst>
                                  <p:childTnLst>
                                    <p:animScale>
                                      <p:cBhvr>
                                        <p:cTn id="17" dur="2000" fill="hold"/>
                                        <p:tgtEl>
                                          <p:spTgt spid="2">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build="p"/>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10110</TotalTime>
  <Words>978</Words>
  <Application>Microsoft Office PowerPoint</Application>
  <PresentationFormat>A4 Paper (210x297 mm)</PresentationFormat>
  <Paragraphs>305</Paragraphs>
  <Slides>41</Slides>
  <Notes>41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      حركة الاستشراق المستوى الخامس       </vt:lpstr>
      <vt:lpstr>محاضرة اليوم </vt:lpstr>
      <vt:lpstr>مراجعة</vt:lpstr>
      <vt:lpstr>مراجعة</vt:lpstr>
      <vt:lpstr>مراجعة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المدارس الاستشراقية</vt:lpstr>
      <vt:lpstr>الاستشراق والتاريخ الاسلامي</vt:lpstr>
      <vt:lpstr>      المستشرقون و التاريخ الاسلامي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278</cp:revision>
  <cp:lastPrinted>2012-10-17T08:23:15Z</cp:lastPrinted>
  <dcterms:created xsi:type="dcterms:W3CDTF">2009-10-14T19:14:34Z</dcterms:created>
  <dcterms:modified xsi:type="dcterms:W3CDTF">2012-12-21T16:54:52Z</dcterms:modified>
</cp:coreProperties>
</file>