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4" r:id="rId1"/>
  </p:sldMasterIdLst>
  <p:notesMasterIdLst>
    <p:notesMasterId r:id="rId27"/>
  </p:notesMasterIdLst>
  <p:sldIdLst>
    <p:sldId id="272" r:id="rId2"/>
    <p:sldId id="537" r:id="rId3"/>
    <p:sldId id="399" r:id="rId4"/>
    <p:sldId id="401" r:id="rId5"/>
    <p:sldId id="402" r:id="rId6"/>
    <p:sldId id="538" r:id="rId7"/>
    <p:sldId id="451" r:id="rId8"/>
    <p:sldId id="405" r:id="rId9"/>
    <p:sldId id="544" r:id="rId10"/>
    <p:sldId id="406" r:id="rId11"/>
    <p:sldId id="453" r:id="rId12"/>
    <p:sldId id="407" r:id="rId13"/>
    <p:sldId id="408" r:id="rId14"/>
    <p:sldId id="543" r:id="rId15"/>
    <p:sldId id="454" r:id="rId16"/>
    <p:sldId id="409" r:id="rId17"/>
    <p:sldId id="455" r:id="rId18"/>
    <p:sldId id="410" r:id="rId19"/>
    <p:sldId id="411" r:id="rId20"/>
    <p:sldId id="539" r:id="rId21"/>
    <p:sldId id="542" r:id="rId22"/>
    <p:sldId id="540" r:id="rId23"/>
    <p:sldId id="541" r:id="rId24"/>
    <p:sldId id="460" r:id="rId25"/>
    <p:sldId id="461" r:id="rId2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0066"/>
    <a:srgbClr val="FF3300"/>
    <a:srgbClr val="3B84AF"/>
    <a:srgbClr val="009900"/>
    <a:srgbClr val="709256"/>
    <a:srgbClr val="AD99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7" autoAdjust="0"/>
    <p:restoredTop sz="94726" autoAdjust="0"/>
  </p:normalViewPr>
  <p:slideViewPr>
    <p:cSldViewPr>
      <p:cViewPr>
        <p:scale>
          <a:sx n="50" d="100"/>
          <a:sy n="50" d="100"/>
        </p:scale>
        <p:origin x="-876" y="-39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12/1/2012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1996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000A66-2152-4877-BBAC-C7D1FECE60B9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38359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3937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33940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C5AF48-E172-47BB-B7EA-263AB951E32E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9215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38359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38359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54823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54823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96286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96286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80073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22401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22401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22401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42439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42439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744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06803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06803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06803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06803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06803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001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97FB6-DCF3-4AF8-A1A9-6AD8AD856353}" type="slidenum">
              <a:rPr lang="en-GB" smtClean="0"/>
              <a:pPr/>
              <a:t>25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670DC-C56B-4554-AEF9-6516CA8E9B9E}" type="datetime1">
              <a:rPr lang="en-GB" smtClean="0"/>
              <a:t>01/12/2012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http://forum.hihi2.com/picture.php?albumid=1123&amp;pictureid=12118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62804" y="152400"/>
            <a:ext cx="3895725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04370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4AAB4-67AD-4ECC-901D-4918EC411E70}" type="datetime1">
              <a:rPr lang="en-GB" smtClean="0"/>
              <a:t>01/12/2012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0317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E87BC-109C-41DC-B9F8-B5BE96BD1810}" type="datetime1">
              <a:rPr lang="en-GB" smtClean="0"/>
              <a:t>01/12/2012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8195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6575" y="1600203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48300" y="1600203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FF78C-1FC1-4E51-AEB5-94A46E7928B9}" type="datetime1">
              <a:rPr lang="en-GB" smtClean="0"/>
              <a:t>01/12/2012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4876802" y="6367462"/>
            <a:ext cx="7617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4951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5C837-6200-4E8D-9EBD-752029385129}" type="datetime1">
              <a:rPr lang="en-GB" smtClean="0"/>
              <a:t>01/12/2012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Rectangle 9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0486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C4F08-DAE2-4CD3-9FA4-8FD720835904}" type="datetime1">
              <a:rPr lang="en-GB" smtClean="0"/>
              <a:t>01/12/2012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sp>
        <p:nvSpPr>
          <p:cNvPr id="6" name="Rectangle 5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5465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DBC80-8EC6-4233-AF3B-CE28D160C955}" type="datetime1">
              <a:rPr lang="en-GB" smtClean="0"/>
              <a:t>01/12/2012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4550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3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7E675-118B-4CBC-8EFB-50516FF42FE5}" type="datetime1">
              <a:rPr lang="en-GB" smtClean="0"/>
              <a:t>01/12/2012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798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17067-B056-4181-81E9-4E117C032C7F}" type="datetime1">
              <a:rPr lang="en-GB" smtClean="0"/>
              <a:t>01/12/2012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4394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13B3F-7F8F-4646-9221-703FAED1B4F7}" type="datetime1">
              <a:rPr lang="en-GB" smtClean="0"/>
              <a:t>01/12/2012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8665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41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6" y="274641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026DF-7F8D-496B-A4B6-6A048823F51F}" type="datetime1">
              <a:rPr lang="en-GB" smtClean="0"/>
              <a:t>01/12/2012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53917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8276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1424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5272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2735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1296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4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5"/>
            <a:ext cx="4389120" cy="4525963"/>
          </a:xfrm>
          <a:prstGeom prst="rect">
            <a:avLst/>
          </a:prstGeo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2" y="1600205"/>
            <a:ext cx="4389120" cy="4525963"/>
          </a:xfrm>
          <a:prstGeom prst="rect">
            <a:avLst/>
          </a:prstGeo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2" y="6367462"/>
            <a:ext cx="7617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384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163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3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050014-DE06-465B-A58B-F25DF5A5850E}" type="datetime1">
              <a:rPr lang="en-GB" smtClean="0"/>
              <a:t>01/12/2012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6781800" y="6519446"/>
            <a:ext cx="192642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Dammam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7050442" y="6290846"/>
            <a:ext cx="101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الدمام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914400" y="6581001"/>
            <a:ext cx="271106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dirty="0" smtClean="0">
                <a:solidFill>
                  <a:schemeClr val="bg1"/>
                </a:solidFill>
                <a:latin typeface="+mn-lt"/>
                <a:cs typeface="+mn-cs"/>
              </a:rPr>
              <a:t>Faculty</a:t>
            </a:r>
            <a:r>
              <a:rPr lang="en-GB" sz="1200" baseline="0" dirty="0" smtClean="0">
                <a:solidFill>
                  <a:schemeClr val="bg1"/>
                </a:solidFill>
                <a:latin typeface="+mn-lt"/>
                <a:cs typeface="+mn-cs"/>
              </a:rPr>
              <a:t> of Arts – Department of History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1183042" y="6290846"/>
            <a:ext cx="18918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كلية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الآداب – قسم التاريخ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2" name="Picture 11" descr="C:\Users\kmomer\Documents\Downloads\dammam.jpg"/>
          <p:cNvPicPr/>
          <p:nvPr userDrawn="1"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8710726" y="6183689"/>
            <a:ext cx="1183217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Content Placeholder 3"/>
          <p:cNvPicPr>
            <a:picLocks/>
          </p:cNvPicPr>
          <p:nvPr userDrawn="1"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-152400" y="6057551"/>
            <a:ext cx="1200782" cy="1143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93233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781" r:id="rId12"/>
    <p:sldLayoutId id="2147483773" r:id="rId13"/>
    <p:sldLayoutId id="2147483776" r:id="rId14"/>
    <p:sldLayoutId id="2147483777" r:id="rId15"/>
    <p:sldLayoutId id="2147483778" r:id="rId16"/>
    <p:sldLayoutId id="2147483775" r:id="rId17"/>
    <p:sldLayoutId id="2147483774" r:id="rId18"/>
    <p:sldLayoutId id="2147483779" r:id="rId19"/>
    <p:sldLayoutId id="2147483780" r:id="rId20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981200"/>
            <a:ext cx="8420100" cy="1981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dirty="0">
                <a:latin typeface="Arial" pitchFamily="34" charset="0"/>
                <a:cs typeface="Arial" pitchFamily="34" charset="0"/>
              </a:rPr>
              <a:t/>
            </a:r>
            <a:br>
              <a:rPr lang="ar-SA" dirty="0"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b="1" dirty="0" smtClean="0">
                <a:latin typeface="Arial" pitchFamily="34" charset="0"/>
                <a:cs typeface="Arial" pitchFamily="34" charset="0"/>
              </a:rPr>
              <a:t>حركة</a:t>
            </a:r>
            <a:r>
              <a:rPr lang="ar-S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الاستشراق</a:t>
            </a:r>
            <a:r>
              <a:rPr lang="ar-SA" b="1" dirty="0">
                <a:latin typeface="Arial" pitchFamily="34" charset="0"/>
                <a:cs typeface="Arial" pitchFamily="34" charset="0"/>
              </a:rPr>
              <a:t/>
            </a:r>
            <a:br>
              <a:rPr lang="ar-SA" b="1" dirty="0">
                <a:latin typeface="Arial" pitchFamily="34" charset="0"/>
                <a:cs typeface="Arial" pitchFamily="34" charset="0"/>
              </a:rPr>
            </a:br>
            <a:r>
              <a:rPr lang="ar-SA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المستوى الخامس</a:t>
            </a:r>
            <a:r>
              <a:rPr lang="ar-SA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</a:br>
            <a:r>
              <a:rPr lang="ar-SA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</a:br>
            <a:r>
              <a:rPr lang="ar-SA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dirty="0">
                <a:latin typeface="Arial" pitchFamily="34" charset="0"/>
                <a:cs typeface="Arial" pitchFamily="34" charset="0"/>
              </a:rPr>
              <a:t/>
            </a:r>
            <a:br>
              <a:rPr lang="ar-SA" dirty="0"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smtClean="0">
                <a:solidFill>
                  <a:schemeClr val="bg2"/>
                </a:solidFill>
              </a:rPr>
              <a:t>الفصل الدراسي الأول</a:t>
            </a:r>
            <a:endParaRPr lang="en-GB" sz="1600" b="1" dirty="0">
              <a:solidFill>
                <a:schemeClr val="bg2"/>
              </a:solidFill>
            </a:endParaRPr>
          </a:p>
        </p:txBody>
      </p:sp>
      <p:pic>
        <p:nvPicPr>
          <p:cNvPr id="7" name="Picture 6" descr="C:\Users\kmomer\Documents\Downloads\dammam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70334" y="336896"/>
            <a:ext cx="1209685" cy="727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Content Placeholder 3"/>
          <p:cNvPicPr>
            <a:picLocks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52400" y="384685"/>
            <a:ext cx="1400205" cy="977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8083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sz="3600" b="1" dirty="0" smtClean="0"/>
              <a:t>اهداف المقرر</a:t>
            </a:r>
          </a:p>
          <a:p>
            <a:pPr algn="r" rtl="1"/>
            <a:r>
              <a:rPr lang="ar-SA" sz="3600" b="1" dirty="0" smtClean="0"/>
              <a:t>المراجع</a:t>
            </a:r>
            <a:endParaRPr lang="ar-SA" sz="3600" b="1" dirty="0" smtClean="0"/>
          </a:p>
          <a:p>
            <a:pPr algn="r" rtl="1"/>
            <a:r>
              <a:rPr lang="ar-SA" sz="3600" b="1" dirty="0" smtClean="0"/>
              <a:t>التقييم</a:t>
            </a:r>
          </a:p>
          <a:p>
            <a:pPr algn="r" rtl="1"/>
            <a:r>
              <a:rPr lang="ar-SA" sz="3600" b="1" dirty="0" smtClean="0"/>
              <a:t>م</a:t>
            </a:r>
            <a:r>
              <a:rPr lang="ar-SA" sz="3600" b="1" dirty="0" smtClean="0"/>
              <a:t>دخل لدراسة الاستشراق</a:t>
            </a:r>
            <a:r>
              <a:rPr lang="ar-SA" sz="3600" b="1" dirty="0" smtClean="0"/>
              <a:t> </a:t>
            </a:r>
            <a:endParaRPr lang="ar-SA" sz="3600" b="1" dirty="0" smtClean="0"/>
          </a:p>
          <a:p>
            <a:pPr algn="r" rtl="1"/>
            <a:r>
              <a:rPr lang="ar-SA" sz="3600" b="1" dirty="0" smtClean="0"/>
              <a:t>مواعيد هامة</a:t>
            </a:r>
          </a:p>
          <a:p>
            <a:pPr algn="r" rtl="1"/>
            <a:endParaRPr lang="en-GB" sz="36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dirty="0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المحاضرة الأولى 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159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524001"/>
            <a:ext cx="8915400" cy="4602166"/>
          </a:xfrm>
        </p:spPr>
        <p:txBody>
          <a:bodyPr>
            <a:normAutofit/>
          </a:bodyPr>
          <a:lstStyle/>
          <a:p>
            <a:pPr algn="just" rtl="1"/>
            <a:r>
              <a:rPr lang="ar-SA" sz="3600" b="1" dirty="0" smtClean="0"/>
              <a:t>تزويد الطلاب بمعلومات ومعارف عن الاستشراق كدراسات اكاديمية لها توجهات علمية ودينية وسياسية واستعمارية. </a:t>
            </a:r>
          </a:p>
          <a:p>
            <a:pPr algn="just" rtl="1"/>
            <a:r>
              <a:rPr lang="ar-SA" sz="3600" b="1" dirty="0" smtClean="0"/>
              <a:t>تعريف الطلاب بوسائل المستشرقين في تحقيق أهدافهم</a:t>
            </a:r>
          </a:p>
          <a:p>
            <a:pPr algn="just" rtl="1"/>
            <a:r>
              <a:rPr lang="ar-SA" sz="3600" b="1" dirty="0" smtClean="0"/>
              <a:t>الاستفادة من مناهج المستشرقين في البحث التاريخي</a:t>
            </a:r>
          </a:p>
          <a:p>
            <a:pPr algn="just" rtl="1"/>
            <a:r>
              <a:rPr lang="ar-SA" sz="3600" b="1" dirty="0" smtClean="0"/>
              <a:t>التأكد من امتلاك الطالب القدرة على الرد على إفتراءات المستشرقين</a:t>
            </a:r>
          </a:p>
          <a:p>
            <a:pPr algn="just"/>
            <a:endParaRPr lang="en-GB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dirty="0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>
            <a:normAutofit/>
          </a:bodyPr>
          <a:lstStyle/>
          <a:p>
            <a:pPr algn="r"/>
            <a:r>
              <a:rPr lang="ar-SA" sz="4000" b="1" dirty="0" smtClean="0">
                <a:solidFill>
                  <a:srgbClr val="002060"/>
                </a:solidFill>
              </a:rPr>
              <a:t>اهداف المقرر</a:t>
            </a:r>
            <a:endParaRPr lang="en-GB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3609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r" rtl="1">
              <a:buNone/>
            </a:pPr>
            <a:r>
              <a:rPr lang="ar-SA" sz="3600" b="1" dirty="0" smtClean="0"/>
              <a:t>السباعي</a:t>
            </a:r>
            <a:r>
              <a:rPr lang="ar-SA" sz="3600" b="1" dirty="0"/>
              <a:t>، مصطفىى، الاستشراق والمستشرقون </a:t>
            </a:r>
          </a:p>
          <a:p>
            <a:pPr marL="0" indent="0" algn="r" rtl="1">
              <a:buNone/>
            </a:pPr>
            <a:r>
              <a:rPr lang="ar-SA" sz="3600" b="1" dirty="0"/>
              <a:t>قاسم، السامرائي، الاستشراق بين الموضوعية والإفتعالية.</a:t>
            </a:r>
          </a:p>
          <a:p>
            <a:pPr marL="0" indent="0" algn="r" rtl="1">
              <a:buNone/>
            </a:pPr>
            <a:r>
              <a:rPr lang="ar-SA" sz="3600" b="1" dirty="0"/>
              <a:t>يوهان فوك، تاريخ حركة الإستشراق.</a:t>
            </a:r>
          </a:p>
          <a:p>
            <a:pPr marL="0" indent="0" algn="r" rtl="1">
              <a:buNone/>
            </a:pPr>
            <a:r>
              <a:rPr lang="ar-SA" sz="3600" b="1" dirty="0"/>
              <a:t>محمود، زقزوق، الاستشراق والخلفية الفكرية.</a:t>
            </a:r>
          </a:p>
          <a:p>
            <a:pPr marL="0" indent="0" algn="r" rtl="1">
              <a:buNone/>
            </a:pPr>
            <a:r>
              <a:rPr lang="ar-SA" sz="3600" b="1" dirty="0"/>
              <a:t>عبد الرحمن، بدوي، موسوعة المستشرقين. </a:t>
            </a:r>
          </a:p>
          <a:p>
            <a:pPr marL="0" indent="0" algn="r" rtl="1">
              <a:buNone/>
            </a:pPr>
            <a:endParaRPr lang="ar-SA" sz="3600" b="1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dirty="0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r"/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المراجع 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919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b="1" dirty="0" smtClean="0"/>
              <a:t>10</a:t>
            </a:r>
            <a:r>
              <a:rPr lang="ar-SA" dirty="0" smtClean="0"/>
              <a:t> </a:t>
            </a:r>
            <a:r>
              <a:rPr lang="ar-SA" sz="3600" b="1" dirty="0" smtClean="0"/>
              <a:t>درجات للمشاركة في المحاضرة والتكليفات المنزلية</a:t>
            </a:r>
          </a:p>
          <a:p>
            <a:pPr algn="r" rtl="1"/>
            <a:r>
              <a:rPr lang="ar-SA" sz="3600" b="1" dirty="0" smtClean="0"/>
              <a:t>10 اختبار قصير (الاسبوع الرابع)</a:t>
            </a:r>
          </a:p>
          <a:p>
            <a:pPr algn="r" rtl="1"/>
            <a:r>
              <a:rPr lang="ar-SA" sz="3600" b="1" dirty="0" smtClean="0"/>
              <a:t>10 سمنار عمل جماعي (يسلم الاسبوع الخامس)</a:t>
            </a:r>
          </a:p>
          <a:p>
            <a:pPr algn="r" rtl="1"/>
            <a:r>
              <a:rPr lang="ar-SA" sz="3600" b="1" dirty="0" smtClean="0"/>
              <a:t>20 اختبار اعمال السنة</a:t>
            </a:r>
          </a:p>
          <a:p>
            <a:pPr algn="r" rtl="1"/>
            <a:r>
              <a:rPr lang="ar-SA" sz="3600" b="1" dirty="0"/>
              <a:t>5</a:t>
            </a:r>
            <a:r>
              <a:rPr lang="ar-SA" sz="3600" b="1" dirty="0" smtClean="0"/>
              <a:t>0 اختبار نهائي</a:t>
            </a:r>
            <a:endParaRPr lang="en-GB" sz="3600" b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dirty="0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r"/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تقييم المقرر 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6716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sz="3600" b="1" dirty="0" smtClean="0"/>
              <a:t>المحاضرة</a:t>
            </a:r>
          </a:p>
          <a:p>
            <a:pPr algn="r" rtl="1"/>
            <a:r>
              <a:rPr lang="ar-SA" sz="3600" b="1" dirty="0" smtClean="0"/>
              <a:t>السمنارات</a:t>
            </a:r>
          </a:p>
          <a:p>
            <a:pPr algn="r" rtl="1"/>
            <a:r>
              <a:rPr lang="ar-SA" sz="3600" b="1" dirty="0" smtClean="0"/>
              <a:t>نظام البلاك بورد</a:t>
            </a:r>
            <a:endParaRPr lang="en-GB" sz="36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dirty="0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r"/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طريقة التدريس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931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sz="3600" b="1" dirty="0" smtClean="0"/>
              <a:t>مدخل لدراسة الاستشراق</a:t>
            </a:r>
          </a:p>
          <a:p>
            <a:pPr algn="r" rtl="1"/>
            <a:endParaRPr lang="ar-SA" sz="36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rtl="1"/>
            <a:r>
              <a:rPr lang="ar-SA" sz="3600" b="1" dirty="0" smtClean="0"/>
              <a:t>ماذا تعرفين عن الإستشراق؟</a:t>
            </a:r>
          </a:p>
          <a:p>
            <a:pPr algn="ctr" rtl="1"/>
            <a:r>
              <a:rPr lang="ar-SA" sz="3600" b="1" dirty="0" smtClean="0"/>
              <a:t>لماذا ركز الاستشراق على دراسة التاريخ الاسلامي؟</a:t>
            </a:r>
            <a:endParaRPr lang="en-GB" sz="36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dirty="0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r"/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المحاضرة الأولى 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0267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sz="3600" b="1" dirty="0" smtClean="0"/>
              <a:t>مدخل</a:t>
            </a:r>
          </a:p>
          <a:p>
            <a:pPr lvl="1" algn="r" rtl="1"/>
            <a:r>
              <a:rPr lang="ar-SA" sz="3600" b="1" dirty="0" smtClean="0"/>
              <a:t>لماذا ندرس الاستشراق؟</a:t>
            </a:r>
          </a:p>
          <a:p>
            <a:pPr lvl="1" algn="r" rtl="1"/>
            <a:r>
              <a:rPr lang="ar-SA" sz="3600" b="1" dirty="0" smtClean="0"/>
              <a:t>لماذا ركز الاستشراق على التاريخ؟ </a:t>
            </a:r>
          </a:p>
          <a:p>
            <a:pPr lvl="3" algn="r" rtl="1"/>
            <a:r>
              <a:rPr lang="ar-SA" sz="3200" b="1" dirty="0" smtClean="0"/>
              <a:t>أهمية التاريخ في تكوين الشخصية المسلمة</a:t>
            </a:r>
          </a:p>
          <a:p>
            <a:pPr lvl="3" algn="r" rtl="1"/>
            <a:r>
              <a:rPr lang="ar-SA" sz="3200" b="1" dirty="0" smtClean="0"/>
              <a:t>احتواء التاريخ على مظاهر وحدة الأمة</a:t>
            </a:r>
          </a:p>
          <a:p>
            <a:pPr lvl="1" algn="r" rtl="1"/>
            <a:r>
              <a:rPr lang="ar-SA" sz="3600" b="1" dirty="0" smtClean="0"/>
              <a:t>التحامل المطلق بعض الدراسات الاستشراقية</a:t>
            </a:r>
          </a:p>
          <a:p>
            <a:pPr lvl="2" algn="r" rtl="1"/>
            <a:r>
              <a:rPr lang="ar-SA" sz="3200" b="1" dirty="0" smtClean="0"/>
              <a:t>تزوير الظاهرة التاريخية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dirty="0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r"/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مدخل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7218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sz="4000" b="1" dirty="0" smtClean="0"/>
              <a:t>طبيعة الدراسات الاستشراقية</a:t>
            </a:r>
          </a:p>
          <a:p>
            <a:pPr lvl="1" algn="r" rtl="1"/>
            <a:r>
              <a:rPr lang="ar-SA" sz="3600" b="1" dirty="0" smtClean="0"/>
              <a:t>التحامل المطلق لبعض الدراسات الاستشراقية</a:t>
            </a:r>
          </a:p>
          <a:p>
            <a:pPr lvl="2" algn="r" rtl="1"/>
            <a:r>
              <a:rPr lang="ar-SA" sz="3200" b="1" dirty="0" smtClean="0"/>
              <a:t>تزوير الظاهرة التاريخية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dirty="0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r"/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مدخل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37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sz="4000" b="1" dirty="0" smtClean="0"/>
              <a:t>اختلاف التيارات الاستشراقية</a:t>
            </a:r>
          </a:p>
          <a:p>
            <a:pPr lvl="1" algn="r" rtl="1"/>
            <a:r>
              <a:rPr lang="ar-SA" sz="3600" b="1" dirty="0" smtClean="0"/>
              <a:t>فئة المبشرين</a:t>
            </a:r>
          </a:p>
          <a:p>
            <a:pPr lvl="1" algn="r" rtl="1"/>
            <a:r>
              <a:rPr lang="ar-SA" sz="3600" b="1" dirty="0" smtClean="0"/>
              <a:t>المدرسية العنصرية</a:t>
            </a:r>
          </a:p>
          <a:p>
            <a:pPr lvl="1" algn="r" rtl="1"/>
            <a:r>
              <a:rPr lang="ar-SA" sz="3600" b="1" dirty="0" smtClean="0"/>
              <a:t>المدرسة الاقتصادية والاجتماعية</a:t>
            </a:r>
          </a:p>
          <a:p>
            <a:pPr lvl="1" algn="r" rtl="1"/>
            <a:r>
              <a:rPr lang="ar-SA" sz="3600" b="1" dirty="0" smtClean="0"/>
              <a:t>المدرسة المادية</a:t>
            </a:r>
          </a:p>
          <a:p>
            <a:pPr lvl="1" algn="r" rtl="1"/>
            <a:r>
              <a:rPr lang="ar-SA" sz="3600" b="1" dirty="0" smtClean="0"/>
              <a:t>التفسير  الموضوعي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dirty="0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r"/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مدخل 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137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sz="4000" b="1" dirty="0" smtClean="0"/>
              <a:t>اختلاف التيارات الاستشراقية</a:t>
            </a:r>
          </a:p>
          <a:p>
            <a:pPr lvl="1" algn="r" rtl="1"/>
            <a:r>
              <a:rPr lang="ar-SA" sz="3600" b="1" dirty="0" smtClean="0"/>
              <a:t>الاستغراب والاستشراق</a:t>
            </a:r>
          </a:p>
          <a:p>
            <a:pPr lvl="1" algn="ctr" rtl="1"/>
            <a:r>
              <a:rPr lang="ar-SA" sz="4000" b="1" dirty="0" smtClean="0">
                <a:solidFill>
                  <a:srgbClr val="002060"/>
                </a:solidFill>
              </a:rPr>
              <a:t>ماذا تعرفين عن الاستغراب؟ </a:t>
            </a:r>
          </a:p>
          <a:p>
            <a:pPr marL="914400" lvl="2" indent="0" algn="r" rtl="1">
              <a:buNone/>
            </a:pPr>
            <a:r>
              <a:rPr lang="ar-SA" sz="3600" b="1" dirty="0" smtClean="0"/>
              <a:t>	تعريف الاستغراب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dirty="0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r"/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مدخل 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278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 algn="r" rtl="1"/>
            <a:r>
              <a:rPr lang="ar-SA" sz="3600" b="1" dirty="0" smtClean="0"/>
              <a:t>نماذج من الاستغراب</a:t>
            </a:r>
          </a:p>
          <a:p>
            <a:pPr lvl="3" algn="r" rtl="1"/>
            <a:r>
              <a:rPr lang="ar-SA" sz="3200" b="1" dirty="0" smtClean="0"/>
              <a:t>التفسير المادي للتاريخ الإسلامي</a:t>
            </a:r>
          </a:p>
          <a:p>
            <a:pPr lvl="4" algn="r" rtl="1"/>
            <a:r>
              <a:rPr lang="ar-SA" sz="3200" b="1" dirty="0" smtClean="0"/>
              <a:t>طه حسين – الفتنة الكبرى</a:t>
            </a:r>
          </a:p>
          <a:p>
            <a:pPr lvl="4" algn="r" rtl="1"/>
            <a:r>
              <a:rPr lang="ar-SA" sz="3200" b="1" dirty="0" smtClean="0"/>
              <a:t>عبد الرحمن الشرقاوي - </a:t>
            </a:r>
          </a:p>
          <a:p>
            <a:pPr lvl="4" algn="r" rtl="1"/>
            <a:r>
              <a:rPr lang="ar-SA" sz="3200" b="1" dirty="0" smtClean="0"/>
              <a:t>أحمد عباس –</a:t>
            </a:r>
          </a:p>
          <a:p>
            <a:pPr lvl="4" algn="r" rtl="1"/>
            <a:r>
              <a:rPr lang="ar-SA" sz="3200" b="1" dirty="0" smtClean="0"/>
              <a:t>علي عبد الرازق – الإسلام وأصول الحكم </a:t>
            </a:r>
            <a:endParaRPr lang="ar-SA" sz="3600" b="1" dirty="0" smtClean="0"/>
          </a:p>
          <a:p>
            <a:pPr marL="0" indent="0">
              <a:buNone/>
            </a:pPr>
            <a:endParaRPr lang="en-GB" sz="36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dirty="0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r"/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مدخل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3820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 algn="r" rtl="1"/>
            <a:r>
              <a:rPr lang="ar-SA" sz="4000" b="1" dirty="0" smtClean="0"/>
              <a:t>نماذج من الاستغراب</a:t>
            </a:r>
          </a:p>
          <a:p>
            <a:pPr lvl="3" algn="r" rtl="1"/>
            <a:r>
              <a:rPr lang="ar-SA" sz="3600" b="1" dirty="0" smtClean="0"/>
              <a:t>إثارة النعرات العرقية</a:t>
            </a:r>
          </a:p>
          <a:p>
            <a:pPr lvl="4" algn="r" rtl="1"/>
            <a:r>
              <a:rPr lang="ar-SA" sz="3600" b="1" dirty="0" smtClean="0"/>
              <a:t>الفرعونية – الفينيقة – البربرية</a:t>
            </a:r>
          </a:p>
          <a:p>
            <a:pPr lvl="3" algn="r" rtl="1"/>
            <a:r>
              <a:rPr lang="ar-SA" sz="3600" b="1" dirty="0" smtClean="0"/>
              <a:t>الدعوة لاستبدال الحرف العربي بالافرنجي</a:t>
            </a:r>
          </a:p>
          <a:p>
            <a:pPr lvl="3" algn="r" rtl="1"/>
            <a:endParaRPr lang="ar-SA" sz="3600" b="1" dirty="0"/>
          </a:p>
          <a:p>
            <a:pPr lvl="3" algn="ctr" rtl="1"/>
            <a:endParaRPr lang="ar-SA" sz="4000" b="1" dirty="0" smtClean="0">
              <a:solidFill>
                <a:srgbClr val="002060"/>
              </a:solidFill>
            </a:endParaRPr>
          </a:p>
          <a:p>
            <a:pPr lvl="1"/>
            <a:endParaRPr lang="ar-SA" sz="3600" b="1" dirty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dirty="0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r"/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مدخل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3888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" dur="250" autoRev="1" fill="remov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4" dur="250" autoRev="1" fill="remov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5" dur="250" autoRev="1" fill="remov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50" autoRev="1" fill="remov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3" algn="r" rtl="1"/>
            <a:endParaRPr lang="ar-SA" sz="3600" b="1" dirty="0" smtClean="0"/>
          </a:p>
          <a:p>
            <a:pPr lvl="3" algn="r" rtl="1"/>
            <a:endParaRPr lang="ar-SA" sz="3600" b="1" dirty="0"/>
          </a:p>
          <a:p>
            <a:pPr marL="1371600" lvl="3" indent="0" algn="ctr" rtl="1">
              <a:buNone/>
            </a:pPr>
            <a:endParaRPr lang="ar-SA" sz="4000" b="1" dirty="0" smtClean="0">
              <a:solidFill>
                <a:srgbClr val="002060"/>
              </a:solidFill>
            </a:endParaRPr>
          </a:p>
          <a:p>
            <a:pPr lvl="1"/>
            <a:endParaRPr lang="ar-SA" sz="3600" b="1" dirty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dirty="0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r"/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مدخل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8437205"/>
              </p:ext>
            </p:extLst>
          </p:nvPr>
        </p:nvGraphicFramePr>
        <p:xfrm>
          <a:off x="1905000" y="2362200"/>
          <a:ext cx="6604000" cy="252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4000"/>
              </a:tblGrid>
              <a:tr h="370840">
                <a:tc>
                  <a:txBody>
                    <a:bodyPr/>
                    <a:lstStyle/>
                    <a:p>
                      <a:pPr algn="just" rtl="1"/>
                      <a:r>
                        <a:rPr lang="ar-SA" sz="4000" b="1" cap="none" spc="0" dirty="0" smtClean="0">
                          <a:ln w="18415" cmpd="sng">
                            <a:solidFill>
                              <a:srgbClr val="FFFFFF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</a:rPr>
                        <a:t>ما الهدف من إثارة</a:t>
                      </a:r>
                      <a:r>
                        <a:rPr lang="ar-SA" sz="4000" b="1" cap="none" spc="0" baseline="0" dirty="0" smtClean="0">
                          <a:ln w="18415" cmpd="sng">
                            <a:solidFill>
                              <a:srgbClr val="FFFFFF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</a:rPr>
                        <a:t> النعرات العرقية؟</a:t>
                      </a:r>
                    </a:p>
                    <a:p>
                      <a:pPr algn="just" rtl="1"/>
                      <a:endParaRPr lang="ar-SA" sz="4000" b="1" cap="none" spc="0" baseline="0" dirty="0" smtClean="0">
                        <a:ln w="18415" cmpd="sng">
                          <a:solidFill>
                            <a:srgbClr val="FFFFFF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blurRad="63500" dir="3600000" algn="tl" rotWithShape="0">
                            <a:srgbClr val="000000">
                              <a:alpha val="70000"/>
                            </a:srgbClr>
                          </a:outerShdw>
                        </a:effectLst>
                      </a:endParaRPr>
                    </a:p>
                    <a:p>
                      <a:pPr algn="just" rtl="1"/>
                      <a:r>
                        <a:rPr lang="ar-SA" sz="4000" b="1" cap="none" spc="0" baseline="0" dirty="0" smtClean="0">
                          <a:ln w="18415" cmpd="sng">
                            <a:solidFill>
                              <a:srgbClr val="FFFFFF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</a:rPr>
                        <a:t>ما الهدف من المطالبة باستبدال الحرف العربي ؟</a:t>
                      </a:r>
                      <a:endParaRPr lang="en-GB" sz="4000" b="1" cap="none" spc="0" dirty="0">
                        <a:ln w="18415" cmpd="sng">
                          <a:solidFill>
                            <a:srgbClr val="FFFFFF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blurRad="63500" dir="3600000" algn="tl" rotWithShape="0">
                            <a:srgbClr val="000000">
                              <a:alpha val="70000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766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3" algn="r" rtl="1"/>
            <a:r>
              <a:rPr lang="ar-SA" sz="4000" b="1" dirty="0"/>
              <a:t>الكتابات الاسلامية الحديثة</a:t>
            </a:r>
          </a:p>
          <a:p>
            <a:pPr lvl="4" algn="r" rtl="1"/>
            <a:r>
              <a:rPr lang="ar-SA" sz="3600" b="1" dirty="0"/>
              <a:t>حسين مروة</a:t>
            </a:r>
          </a:p>
          <a:p>
            <a:pPr lvl="4" algn="r" rtl="1"/>
            <a:r>
              <a:rPr lang="ar-SA" sz="3600" b="1" dirty="0"/>
              <a:t>محمد عمارة </a:t>
            </a:r>
          </a:p>
          <a:p>
            <a:pPr lvl="3" algn="r" rtl="1"/>
            <a:endParaRPr lang="ar-SA" sz="3600" b="1" dirty="0" smtClean="0"/>
          </a:p>
          <a:p>
            <a:pPr lvl="1"/>
            <a:endParaRPr lang="ar-SA" sz="3600" b="1" dirty="0"/>
          </a:p>
          <a:p>
            <a:endParaRPr lang="en-GB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dirty="0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r"/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مدخل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001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2" algn="r" rtl="1"/>
            <a:r>
              <a:rPr lang="ar-SA" sz="3600" b="1" dirty="0" smtClean="0"/>
              <a:t> محمد عابد الجابري</a:t>
            </a:r>
          </a:p>
          <a:p>
            <a:pPr lvl="2" algn="r" rtl="1"/>
            <a:r>
              <a:rPr lang="ar-SA" sz="3600" b="1" dirty="0" smtClean="0"/>
              <a:t>الخلاصة</a:t>
            </a:r>
          </a:p>
          <a:p>
            <a:pPr lvl="2" algn="r" rtl="1"/>
            <a:endParaRPr lang="ar-SA" sz="36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dirty="0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r"/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مدخل 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9190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2" algn="r" rtl="1"/>
            <a:r>
              <a:rPr lang="ar-SA" sz="4000" b="1" dirty="0" smtClean="0"/>
              <a:t>نماذج من اختلاف آراء المستشرقين </a:t>
            </a:r>
          </a:p>
          <a:p>
            <a:pPr lvl="2" algn="r" rtl="1"/>
            <a:r>
              <a:rPr lang="ar-SA" sz="3600" b="1" dirty="0" smtClean="0"/>
              <a:t>جب</a:t>
            </a:r>
          </a:p>
          <a:p>
            <a:pPr lvl="2" algn="r" rtl="1"/>
            <a:r>
              <a:rPr lang="ar-SA" sz="3600" b="1" dirty="0" smtClean="0"/>
              <a:t>وات</a:t>
            </a:r>
          </a:p>
          <a:p>
            <a:pPr lvl="2" algn="r" rtl="1"/>
            <a:r>
              <a:rPr lang="ar-SA" sz="3600" b="1" dirty="0" smtClean="0"/>
              <a:t>لويس</a:t>
            </a:r>
          </a:p>
          <a:p>
            <a:pPr lvl="2" algn="r" rtl="1"/>
            <a:r>
              <a:rPr lang="ar-SA" sz="3600" b="1" dirty="0" smtClean="0"/>
              <a:t>أرنولد</a:t>
            </a:r>
            <a:endParaRPr lang="en-GB" sz="36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dirty="0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r"/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مدخل 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4069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 algn="r" rtl="1"/>
            <a:r>
              <a:rPr lang="ar-SA" sz="4000" b="1" dirty="0" smtClean="0"/>
              <a:t>الخلاصة</a:t>
            </a:r>
          </a:p>
          <a:p>
            <a:pPr marL="0" indent="0" algn="r" rtl="1">
              <a:buNone/>
            </a:pPr>
            <a:r>
              <a:rPr lang="ar-SA" sz="3600" b="1" dirty="0" smtClean="0"/>
              <a:t>السامرائي:</a:t>
            </a:r>
          </a:p>
          <a:p>
            <a:pPr marL="114300" indent="0" algn="just" rtl="1">
              <a:buNone/>
            </a:pPr>
            <a:r>
              <a:rPr lang="ar-SA" sz="3600" b="1" dirty="0" smtClean="0"/>
              <a:t>’الاستشراق بتياراته المختلفة يجب ألا يدرس كتيار عام أو ظاهرة عدائية بل أن يدرس المستشرقون على أساس الأفراد‘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dirty="0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r"/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مدخل  لدراسة الاستشراق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243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915400" cy="4525963"/>
          </a:xfrm>
        </p:spPr>
        <p:txBody>
          <a:bodyPr/>
          <a:lstStyle/>
          <a:p>
            <a:pPr marL="114300" indent="0" algn="just" rtl="1">
              <a:buNone/>
            </a:pPr>
            <a:r>
              <a:rPr lang="ar-SA" sz="3600" b="1" dirty="0"/>
              <a:t>فؤاد سيزكين: ’الاستشراق ليس عدواً للاسلام والعرب بل هنالك نفر من المستشرقين قصدوا أن يسيئوا إلى العروبة والإسلام بدوافع من السياسة الاستعمارية</a:t>
            </a:r>
            <a:r>
              <a:rPr lang="ar-SA" sz="4400" b="1" dirty="0"/>
              <a:t>‘</a:t>
            </a:r>
          </a:p>
          <a:p>
            <a:pPr marL="914400" lvl="2" indent="0">
              <a:buNone/>
            </a:pPr>
            <a:endParaRPr lang="en-GB" sz="36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dirty="0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r"/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مدخل لدراسة الاستشراق  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628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915400" cy="4525963"/>
          </a:xfrm>
        </p:spPr>
        <p:txBody>
          <a:bodyPr/>
          <a:lstStyle/>
          <a:p>
            <a:pPr marL="114300" indent="0" algn="just" rtl="1">
              <a:buNone/>
            </a:pPr>
            <a:r>
              <a:rPr lang="ar-SA" sz="3600" b="1" dirty="0"/>
              <a:t>فؤاد سيزكين: ’الاستشراق ليس عدواً للاسلام والعرب بل هنالك نفر من المستشرقين قصدوا أن يسيئوا إلى العروبة والإسلام بدوافع من السياسة الاستعمارية</a:t>
            </a:r>
            <a:r>
              <a:rPr lang="ar-SA" sz="4400" b="1" dirty="0"/>
              <a:t>‘</a:t>
            </a:r>
          </a:p>
          <a:p>
            <a:pPr marL="914400" lvl="2" indent="0">
              <a:buNone/>
            </a:pPr>
            <a:endParaRPr lang="en-GB" sz="36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dirty="0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r"/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مدخل لدراسة الاستشراق  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0116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915400" cy="4525963"/>
          </a:xfrm>
        </p:spPr>
        <p:txBody>
          <a:bodyPr>
            <a:normAutofit/>
          </a:bodyPr>
          <a:lstStyle/>
          <a:p>
            <a:pPr marL="114300" indent="0" algn="just" rtl="1">
              <a:buNone/>
            </a:pPr>
            <a:r>
              <a:rPr lang="ar-SA" sz="4000" b="1" dirty="0" smtClean="0"/>
              <a:t>اذكري اثنين من تيارات الاستشراق</a:t>
            </a:r>
          </a:p>
          <a:p>
            <a:pPr marL="114300" indent="0" algn="just" rtl="1">
              <a:buNone/>
            </a:pPr>
            <a:r>
              <a:rPr lang="ar-SA" sz="4400" b="1" dirty="0" smtClean="0"/>
              <a:t>عرفي الاستغراب</a:t>
            </a:r>
            <a:endParaRPr lang="ar-SA" sz="4400" b="1" dirty="0"/>
          </a:p>
          <a:p>
            <a:pPr marL="914400" lvl="2" indent="0">
              <a:buNone/>
            </a:pPr>
            <a:endParaRPr lang="en-GB" sz="36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dirty="0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r"/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اسئلة للمراجعة  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8997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915400" cy="4525963"/>
          </a:xfrm>
        </p:spPr>
        <p:txBody>
          <a:bodyPr>
            <a:normAutofit/>
          </a:bodyPr>
          <a:lstStyle/>
          <a:p>
            <a:pPr marL="114300" indent="0" algn="just" rtl="1">
              <a:buNone/>
            </a:pPr>
            <a:r>
              <a:rPr lang="ar-SA" sz="3600" b="1" dirty="0" smtClean="0"/>
              <a:t>مؤلف كتاب </a:t>
            </a:r>
            <a:r>
              <a:rPr lang="ar-SA" sz="3600" b="1" dirty="0" smtClean="0">
                <a:solidFill>
                  <a:schemeClr val="tx2"/>
                </a:solidFill>
              </a:rPr>
              <a:t>الفتنة الكبرى </a:t>
            </a:r>
            <a:r>
              <a:rPr lang="ar-SA" sz="3600" b="1" dirty="0" smtClean="0"/>
              <a:t>هو:</a:t>
            </a:r>
          </a:p>
          <a:p>
            <a:pPr marL="114300" indent="0" algn="just" rtl="1">
              <a:buNone/>
            </a:pPr>
            <a:r>
              <a:rPr lang="ar-SA" sz="3600" b="1" dirty="0" smtClean="0"/>
              <a:t>1-علي عبد الرازق</a:t>
            </a:r>
          </a:p>
          <a:p>
            <a:pPr marL="114300" indent="0" algn="just" rtl="1">
              <a:buNone/>
            </a:pPr>
            <a:r>
              <a:rPr lang="ar-SA" sz="3600" b="1" dirty="0" smtClean="0"/>
              <a:t>2- طه حسين</a:t>
            </a:r>
          </a:p>
          <a:p>
            <a:pPr marL="114300" indent="0" algn="just" rtl="1">
              <a:buNone/>
            </a:pPr>
            <a:r>
              <a:rPr lang="ar-SA" sz="3600" b="1" dirty="0" smtClean="0"/>
              <a:t>3- أحمد عباس</a:t>
            </a:r>
          </a:p>
          <a:p>
            <a:pPr marL="114300" indent="0" algn="just" rtl="1">
              <a:buNone/>
            </a:pPr>
            <a:r>
              <a:rPr lang="ar-SA" sz="3600" b="1" dirty="0" smtClean="0"/>
              <a:t>4- عبد الرحمن الشرقاوي</a:t>
            </a:r>
            <a:endParaRPr lang="ar-SA" sz="4400" b="1" dirty="0"/>
          </a:p>
          <a:p>
            <a:pPr marL="914400" lvl="2" indent="0">
              <a:buNone/>
            </a:pPr>
            <a:endParaRPr lang="en-GB" sz="36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dirty="0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r"/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اسئلة للمراجعة  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0116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915400" cy="4525963"/>
          </a:xfrm>
        </p:spPr>
        <p:txBody>
          <a:bodyPr>
            <a:normAutofit/>
          </a:bodyPr>
          <a:lstStyle/>
          <a:p>
            <a:pPr marL="114300" indent="0" algn="just" rtl="1">
              <a:buNone/>
            </a:pPr>
            <a:r>
              <a:rPr lang="ar-SA" sz="3600" b="1" dirty="0" smtClean="0"/>
              <a:t>مؤلف كتاب الاسلام واصول الحكم هو:</a:t>
            </a:r>
          </a:p>
          <a:p>
            <a:pPr marL="114300" indent="0" algn="just" rtl="1">
              <a:buNone/>
            </a:pPr>
            <a:r>
              <a:rPr lang="ar-SA" sz="3600" b="1" dirty="0" smtClean="0"/>
              <a:t>1-علي عبد الرازق</a:t>
            </a:r>
          </a:p>
          <a:p>
            <a:pPr marL="114300" indent="0" algn="just" rtl="1">
              <a:buNone/>
            </a:pPr>
            <a:r>
              <a:rPr lang="ar-SA" sz="3600" b="1" dirty="0" smtClean="0"/>
              <a:t>2- طه حسين</a:t>
            </a:r>
          </a:p>
          <a:p>
            <a:pPr marL="114300" indent="0" algn="just" rtl="1">
              <a:buNone/>
            </a:pPr>
            <a:r>
              <a:rPr lang="ar-SA" sz="3600" b="1" dirty="0" smtClean="0"/>
              <a:t>3- محمود إسماعيل</a:t>
            </a:r>
          </a:p>
          <a:p>
            <a:pPr marL="114300" indent="0" algn="just" rtl="1">
              <a:buNone/>
            </a:pPr>
            <a:r>
              <a:rPr lang="ar-SA" sz="3600" b="1" dirty="0" smtClean="0"/>
              <a:t>4- عبد الجبار ناجي</a:t>
            </a:r>
            <a:endParaRPr lang="ar-SA" sz="4400" b="1" dirty="0"/>
          </a:p>
          <a:p>
            <a:pPr marL="914400" lvl="2" indent="0">
              <a:buNone/>
            </a:pPr>
            <a:endParaRPr lang="en-GB" sz="36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dirty="0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r"/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اسئلة للمراجعة  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1111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pPr algn="ctr" rtl="1"/>
            <a:r>
              <a:rPr lang="ar-SA" sz="36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آخر موعد لتسليم الواجب الجماعي</a:t>
            </a:r>
            <a:endParaRPr lang="ar-SA" sz="3600" b="1" dirty="0"/>
          </a:p>
          <a:p>
            <a:endParaRPr lang="ar-SA" dirty="0" smtClean="0"/>
          </a:p>
          <a:p>
            <a:pPr algn="ctr" rtl="1"/>
            <a:r>
              <a:rPr lang="ar-SA" sz="4000" b="1" dirty="0" smtClean="0">
                <a:solidFill>
                  <a:srgbClr val="FF0000"/>
                </a:solidFill>
              </a:rPr>
              <a:t>الاسبوع  الخامس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dirty="0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r"/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مواعيد هامة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6929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rtl="1"/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b="1" dirty="0" smtClean="0">
                <a:solidFill>
                  <a:srgbClr val="002060"/>
                </a:solidFill>
              </a:rPr>
              <a:t>المحاضرة القادمة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>   </a:t>
            </a:r>
            <a:endParaRPr lang="en-GB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GB" dirty="0" smtClean="0"/>
          </a:p>
          <a:p>
            <a:pPr algn="ctr" rtl="1"/>
            <a:r>
              <a:rPr lang="ar-SA" sz="4400" b="1" smtClean="0">
                <a:solidFill>
                  <a:schemeClr val="accent3">
                    <a:lumMod val="50000"/>
                  </a:schemeClr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دوافع الاستشراق</a:t>
            </a:r>
            <a:endParaRPr lang="ar-SA" sz="4400" b="1" dirty="0" smtClean="0">
              <a:solidFill>
                <a:schemeClr val="accent3">
                  <a:lumMod val="50000"/>
                </a:schemeClr>
              </a:solidFill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  <a:p>
            <a:pPr algn="ctr" rtl="1"/>
            <a:r>
              <a:rPr lang="ar-SA" sz="4400" b="1" dirty="0" smtClean="0">
                <a:solidFill>
                  <a:srgbClr val="002060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شكراً للمشاركة و حسن الاستماع </a:t>
            </a:r>
            <a:r>
              <a:rPr lang="ar-SA" sz="44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/>
            </a:r>
            <a:br>
              <a:rPr lang="ar-SA" sz="44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</a:br>
            <a:r>
              <a:rPr lang="ar-SA" sz="44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/>
            </a:r>
            <a:br>
              <a:rPr lang="ar-SA" sz="44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</a:br>
            <a:r>
              <a:rPr lang="ar-SA" sz="44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/>
            </a:r>
            <a:br>
              <a:rPr lang="ar-SA" sz="44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</a:br>
            <a:r>
              <a:rPr lang="ar-SA" sz="4400" b="1" dirty="0" smtClean="0">
                <a:solidFill>
                  <a:srgbClr val="FF0066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مع التمنيات بـــــــــعام دراسي سعيد</a:t>
            </a:r>
            <a:r>
              <a:rPr lang="en-GB" sz="4400" b="1" dirty="0" smtClean="0">
                <a:solidFill>
                  <a:srgbClr val="7030A0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/>
            </a:r>
            <a:br>
              <a:rPr lang="en-GB" sz="4400" b="1" dirty="0" smtClean="0">
                <a:solidFill>
                  <a:srgbClr val="7030A0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</a:br>
            <a:r>
              <a:rPr lang="ar-SA" sz="44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/>
            </a:r>
            <a:br>
              <a:rPr lang="ar-SA" sz="44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</a:br>
            <a:endParaRPr lang="en-GB" sz="4400" b="1" dirty="0" smtClean="0"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  <a:p>
            <a:endParaRPr lang="en-GB" sz="4400" b="1" dirty="0"/>
          </a:p>
        </p:txBody>
      </p:sp>
    </p:spTree>
    <p:extLst>
      <p:ext uri="{BB962C8B-B14F-4D97-AF65-F5344CB8AC3E}">
        <p14:creationId xmlns:p14="http://schemas.microsoft.com/office/powerpoint/2010/main" val="2954364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4873</TotalTime>
  <Words>525</Words>
  <Application>Microsoft Office PowerPoint</Application>
  <PresentationFormat>A4 Paper (210x297 mm)</PresentationFormat>
  <Paragraphs>174</Paragraphs>
  <Slides>25</Slides>
  <Notes>25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      حركة الاستشراق المستوى الخامس       </vt:lpstr>
      <vt:lpstr>المحاضرة الأولى </vt:lpstr>
      <vt:lpstr>اهداف المقرر</vt:lpstr>
      <vt:lpstr>المراجع </vt:lpstr>
      <vt:lpstr>تقييم المقرر </vt:lpstr>
      <vt:lpstr>طريقة التدريس</vt:lpstr>
      <vt:lpstr>المحاضرة الأولى </vt:lpstr>
      <vt:lpstr>مدخل</vt:lpstr>
      <vt:lpstr>مدخل</vt:lpstr>
      <vt:lpstr>مدخل </vt:lpstr>
      <vt:lpstr>مدخل </vt:lpstr>
      <vt:lpstr>مدخل</vt:lpstr>
      <vt:lpstr>مدخل</vt:lpstr>
      <vt:lpstr>مدخل</vt:lpstr>
      <vt:lpstr>مدخل</vt:lpstr>
      <vt:lpstr>مدخل </vt:lpstr>
      <vt:lpstr>مدخل </vt:lpstr>
      <vt:lpstr>مدخل  لدراسة الاستشراق</vt:lpstr>
      <vt:lpstr>مدخل لدراسة الاستشراق  </vt:lpstr>
      <vt:lpstr>مدخل لدراسة الاستشراق  </vt:lpstr>
      <vt:lpstr>اسئلة للمراجعة  </vt:lpstr>
      <vt:lpstr>اسئلة للمراجعة  </vt:lpstr>
      <vt:lpstr>اسئلة للمراجعة  </vt:lpstr>
      <vt:lpstr>مواعيد هامة</vt:lpstr>
      <vt:lpstr>     المحاضرة القادمة    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kmomer</cp:lastModifiedBy>
  <cp:revision>163</cp:revision>
  <dcterms:created xsi:type="dcterms:W3CDTF">2009-10-14T19:14:34Z</dcterms:created>
  <dcterms:modified xsi:type="dcterms:W3CDTF">2012-12-01T14:34:37Z</dcterms:modified>
</cp:coreProperties>
</file>