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4" r:id="rId1"/>
  </p:sldMasterIdLst>
  <p:notesMasterIdLst>
    <p:notesMasterId r:id="rId37"/>
  </p:notesMasterIdLst>
  <p:sldIdLst>
    <p:sldId id="272" r:id="rId2"/>
    <p:sldId id="658" r:id="rId3"/>
    <p:sldId id="815" r:id="rId4"/>
    <p:sldId id="822" r:id="rId5"/>
    <p:sldId id="823" r:id="rId6"/>
    <p:sldId id="824" r:id="rId7"/>
    <p:sldId id="800" r:id="rId8"/>
    <p:sldId id="817" r:id="rId9"/>
    <p:sldId id="801" r:id="rId10"/>
    <p:sldId id="802" r:id="rId11"/>
    <p:sldId id="818" r:id="rId12"/>
    <p:sldId id="803" r:id="rId13"/>
    <p:sldId id="819" r:id="rId14"/>
    <p:sldId id="804" r:id="rId15"/>
    <p:sldId id="826" r:id="rId16"/>
    <p:sldId id="805" r:id="rId17"/>
    <p:sldId id="806" r:id="rId18"/>
    <p:sldId id="807" r:id="rId19"/>
    <p:sldId id="834" r:id="rId20"/>
    <p:sldId id="808" r:id="rId21"/>
    <p:sldId id="827" r:id="rId22"/>
    <p:sldId id="809" r:id="rId23"/>
    <p:sldId id="810" r:id="rId24"/>
    <p:sldId id="811" r:id="rId25"/>
    <p:sldId id="832" r:id="rId26"/>
    <p:sldId id="812" r:id="rId27"/>
    <p:sldId id="820" r:id="rId28"/>
    <p:sldId id="835" r:id="rId29"/>
    <p:sldId id="836" r:id="rId30"/>
    <p:sldId id="828" r:id="rId31"/>
    <p:sldId id="813" r:id="rId32"/>
    <p:sldId id="814" r:id="rId33"/>
    <p:sldId id="829" r:id="rId34"/>
    <p:sldId id="830" r:id="rId35"/>
    <p:sldId id="821" r:id="rId36"/>
  </p:sldIdLst>
  <p:sldSz cx="9906000" cy="6858000" type="A4"/>
  <p:notesSz cx="6797675" cy="987425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FF0066"/>
    <a:srgbClr val="000000"/>
    <a:srgbClr val="FF3300"/>
    <a:srgbClr val="3B84AF"/>
    <a:srgbClr val="709256"/>
    <a:srgbClr val="AD99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89" autoAdjust="0"/>
    <p:restoredTop sz="94726" autoAdjust="0"/>
  </p:normalViewPr>
  <p:slideViewPr>
    <p:cSldViewPr>
      <p:cViewPr>
        <p:scale>
          <a:sx n="50" d="100"/>
          <a:sy n="50" d="100"/>
        </p:scale>
        <p:origin x="-888" y="-390"/>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3713"/>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50443" y="0"/>
            <a:ext cx="2945659" cy="493713"/>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12/1/2012</a:t>
            </a:fld>
            <a:endParaRPr lang="en-US"/>
          </a:p>
        </p:txBody>
      </p:sp>
      <p:sp>
        <p:nvSpPr>
          <p:cNvPr id="4" name="Slide Image Placeholder 3"/>
          <p:cNvSpPr>
            <a:spLocks noGrp="1" noRot="1" noChangeAspect="1"/>
          </p:cNvSpPr>
          <p:nvPr>
            <p:ph type="sldImg" idx="2"/>
          </p:nvPr>
        </p:nvSpPr>
        <p:spPr>
          <a:xfrm>
            <a:off x="725488" y="741363"/>
            <a:ext cx="5346700" cy="370205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79768" y="4690269"/>
            <a:ext cx="5438140" cy="4443413"/>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378824"/>
            <a:ext cx="2945659" cy="493713"/>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50443" y="9378824"/>
            <a:ext cx="2945659" cy="493713"/>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3101996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8000A66-2152-4877-BBAC-C7D1FECE60B9}"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84FC8EF-40A5-4093-BE79-A7970A9303D2}" type="slidenum">
              <a:rPr lang="en-GB" smtClean="0"/>
              <a:t>2</a:t>
            </a:fld>
            <a:endParaRPr lang="en-GB"/>
          </a:p>
        </p:txBody>
      </p:sp>
    </p:spTree>
    <p:extLst>
      <p:ext uri="{BB962C8B-B14F-4D97-AF65-F5344CB8AC3E}">
        <p14:creationId xmlns:p14="http://schemas.microsoft.com/office/powerpoint/2010/main" val="33883178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a:p>
        </p:txBody>
      </p:sp>
    </p:spTree>
    <p:extLst>
      <p:ext uri="{BB962C8B-B14F-4D97-AF65-F5344CB8AC3E}">
        <p14:creationId xmlns:p14="http://schemas.microsoft.com/office/powerpoint/2010/main" val="2395066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a:p>
        </p:txBody>
      </p:sp>
    </p:spTree>
    <p:extLst>
      <p:ext uri="{BB962C8B-B14F-4D97-AF65-F5344CB8AC3E}">
        <p14:creationId xmlns:p14="http://schemas.microsoft.com/office/powerpoint/2010/main" val="23950669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a:p>
        </p:txBody>
      </p:sp>
    </p:spTree>
    <p:extLst>
      <p:ext uri="{BB962C8B-B14F-4D97-AF65-F5344CB8AC3E}">
        <p14:creationId xmlns:p14="http://schemas.microsoft.com/office/powerpoint/2010/main" val="23950669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a:p>
        </p:txBody>
      </p:sp>
    </p:spTree>
    <p:extLst>
      <p:ext uri="{BB962C8B-B14F-4D97-AF65-F5344CB8AC3E}">
        <p14:creationId xmlns:p14="http://schemas.microsoft.com/office/powerpoint/2010/main" val="2395066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a:p>
        </p:txBody>
      </p:sp>
    </p:spTree>
    <p:extLst>
      <p:ext uri="{BB962C8B-B14F-4D97-AF65-F5344CB8AC3E}">
        <p14:creationId xmlns:p14="http://schemas.microsoft.com/office/powerpoint/2010/main" val="8404486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a:p>
        </p:txBody>
      </p:sp>
    </p:spTree>
    <p:extLst>
      <p:ext uri="{BB962C8B-B14F-4D97-AF65-F5344CB8AC3E}">
        <p14:creationId xmlns:p14="http://schemas.microsoft.com/office/powerpoint/2010/main" val="8404486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a:p>
        </p:txBody>
      </p:sp>
    </p:spTree>
    <p:extLst>
      <p:ext uri="{BB962C8B-B14F-4D97-AF65-F5344CB8AC3E}">
        <p14:creationId xmlns:p14="http://schemas.microsoft.com/office/powerpoint/2010/main" val="24138758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a:p>
        </p:txBody>
      </p:sp>
    </p:spTree>
    <p:extLst>
      <p:ext uri="{BB962C8B-B14F-4D97-AF65-F5344CB8AC3E}">
        <p14:creationId xmlns:p14="http://schemas.microsoft.com/office/powerpoint/2010/main" val="24138758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a:p>
        </p:txBody>
      </p:sp>
    </p:spTree>
    <p:extLst>
      <p:ext uri="{BB962C8B-B14F-4D97-AF65-F5344CB8AC3E}">
        <p14:creationId xmlns:p14="http://schemas.microsoft.com/office/powerpoint/2010/main" val="24138758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a:p>
        </p:txBody>
      </p:sp>
    </p:spTree>
    <p:extLst>
      <p:ext uri="{BB962C8B-B14F-4D97-AF65-F5344CB8AC3E}">
        <p14:creationId xmlns:p14="http://schemas.microsoft.com/office/powerpoint/2010/main" val="22643902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a:p>
        </p:txBody>
      </p:sp>
    </p:spTree>
    <p:extLst>
      <p:ext uri="{BB962C8B-B14F-4D97-AF65-F5344CB8AC3E}">
        <p14:creationId xmlns:p14="http://schemas.microsoft.com/office/powerpoint/2010/main" val="22643902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a:p>
        </p:txBody>
      </p:sp>
    </p:spTree>
    <p:extLst>
      <p:ext uri="{BB962C8B-B14F-4D97-AF65-F5344CB8AC3E}">
        <p14:creationId xmlns:p14="http://schemas.microsoft.com/office/powerpoint/2010/main" val="19623743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a:p>
        </p:txBody>
      </p:sp>
    </p:spTree>
    <p:extLst>
      <p:ext uri="{BB962C8B-B14F-4D97-AF65-F5344CB8AC3E}">
        <p14:creationId xmlns:p14="http://schemas.microsoft.com/office/powerpoint/2010/main" val="23950669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a:p>
        </p:txBody>
      </p:sp>
    </p:spTree>
    <p:extLst>
      <p:ext uri="{BB962C8B-B14F-4D97-AF65-F5344CB8AC3E}">
        <p14:creationId xmlns:p14="http://schemas.microsoft.com/office/powerpoint/2010/main" val="37563824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a:p>
        </p:txBody>
      </p:sp>
    </p:spTree>
    <p:extLst>
      <p:ext uri="{BB962C8B-B14F-4D97-AF65-F5344CB8AC3E}">
        <p14:creationId xmlns:p14="http://schemas.microsoft.com/office/powerpoint/2010/main" val="7030232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a:p>
        </p:txBody>
      </p:sp>
    </p:spTree>
    <p:extLst>
      <p:ext uri="{BB962C8B-B14F-4D97-AF65-F5344CB8AC3E}">
        <p14:creationId xmlns:p14="http://schemas.microsoft.com/office/powerpoint/2010/main" val="35985320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a:p>
        </p:txBody>
      </p:sp>
    </p:spTree>
    <p:extLst>
      <p:ext uri="{BB962C8B-B14F-4D97-AF65-F5344CB8AC3E}">
        <p14:creationId xmlns:p14="http://schemas.microsoft.com/office/powerpoint/2010/main" val="17342023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a:p>
        </p:txBody>
      </p:sp>
    </p:spTree>
    <p:extLst>
      <p:ext uri="{BB962C8B-B14F-4D97-AF65-F5344CB8AC3E}">
        <p14:creationId xmlns:p14="http://schemas.microsoft.com/office/powerpoint/2010/main" val="26478782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21</a:t>
            </a:fld>
            <a:endParaRPr lang="en-US"/>
          </a:p>
        </p:txBody>
      </p:sp>
    </p:spTree>
    <p:extLst>
      <p:ext uri="{BB962C8B-B14F-4D97-AF65-F5344CB8AC3E}">
        <p14:creationId xmlns:p14="http://schemas.microsoft.com/office/powerpoint/2010/main" val="23950669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22</a:t>
            </a:fld>
            <a:endParaRPr lang="en-US"/>
          </a:p>
        </p:txBody>
      </p:sp>
    </p:spTree>
    <p:extLst>
      <p:ext uri="{BB962C8B-B14F-4D97-AF65-F5344CB8AC3E}">
        <p14:creationId xmlns:p14="http://schemas.microsoft.com/office/powerpoint/2010/main" val="5445674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23</a:t>
            </a:fld>
            <a:endParaRPr lang="en-US"/>
          </a:p>
        </p:txBody>
      </p:sp>
    </p:spTree>
    <p:extLst>
      <p:ext uri="{BB962C8B-B14F-4D97-AF65-F5344CB8AC3E}">
        <p14:creationId xmlns:p14="http://schemas.microsoft.com/office/powerpoint/2010/main" val="36095873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24</a:t>
            </a:fld>
            <a:endParaRPr lang="en-US"/>
          </a:p>
        </p:txBody>
      </p:sp>
    </p:spTree>
    <p:extLst>
      <p:ext uri="{BB962C8B-B14F-4D97-AF65-F5344CB8AC3E}">
        <p14:creationId xmlns:p14="http://schemas.microsoft.com/office/powerpoint/2010/main" val="18393547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25</a:t>
            </a:fld>
            <a:endParaRPr lang="en-US"/>
          </a:p>
        </p:txBody>
      </p:sp>
    </p:spTree>
    <p:extLst>
      <p:ext uri="{BB962C8B-B14F-4D97-AF65-F5344CB8AC3E}">
        <p14:creationId xmlns:p14="http://schemas.microsoft.com/office/powerpoint/2010/main" val="28280416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26</a:t>
            </a:fld>
            <a:endParaRPr lang="en-US"/>
          </a:p>
        </p:txBody>
      </p:sp>
    </p:spTree>
    <p:extLst>
      <p:ext uri="{BB962C8B-B14F-4D97-AF65-F5344CB8AC3E}">
        <p14:creationId xmlns:p14="http://schemas.microsoft.com/office/powerpoint/2010/main" val="28280416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27</a:t>
            </a:fld>
            <a:endParaRPr lang="en-US"/>
          </a:p>
        </p:txBody>
      </p:sp>
    </p:spTree>
    <p:extLst>
      <p:ext uri="{BB962C8B-B14F-4D97-AF65-F5344CB8AC3E}">
        <p14:creationId xmlns:p14="http://schemas.microsoft.com/office/powerpoint/2010/main" val="11044133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28</a:t>
            </a:fld>
            <a:endParaRPr lang="en-US"/>
          </a:p>
        </p:txBody>
      </p:sp>
    </p:spTree>
    <p:extLst>
      <p:ext uri="{BB962C8B-B14F-4D97-AF65-F5344CB8AC3E}">
        <p14:creationId xmlns:p14="http://schemas.microsoft.com/office/powerpoint/2010/main" val="11044133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29</a:t>
            </a:fld>
            <a:endParaRPr lang="en-US"/>
          </a:p>
        </p:txBody>
      </p:sp>
    </p:spTree>
    <p:extLst>
      <p:ext uri="{BB962C8B-B14F-4D97-AF65-F5344CB8AC3E}">
        <p14:creationId xmlns:p14="http://schemas.microsoft.com/office/powerpoint/2010/main" val="11044133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30</a:t>
            </a:fld>
            <a:endParaRPr lang="en-US"/>
          </a:p>
        </p:txBody>
      </p:sp>
    </p:spTree>
    <p:extLst>
      <p:ext uri="{BB962C8B-B14F-4D97-AF65-F5344CB8AC3E}">
        <p14:creationId xmlns:p14="http://schemas.microsoft.com/office/powerpoint/2010/main" val="23950669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31</a:t>
            </a:fld>
            <a:endParaRPr lang="en-US"/>
          </a:p>
        </p:txBody>
      </p:sp>
    </p:spTree>
    <p:extLst>
      <p:ext uri="{BB962C8B-B14F-4D97-AF65-F5344CB8AC3E}">
        <p14:creationId xmlns:p14="http://schemas.microsoft.com/office/powerpoint/2010/main" val="37713461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32</a:t>
            </a:fld>
            <a:endParaRPr lang="en-US"/>
          </a:p>
        </p:txBody>
      </p:sp>
    </p:spTree>
    <p:extLst>
      <p:ext uri="{BB962C8B-B14F-4D97-AF65-F5344CB8AC3E}">
        <p14:creationId xmlns:p14="http://schemas.microsoft.com/office/powerpoint/2010/main" val="6153890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33</a:t>
            </a:fld>
            <a:endParaRPr lang="en-US"/>
          </a:p>
        </p:txBody>
      </p:sp>
    </p:spTree>
    <p:extLst>
      <p:ext uri="{BB962C8B-B14F-4D97-AF65-F5344CB8AC3E}">
        <p14:creationId xmlns:p14="http://schemas.microsoft.com/office/powerpoint/2010/main" val="23950669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34</a:t>
            </a:fld>
            <a:endParaRPr lang="en-US"/>
          </a:p>
        </p:txBody>
      </p:sp>
    </p:spTree>
    <p:extLst>
      <p:ext uri="{BB962C8B-B14F-4D97-AF65-F5344CB8AC3E}">
        <p14:creationId xmlns:p14="http://schemas.microsoft.com/office/powerpoint/2010/main" val="23950669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FF97FB6-DCF3-4AF8-A1A9-6AD8AD856353}" type="slidenum">
              <a:rPr lang="en-GB" smtClean="0"/>
              <a:pPr/>
              <a:t>35</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8"/>
            <a:ext cx="84201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5E670DC-C56B-4554-AEF9-6516CA8E9B9E}" type="datetime1">
              <a:rPr lang="en-GB" smtClean="0"/>
              <a:t>01/12/2012</a:t>
            </a:fld>
            <a:endParaRPr lang="en-GB"/>
          </a:p>
        </p:txBody>
      </p:sp>
      <p:sp>
        <p:nvSpPr>
          <p:cNvPr id="5" name="Footer Placeholder 4"/>
          <p:cNvSpPr>
            <a:spLocks noGrp="1"/>
          </p:cNvSpPr>
          <p:nvPr>
            <p:ph type="ftr" sz="quarter" idx="11"/>
          </p:nvPr>
        </p:nvSpPr>
        <p:spPr/>
        <p:txBody>
          <a:bodyPr/>
          <a:lstStyle/>
          <a:p>
            <a:r>
              <a:rPr lang="ar-SA" smtClean="0"/>
              <a:t>حركة الاستشراق</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pic>
        <p:nvPicPr>
          <p:cNvPr id="8" name="Picture 7" descr="http://forum.hihi2.com/picture.php?albumid=1123&amp;pictureid=12118"/>
          <p:cNvPicPr/>
          <p:nvPr userDrawn="1"/>
        </p:nvPicPr>
        <p:blipFill>
          <a:blip r:embed="rId2" cstate="print"/>
          <a:srcRect/>
          <a:stretch>
            <a:fillRect/>
          </a:stretch>
        </p:blipFill>
        <p:spPr bwMode="auto">
          <a:xfrm>
            <a:off x="2962804" y="152400"/>
            <a:ext cx="3895725" cy="1304925"/>
          </a:xfrm>
          <a:prstGeom prst="rect">
            <a:avLst/>
          </a:prstGeom>
          <a:noFill/>
          <a:ln w="9525">
            <a:noFill/>
            <a:miter lim="800000"/>
            <a:headEnd/>
            <a:tailEnd/>
          </a:ln>
        </p:spPr>
      </p:pic>
    </p:spTree>
    <p:extLst>
      <p:ext uri="{BB962C8B-B14F-4D97-AF65-F5344CB8AC3E}">
        <p14:creationId xmlns:p14="http://schemas.microsoft.com/office/powerpoint/2010/main" val="2204370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DF4AAB4-67AD-4ECC-901D-4918EC411E70}" type="datetime1">
              <a:rPr lang="en-GB" smtClean="0"/>
              <a:t>01/12/2012</a:t>
            </a:fld>
            <a:endParaRPr lang="en-GB"/>
          </a:p>
        </p:txBody>
      </p:sp>
      <p:sp>
        <p:nvSpPr>
          <p:cNvPr id="5" name="Footer Placeholder 4"/>
          <p:cNvSpPr>
            <a:spLocks noGrp="1"/>
          </p:cNvSpPr>
          <p:nvPr>
            <p:ph type="ftr" sz="quarter" idx="11"/>
          </p:nvPr>
        </p:nvSpPr>
        <p:spPr/>
        <p:txBody>
          <a:bodyPr/>
          <a:lstStyle/>
          <a:p>
            <a:r>
              <a:rPr lang="ar-SA" smtClean="0"/>
              <a:t>حركة الاستشراق</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3440317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3"/>
            <a:ext cx="84201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46E87BC-109C-41DC-B9F8-B5BE96BD1810}" type="datetime1">
              <a:rPr lang="en-GB" smtClean="0"/>
              <a:t>01/12/2012</a:t>
            </a:fld>
            <a:endParaRPr lang="en-GB"/>
          </a:p>
        </p:txBody>
      </p:sp>
      <p:sp>
        <p:nvSpPr>
          <p:cNvPr id="5" name="Footer Placeholder 4"/>
          <p:cNvSpPr>
            <a:spLocks noGrp="1"/>
          </p:cNvSpPr>
          <p:nvPr>
            <p:ph type="ftr" sz="quarter" idx="11"/>
          </p:nvPr>
        </p:nvSpPr>
        <p:spPr/>
        <p:txBody>
          <a:bodyPr/>
          <a:lstStyle/>
          <a:p>
            <a:r>
              <a:rPr lang="ar-SA" smtClean="0"/>
              <a:t>حركة الاستشراق</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948195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536575" y="1600203"/>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448300" y="1600203"/>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E4FF78C-1FC1-4E51-AEB5-94A46E7928B9}" type="datetime1">
              <a:rPr lang="en-GB" smtClean="0"/>
              <a:t>01/12/2012</a:t>
            </a:fld>
            <a:endParaRPr lang="en-GB"/>
          </a:p>
        </p:txBody>
      </p:sp>
      <p:sp>
        <p:nvSpPr>
          <p:cNvPr id="6" name="Footer Placeholder 5"/>
          <p:cNvSpPr>
            <a:spLocks noGrp="1"/>
          </p:cNvSpPr>
          <p:nvPr>
            <p:ph type="ftr" sz="quarter" idx="11"/>
          </p:nvPr>
        </p:nvSpPr>
        <p:spPr/>
        <p:txBody>
          <a:bodyPr/>
          <a:lstStyle/>
          <a:p>
            <a:r>
              <a:rPr lang="ar-SA" smtClean="0"/>
              <a:t>حركة الاستشراق</a:t>
            </a:r>
            <a:endParaRPr lang="en-GB"/>
          </a:p>
        </p:txBody>
      </p:sp>
      <p:sp>
        <p:nvSpPr>
          <p:cNvPr id="7" name="Slide Number Placeholder 6"/>
          <p:cNvSpPr>
            <a:spLocks noGrp="1"/>
          </p:cNvSpPr>
          <p:nvPr>
            <p:ph type="sldNum" sz="quarter" idx="12"/>
          </p:nvPr>
        </p:nvSpPr>
        <p:spPr/>
        <p:txBody>
          <a:bodyPr/>
          <a:lstStyle/>
          <a:p>
            <a:fld id="{76A19B6E-29FA-4AD6-AE60-091B3F403F2B}" type="slidenum">
              <a:rPr lang="en-GB" smtClean="0"/>
              <a:t>‹#›</a:t>
            </a:fld>
            <a:endParaRPr lang="en-GB"/>
          </a:p>
        </p:txBody>
      </p:sp>
      <p:sp>
        <p:nvSpPr>
          <p:cNvPr id="8" name="Rectangle 7"/>
          <p:cNvSpPr/>
          <p:nvPr userDrawn="1"/>
        </p:nvSpPr>
        <p:spPr>
          <a:xfrm>
            <a:off x="4876802" y="6367462"/>
            <a:ext cx="76174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1774951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32112"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2"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295C837-6200-4E8D-9EBD-752029385129}" type="datetime1">
              <a:rPr lang="en-GB" smtClean="0"/>
              <a:t>01/12/2012</a:t>
            </a:fld>
            <a:endParaRPr lang="en-GB"/>
          </a:p>
        </p:txBody>
      </p:sp>
      <p:sp>
        <p:nvSpPr>
          <p:cNvPr id="8" name="Footer Placeholder 7"/>
          <p:cNvSpPr>
            <a:spLocks noGrp="1"/>
          </p:cNvSpPr>
          <p:nvPr>
            <p:ph type="ftr" sz="quarter" idx="11"/>
          </p:nvPr>
        </p:nvSpPr>
        <p:spPr/>
        <p:txBody>
          <a:bodyPr/>
          <a:lstStyle/>
          <a:p>
            <a:r>
              <a:rPr lang="ar-SA" smtClean="0"/>
              <a:t>حركة الاستشراق</a:t>
            </a:r>
            <a:endParaRPr lang="en-GB"/>
          </a:p>
        </p:txBody>
      </p:sp>
      <p:sp>
        <p:nvSpPr>
          <p:cNvPr id="9" name="Slide Number Placeholder 8"/>
          <p:cNvSpPr>
            <a:spLocks noGrp="1"/>
          </p:cNvSpPr>
          <p:nvPr>
            <p:ph type="sldNum" sz="quarter" idx="12"/>
          </p:nvPr>
        </p:nvSpPr>
        <p:spPr/>
        <p:txBody>
          <a:bodyPr/>
          <a:lstStyle/>
          <a:p>
            <a:fld id="{76A19B6E-29FA-4AD6-AE60-091B3F403F2B}" type="slidenum">
              <a:rPr lang="en-GB" smtClean="0"/>
              <a:t>‹#›</a:t>
            </a:fld>
            <a:endParaRPr lang="en-GB"/>
          </a:p>
        </p:txBody>
      </p:sp>
      <p:sp>
        <p:nvSpPr>
          <p:cNvPr id="10" name="Rectangle 9"/>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710486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CBC4F08-DAE2-4CD3-9FA4-8FD720835904}" type="datetime1">
              <a:rPr lang="en-GB" smtClean="0"/>
              <a:t>01/12/2012</a:t>
            </a:fld>
            <a:endParaRPr lang="en-GB"/>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Slide Number Placeholder 4"/>
          <p:cNvSpPr>
            <a:spLocks noGrp="1"/>
          </p:cNvSpPr>
          <p:nvPr>
            <p:ph type="sldNum" sz="quarter" idx="12"/>
          </p:nvPr>
        </p:nvSpPr>
        <p:spPr/>
        <p:txBody>
          <a:bodyPr/>
          <a:lstStyle/>
          <a:p>
            <a:fld id="{76A19B6E-29FA-4AD6-AE60-091B3F403F2B}" type="slidenum">
              <a:rPr lang="en-GB" smtClean="0"/>
              <a:t>‹#›</a:t>
            </a:fld>
            <a:endParaRPr lang="en-GB"/>
          </a:p>
        </p:txBody>
      </p:sp>
      <p:sp>
        <p:nvSpPr>
          <p:cNvPr id="6" name="Rectangle 5"/>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1095465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DBC80-8EC6-4233-AF3B-CE28D160C955}" type="datetime1">
              <a:rPr lang="en-GB" smtClean="0"/>
              <a:t>01/12/2012</a:t>
            </a:fld>
            <a:endParaRPr lang="en-GB"/>
          </a:p>
        </p:txBody>
      </p:sp>
      <p:sp>
        <p:nvSpPr>
          <p:cNvPr id="3" name="Footer Placeholder 2"/>
          <p:cNvSpPr>
            <a:spLocks noGrp="1"/>
          </p:cNvSpPr>
          <p:nvPr>
            <p:ph type="ftr" sz="quarter" idx="11"/>
          </p:nvPr>
        </p:nvSpPr>
        <p:spPr/>
        <p:txBody>
          <a:bodyPr/>
          <a:lstStyle/>
          <a:p>
            <a:r>
              <a:rPr lang="ar-SA" smtClean="0"/>
              <a:t>حركة الاستشراق</a:t>
            </a:r>
            <a:endParaRPr lang="en-GB"/>
          </a:p>
        </p:txBody>
      </p:sp>
      <p:sp>
        <p:nvSpPr>
          <p:cNvPr id="4" name="Slide Number Placeholder 3"/>
          <p:cNvSpPr>
            <a:spLocks noGrp="1"/>
          </p:cNvSpPr>
          <p:nvPr>
            <p:ph type="sldNum" sz="quarter" idx="12"/>
          </p:nvPr>
        </p:nvSpPr>
        <p:spPr/>
        <p:txBody>
          <a:bodyPr/>
          <a:lstStyle/>
          <a:p>
            <a:fld id="{76A19B6E-29FA-4AD6-AE60-091B3F403F2B}" type="slidenum">
              <a:rPr lang="en-GB" smtClean="0"/>
              <a:t>‹#›</a:t>
            </a:fld>
            <a:endParaRPr lang="en-GB"/>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3144550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2972" y="273053"/>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87E675-118B-4CBC-8EFB-50516FF42FE5}" type="datetime1">
              <a:rPr lang="en-GB" smtClean="0"/>
              <a:t>01/12/2012</a:t>
            </a:fld>
            <a:endParaRPr lang="en-GB"/>
          </a:p>
        </p:txBody>
      </p:sp>
      <p:sp>
        <p:nvSpPr>
          <p:cNvPr id="6" name="Footer Placeholder 5"/>
          <p:cNvSpPr>
            <a:spLocks noGrp="1"/>
          </p:cNvSpPr>
          <p:nvPr>
            <p:ph type="ftr" sz="quarter" idx="11"/>
          </p:nvPr>
        </p:nvSpPr>
        <p:spPr/>
        <p:txBody>
          <a:bodyPr/>
          <a:lstStyle/>
          <a:p>
            <a:r>
              <a:rPr lang="ar-SA" smtClean="0"/>
              <a:t>حركة الاستشراق</a:t>
            </a:r>
            <a:endParaRPr lang="en-GB"/>
          </a:p>
        </p:txBody>
      </p:sp>
      <p:sp>
        <p:nvSpPr>
          <p:cNvPr id="7" name="Slide Number Placeholder 6"/>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31577987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417067-B056-4181-81E9-4E117C032C7F}" type="datetime1">
              <a:rPr lang="en-GB" smtClean="0"/>
              <a:t>01/12/2012</a:t>
            </a:fld>
            <a:endParaRPr lang="en-GB"/>
          </a:p>
        </p:txBody>
      </p:sp>
      <p:sp>
        <p:nvSpPr>
          <p:cNvPr id="6" name="Footer Placeholder 5"/>
          <p:cNvSpPr>
            <a:spLocks noGrp="1"/>
          </p:cNvSpPr>
          <p:nvPr>
            <p:ph type="ftr" sz="quarter" idx="11"/>
          </p:nvPr>
        </p:nvSpPr>
        <p:spPr/>
        <p:txBody>
          <a:bodyPr/>
          <a:lstStyle/>
          <a:p>
            <a:r>
              <a:rPr lang="ar-SA" smtClean="0"/>
              <a:t>حركة الاستشراق</a:t>
            </a:r>
            <a:endParaRPr lang="en-GB"/>
          </a:p>
        </p:txBody>
      </p:sp>
      <p:sp>
        <p:nvSpPr>
          <p:cNvPr id="7" name="Slide Number Placeholder 6"/>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2074394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4B13B3F-7F8F-4646-9221-703FAED1B4F7}" type="datetime1">
              <a:rPr lang="en-GB" smtClean="0"/>
              <a:t>01/12/2012</a:t>
            </a:fld>
            <a:endParaRPr lang="en-GB"/>
          </a:p>
        </p:txBody>
      </p:sp>
      <p:sp>
        <p:nvSpPr>
          <p:cNvPr id="5" name="Footer Placeholder 4"/>
          <p:cNvSpPr>
            <a:spLocks noGrp="1"/>
          </p:cNvSpPr>
          <p:nvPr>
            <p:ph type="ftr" sz="quarter" idx="11"/>
          </p:nvPr>
        </p:nvSpPr>
        <p:spPr/>
        <p:txBody>
          <a:bodyPr/>
          <a:lstStyle/>
          <a:p>
            <a:r>
              <a:rPr lang="ar-SA" smtClean="0"/>
              <a:t>حركة الاستشراق</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1978665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1"/>
            <a:ext cx="2414588"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536576" y="274641"/>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52026DF-7F8D-496B-A4B6-6A048823F51F}" type="datetime1">
              <a:rPr lang="en-GB" smtClean="0"/>
              <a:t>01/12/2012</a:t>
            </a:fld>
            <a:endParaRPr lang="en-GB"/>
          </a:p>
        </p:txBody>
      </p:sp>
      <p:sp>
        <p:nvSpPr>
          <p:cNvPr id="5" name="Footer Placeholder 4"/>
          <p:cNvSpPr>
            <a:spLocks noGrp="1"/>
          </p:cNvSpPr>
          <p:nvPr>
            <p:ph type="ftr" sz="quarter" idx="11"/>
          </p:nvPr>
        </p:nvSpPr>
        <p:spPr/>
        <p:txBody>
          <a:bodyPr/>
          <a:lstStyle/>
          <a:p>
            <a:r>
              <a:rPr lang="ar-SA" smtClean="0"/>
              <a:t>حركة الاستشراق</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39853917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r>
              <a:rPr lang="en-US" smtClean="0"/>
              <a:t>1</a:t>
            </a:r>
            <a:endParaRPr lang="en-US" dirty="0"/>
          </a:p>
        </p:txBody>
      </p:sp>
    </p:spTree>
    <p:extLst>
      <p:ext uri="{BB962C8B-B14F-4D97-AF65-F5344CB8AC3E}">
        <p14:creationId xmlns:p14="http://schemas.microsoft.com/office/powerpoint/2010/main" val="38018276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3" name="Content Placeholder 2"/>
          <p:cNvSpPr>
            <a:spLocks noGrp="1"/>
          </p:cNvSpPr>
          <p:nvPr>
            <p:ph idx="1"/>
          </p:nvPr>
        </p:nvSpPr>
        <p:spPr>
          <a:xfrm>
            <a:off x="495300" y="1600200"/>
            <a:ext cx="8915400" cy="4525963"/>
          </a:xfrm>
          <a:prstGeom prst="rect">
            <a:avLst/>
          </a:prstGeom>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7" name="Slide Number Placeholder 6"/>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
        <p:nvSpPr>
          <p:cNvPr id="9" name="Title 8"/>
          <p:cNvSpPr>
            <a:spLocks noGrp="1"/>
          </p:cNvSpPr>
          <p:nvPr>
            <p:ph type="title"/>
          </p:nvPr>
        </p:nvSpPr>
        <p:spPr/>
        <p:txBody>
          <a:bodyPr/>
          <a:lstStyle/>
          <a:p>
            <a:r>
              <a:rPr lang="en-US" smtClean="0"/>
              <a:t>Click to edit Master title style</a:t>
            </a:r>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768142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6165272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3372735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18091296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4"/>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5"/>
            <a:ext cx="4389120" cy="4525963"/>
          </a:xfrm>
          <a:prstGeom prst="rect">
            <a:avLst/>
          </a:prstGeo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2" y="1600205"/>
            <a:ext cx="4389120" cy="4525963"/>
          </a:xfrm>
          <a:prstGeom prst="rect">
            <a:avLst/>
          </a:prstGeo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2" y="6367462"/>
            <a:ext cx="76174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3829384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GB" dirty="0"/>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0091638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95300" y="1600203"/>
            <a:ext cx="89154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95300" y="6356353"/>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050014-DE06-465B-A58B-F25DF5A5850E}" type="datetime1">
              <a:rPr lang="en-GB" smtClean="0"/>
              <a:t>01/12/2012</a:t>
            </a:fld>
            <a:endParaRPr lang="en-GB"/>
          </a:p>
        </p:txBody>
      </p:sp>
      <p:sp>
        <p:nvSpPr>
          <p:cNvPr id="5" name="Footer Placeholder 4"/>
          <p:cNvSpPr>
            <a:spLocks noGrp="1"/>
          </p:cNvSpPr>
          <p:nvPr>
            <p:ph type="ftr" sz="quarter" idx="3"/>
          </p:nvPr>
        </p:nvSpPr>
        <p:spPr>
          <a:xfrm>
            <a:off x="3384550" y="6356353"/>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ar-SA" smtClean="0"/>
              <a:t>حركة الاستشراق</a:t>
            </a:r>
            <a:endParaRPr lang="en-GB"/>
          </a:p>
        </p:txBody>
      </p:sp>
      <p:sp>
        <p:nvSpPr>
          <p:cNvPr id="6" name="Slide Number Placeholder 5"/>
          <p:cNvSpPr>
            <a:spLocks noGrp="1"/>
          </p:cNvSpPr>
          <p:nvPr>
            <p:ph type="sldNum" sz="quarter" idx="4"/>
          </p:nvPr>
        </p:nvSpPr>
        <p:spPr>
          <a:xfrm>
            <a:off x="7099300" y="6356353"/>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A19B6E-29FA-4AD6-AE60-091B3F403F2B}" type="slidenum">
              <a:rPr lang="en-GB" smtClean="0"/>
              <a:t>‹#›</a:t>
            </a:fld>
            <a:endParaRPr lang="en-GB"/>
          </a:p>
        </p:txBody>
      </p:sp>
      <p:sp>
        <p:nvSpPr>
          <p:cNvPr id="7" name="Rectangle 6"/>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8" name="Rectangle 7"/>
          <p:cNvSpPr/>
          <p:nvPr userDrawn="1"/>
        </p:nvSpPr>
        <p:spPr>
          <a:xfrm>
            <a:off x="6781800" y="6519446"/>
            <a:ext cx="1926425"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Dammam University</a:t>
            </a:r>
            <a:endParaRPr lang="en-US" sz="1600" dirty="0">
              <a:solidFill>
                <a:schemeClr val="bg1"/>
              </a:solidFill>
              <a:latin typeface="+mn-lt"/>
              <a:cs typeface="+mn-cs"/>
            </a:endParaRPr>
          </a:p>
        </p:txBody>
      </p:sp>
      <p:sp>
        <p:nvSpPr>
          <p:cNvPr id="9" name="Rectangle 8"/>
          <p:cNvSpPr/>
          <p:nvPr userDrawn="1"/>
        </p:nvSpPr>
        <p:spPr>
          <a:xfrm>
            <a:off x="7050442" y="6290846"/>
            <a:ext cx="1011815"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الدمام</a:t>
            </a:r>
            <a:endParaRPr lang="en-US" sz="1600" b="1" dirty="0">
              <a:solidFill>
                <a:schemeClr val="bg1"/>
              </a:solidFill>
              <a:latin typeface="+mn-lt"/>
              <a:cs typeface="+mn-cs"/>
            </a:endParaRPr>
          </a:p>
        </p:txBody>
      </p:sp>
      <p:sp>
        <p:nvSpPr>
          <p:cNvPr id="10" name="Rectangle 9"/>
          <p:cNvSpPr/>
          <p:nvPr userDrawn="1"/>
        </p:nvSpPr>
        <p:spPr>
          <a:xfrm>
            <a:off x="914400" y="6581001"/>
            <a:ext cx="2711063" cy="276999"/>
          </a:xfrm>
          <a:prstGeom prst="rect">
            <a:avLst/>
          </a:prstGeom>
        </p:spPr>
        <p:txBody>
          <a:bodyPr wrap="none">
            <a:spAutoFit/>
          </a:bodyPr>
          <a:lstStyle/>
          <a:p>
            <a:pPr algn="l" rtl="0" fontAlgn="auto">
              <a:spcBef>
                <a:spcPts val="0"/>
              </a:spcBef>
              <a:spcAft>
                <a:spcPts val="0"/>
              </a:spcAft>
              <a:defRPr/>
            </a:pPr>
            <a:r>
              <a:rPr lang="en-GB" sz="1200" dirty="0" smtClean="0">
                <a:solidFill>
                  <a:schemeClr val="bg1"/>
                </a:solidFill>
                <a:latin typeface="+mn-lt"/>
                <a:cs typeface="+mn-cs"/>
              </a:rPr>
              <a:t>Faculty</a:t>
            </a:r>
            <a:r>
              <a:rPr lang="en-GB" sz="1200" baseline="0" dirty="0" smtClean="0">
                <a:solidFill>
                  <a:schemeClr val="bg1"/>
                </a:solidFill>
                <a:latin typeface="+mn-lt"/>
                <a:cs typeface="+mn-cs"/>
              </a:rPr>
              <a:t> of Arts – Department of History</a:t>
            </a:r>
            <a:endParaRPr lang="en-US" sz="1200" dirty="0">
              <a:solidFill>
                <a:schemeClr val="bg1"/>
              </a:solidFill>
              <a:latin typeface="+mn-lt"/>
              <a:cs typeface="+mn-cs"/>
            </a:endParaRPr>
          </a:p>
        </p:txBody>
      </p:sp>
      <p:sp>
        <p:nvSpPr>
          <p:cNvPr id="11" name="Rectangle 10"/>
          <p:cNvSpPr/>
          <p:nvPr userDrawn="1"/>
        </p:nvSpPr>
        <p:spPr>
          <a:xfrm>
            <a:off x="1183042" y="6290846"/>
            <a:ext cx="1891865"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كلية</a:t>
            </a:r>
            <a:r>
              <a:rPr lang="ar-SA" sz="1600" b="1" baseline="0" dirty="0" smtClean="0">
                <a:solidFill>
                  <a:schemeClr val="bg1"/>
                </a:solidFill>
                <a:latin typeface="+mn-lt"/>
                <a:cs typeface="+mn-cs"/>
              </a:rPr>
              <a:t> الآداب – قسم التاريخ</a:t>
            </a:r>
            <a:endParaRPr lang="en-US" sz="1600" b="1" dirty="0">
              <a:solidFill>
                <a:schemeClr val="bg1"/>
              </a:solidFill>
              <a:latin typeface="+mn-lt"/>
              <a:cs typeface="+mn-cs"/>
            </a:endParaRPr>
          </a:p>
        </p:txBody>
      </p:sp>
      <p:pic>
        <p:nvPicPr>
          <p:cNvPr id="12" name="Picture 11" descr="C:\Users\kmomer\Documents\Downloads\dammam.jpg"/>
          <p:cNvPicPr/>
          <p:nvPr userDrawn="1"/>
        </p:nvPicPr>
        <p:blipFill>
          <a:blip r:embed="rId22" cstate="print"/>
          <a:srcRect/>
          <a:stretch>
            <a:fillRect/>
          </a:stretch>
        </p:blipFill>
        <p:spPr bwMode="auto">
          <a:xfrm>
            <a:off x="8710726" y="6183689"/>
            <a:ext cx="1183217" cy="671513"/>
          </a:xfrm>
          <a:prstGeom prst="rect">
            <a:avLst/>
          </a:prstGeom>
          <a:noFill/>
          <a:ln w="9525">
            <a:noFill/>
            <a:miter lim="800000"/>
            <a:headEnd/>
            <a:tailEnd/>
          </a:ln>
        </p:spPr>
      </p:pic>
      <p:pic>
        <p:nvPicPr>
          <p:cNvPr id="13" name="Content Placeholder 3"/>
          <p:cNvPicPr>
            <a:picLocks/>
          </p:cNvPicPr>
          <p:nvPr userDrawn="1"/>
        </p:nvPicPr>
        <p:blipFill>
          <a:blip r:embed="rId23" cstate="print"/>
          <a:srcRect/>
          <a:stretch>
            <a:fillRect/>
          </a:stretch>
        </p:blipFill>
        <p:spPr bwMode="auto">
          <a:xfrm>
            <a:off x="-152400" y="6057551"/>
            <a:ext cx="1200782" cy="1143698"/>
          </a:xfrm>
          <a:prstGeom prst="rect">
            <a:avLst/>
          </a:prstGeom>
          <a:noFill/>
          <a:ln w="9525">
            <a:noFill/>
            <a:miter lim="800000"/>
            <a:headEnd/>
            <a:tailEnd/>
          </a:ln>
        </p:spPr>
      </p:pic>
    </p:spTree>
    <p:extLst>
      <p:ext uri="{BB962C8B-B14F-4D97-AF65-F5344CB8AC3E}">
        <p14:creationId xmlns:p14="http://schemas.microsoft.com/office/powerpoint/2010/main" val="1393233361"/>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781" r:id="rId12"/>
    <p:sldLayoutId id="2147483773" r:id="rId13"/>
    <p:sldLayoutId id="2147483776" r:id="rId14"/>
    <p:sldLayoutId id="2147483777" r:id="rId15"/>
    <p:sldLayoutId id="2147483778" r:id="rId16"/>
    <p:sldLayoutId id="2147483775" r:id="rId17"/>
    <p:sldLayoutId id="2147483774" r:id="rId18"/>
    <p:sldLayoutId id="2147483779" r:id="rId19"/>
    <p:sldLayoutId id="2147483780" r:id="rId20"/>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981200"/>
            <a:ext cx="8420100" cy="1981200"/>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ar-SA" dirty="0" smtClean="0">
                <a:latin typeface="Arial" pitchFamily="34" charset="0"/>
                <a:cs typeface="Arial" pitchFamily="34" charset="0"/>
              </a:rPr>
              <a:t/>
            </a:r>
            <a:br>
              <a:rPr lang="ar-SA" dirty="0" smtClean="0">
                <a:latin typeface="Arial" pitchFamily="34" charset="0"/>
                <a:cs typeface="Arial" pitchFamily="34" charset="0"/>
              </a:rPr>
            </a:br>
            <a:r>
              <a:rPr lang="ar-SA" dirty="0" smtClean="0">
                <a:latin typeface="Arial" pitchFamily="34" charset="0"/>
                <a:cs typeface="Arial" pitchFamily="34" charset="0"/>
              </a:rPr>
              <a:t/>
            </a:r>
            <a:br>
              <a:rPr lang="ar-SA" dirty="0" smtClean="0">
                <a:latin typeface="Arial" pitchFamily="34" charset="0"/>
                <a:cs typeface="Arial" pitchFamily="34" charset="0"/>
              </a:rPr>
            </a:br>
            <a:r>
              <a:rPr lang="ar-SA" dirty="0" smtClean="0">
                <a:latin typeface="Arial" pitchFamily="34" charset="0"/>
                <a:cs typeface="Arial" pitchFamily="34" charset="0"/>
              </a:rPr>
              <a:t/>
            </a:r>
            <a:br>
              <a:rPr lang="ar-SA" dirty="0" smtClean="0">
                <a:latin typeface="Arial" pitchFamily="34" charset="0"/>
                <a:cs typeface="Arial" pitchFamily="34" charset="0"/>
              </a:rPr>
            </a:br>
            <a:r>
              <a:rPr lang="ar-SA" dirty="0" smtClean="0">
                <a:latin typeface="Arial" pitchFamily="34" charset="0"/>
                <a:cs typeface="Arial" pitchFamily="34" charset="0"/>
              </a:rPr>
              <a:t/>
            </a:r>
            <a:br>
              <a:rPr lang="ar-SA" dirty="0" smtClean="0">
                <a:latin typeface="Arial" pitchFamily="34" charset="0"/>
                <a:cs typeface="Arial" pitchFamily="34" charset="0"/>
              </a:rPr>
            </a:br>
            <a:r>
              <a:rPr lang="ar-SA" dirty="0">
                <a:latin typeface="Arial" pitchFamily="34" charset="0"/>
                <a:cs typeface="Arial" pitchFamily="34" charset="0"/>
              </a:rPr>
              <a:t/>
            </a:r>
            <a:br>
              <a:rPr lang="ar-SA" dirty="0">
                <a:latin typeface="Arial" pitchFamily="34" charset="0"/>
                <a:cs typeface="Arial" pitchFamily="34" charset="0"/>
              </a:rPr>
            </a:br>
            <a:r>
              <a:rPr lang="ar-SA" dirty="0" smtClean="0">
                <a:latin typeface="Arial" pitchFamily="34" charset="0"/>
                <a:cs typeface="Arial" pitchFamily="34" charset="0"/>
              </a:rPr>
              <a:t/>
            </a:r>
            <a:br>
              <a:rPr lang="ar-SA" dirty="0" smtClean="0">
                <a:latin typeface="Arial" pitchFamily="34" charset="0"/>
                <a:cs typeface="Arial" pitchFamily="34" charset="0"/>
              </a:rPr>
            </a:br>
            <a:r>
              <a:rPr lang="ar-SA" b="1" dirty="0" smtClean="0">
                <a:latin typeface="Arial" pitchFamily="34" charset="0"/>
                <a:cs typeface="Arial" pitchFamily="34" charset="0"/>
              </a:rPr>
              <a:t>حركة</a:t>
            </a:r>
            <a:r>
              <a:rPr lang="ar-SA" dirty="0" smtClean="0">
                <a:latin typeface="Arial" pitchFamily="34" charset="0"/>
                <a:cs typeface="Arial" pitchFamily="34" charset="0"/>
              </a:rPr>
              <a:t> </a:t>
            </a:r>
            <a:r>
              <a:rPr lang="ar-SA" b="1" dirty="0" smtClean="0">
                <a:latin typeface="Arial" pitchFamily="34" charset="0"/>
                <a:cs typeface="Arial" pitchFamily="34" charset="0"/>
              </a:rPr>
              <a:t>الاستشراق</a:t>
            </a:r>
            <a:r>
              <a:rPr lang="ar-SA" b="1" dirty="0">
                <a:latin typeface="Arial" pitchFamily="34" charset="0"/>
                <a:cs typeface="Arial" pitchFamily="34" charset="0"/>
              </a:rPr>
              <a:t/>
            </a:r>
            <a:br>
              <a:rPr lang="ar-SA" b="1" dirty="0">
                <a:latin typeface="Arial" pitchFamily="34" charset="0"/>
                <a:cs typeface="Arial" pitchFamily="34" charset="0"/>
              </a:rPr>
            </a:br>
            <a:r>
              <a:rPr lang="ar-SA" b="1" dirty="0" smtClean="0">
                <a:solidFill>
                  <a:srgbClr val="002060"/>
                </a:solidFill>
                <a:latin typeface="Arial" pitchFamily="34" charset="0"/>
                <a:cs typeface="Arial" pitchFamily="34" charset="0"/>
              </a:rPr>
              <a:t>المستوى الخامس</a:t>
            </a:r>
            <a:r>
              <a:rPr lang="ar-SA" b="1" dirty="0">
                <a:solidFill>
                  <a:srgbClr val="00B050"/>
                </a:solidFill>
                <a:latin typeface="Arial" pitchFamily="34" charset="0"/>
                <a:cs typeface="Arial" pitchFamily="34" charset="0"/>
              </a:rPr>
              <a:t/>
            </a:r>
            <a:br>
              <a:rPr lang="ar-SA" b="1" dirty="0">
                <a:solidFill>
                  <a:srgbClr val="00B050"/>
                </a:solidFill>
                <a:latin typeface="Arial" pitchFamily="34" charset="0"/>
                <a:cs typeface="Arial" pitchFamily="34" charset="0"/>
              </a:rPr>
            </a:br>
            <a:r>
              <a:rPr lang="ar-SA" dirty="0">
                <a:solidFill>
                  <a:srgbClr val="00B050"/>
                </a:solidFill>
                <a:latin typeface="Arial" pitchFamily="34" charset="0"/>
                <a:cs typeface="Arial" pitchFamily="34" charset="0"/>
              </a:rPr>
              <a:t/>
            </a:r>
            <a:br>
              <a:rPr lang="ar-SA" dirty="0">
                <a:solidFill>
                  <a:srgbClr val="00B050"/>
                </a:solidFill>
                <a:latin typeface="Arial" pitchFamily="34" charset="0"/>
                <a:cs typeface="Arial" pitchFamily="34" charset="0"/>
              </a:rPr>
            </a:br>
            <a:r>
              <a:rPr lang="ar-SA" dirty="0">
                <a:solidFill>
                  <a:srgbClr val="00B050"/>
                </a:solidFill>
                <a:latin typeface="Arial" pitchFamily="34" charset="0"/>
                <a:cs typeface="Arial" pitchFamily="34" charset="0"/>
              </a:rPr>
              <a:t/>
            </a:r>
            <a:br>
              <a:rPr lang="ar-SA" dirty="0">
                <a:solidFill>
                  <a:srgbClr val="00B050"/>
                </a:solidFill>
                <a:latin typeface="Arial" pitchFamily="34" charset="0"/>
                <a:cs typeface="Arial" pitchFamily="34" charset="0"/>
              </a:rPr>
            </a:br>
            <a:r>
              <a:rPr lang="ar-SA" dirty="0" smtClean="0">
                <a:latin typeface="Arial" pitchFamily="34" charset="0"/>
                <a:cs typeface="Arial" pitchFamily="34" charset="0"/>
              </a:rPr>
              <a:t/>
            </a:r>
            <a:br>
              <a:rPr lang="ar-SA" dirty="0" smtClean="0">
                <a:latin typeface="Arial" pitchFamily="34" charset="0"/>
                <a:cs typeface="Arial" pitchFamily="34" charset="0"/>
              </a:rPr>
            </a:br>
            <a:r>
              <a:rPr lang="ar-SA" dirty="0" smtClean="0">
                <a:latin typeface="Arial" pitchFamily="34" charset="0"/>
                <a:cs typeface="Arial" pitchFamily="34" charset="0"/>
              </a:rPr>
              <a:t/>
            </a:r>
            <a:br>
              <a:rPr lang="ar-SA" dirty="0" smtClean="0">
                <a:latin typeface="Arial" pitchFamily="34" charset="0"/>
                <a:cs typeface="Arial" pitchFamily="34" charset="0"/>
              </a:rPr>
            </a:br>
            <a:r>
              <a:rPr lang="ar-SA" dirty="0">
                <a:latin typeface="Arial" pitchFamily="34" charset="0"/>
                <a:cs typeface="Arial" pitchFamily="34" charset="0"/>
              </a:rPr>
              <a:t/>
            </a:r>
            <a:br>
              <a:rPr lang="ar-SA" dirty="0">
                <a:latin typeface="Arial" pitchFamily="34" charset="0"/>
                <a:cs typeface="Arial" pitchFamily="34" charset="0"/>
              </a:rPr>
            </a:br>
            <a:r>
              <a:rPr lang="ar-SA" dirty="0" smtClean="0">
                <a:latin typeface="Arial" pitchFamily="34" charset="0"/>
                <a:cs typeface="Arial" pitchFamily="34" charset="0"/>
              </a:rPr>
              <a:t/>
            </a:r>
            <a:br>
              <a:rPr lang="ar-SA" dirty="0" smtClean="0">
                <a:latin typeface="Arial" pitchFamily="34" charset="0"/>
                <a:cs typeface="Arial" pitchFamily="34" charset="0"/>
              </a:rPr>
            </a:br>
            <a:endParaRPr lang="en-GB" dirty="0">
              <a:latin typeface="Arial" pitchFamily="34" charset="0"/>
              <a:cs typeface="Arial" pitchFamily="34" charset="0"/>
            </a:endParaRPr>
          </a:p>
        </p:txBody>
      </p:sp>
      <p:sp>
        <p:nvSpPr>
          <p:cNvPr id="3" name="Footer Placeholder 2"/>
          <p:cNvSpPr>
            <a:spLocks noGrp="1"/>
          </p:cNvSpPr>
          <p:nvPr>
            <p:ph type="ftr" sz="quarter" idx="11"/>
          </p:nvPr>
        </p:nvSpPr>
        <p:spPr/>
        <p:txBody>
          <a:bodyPr/>
          <a:lstStyle/>
          <a:p>
            <a:r>
              <a:rPr lang="ar-SA" sz="1600" b="1" dirty="0" smtClean="0">
                <a:solidFill>
                  <a:schemeClr val="bg2"/>
                </a:solidFill>
              </a:rPr>
              <a:t>الفصل الدراسي الأول</a:t>
            </a:r>
            <a:endParaRPr lang="en-GB" sz="1600" b="1" dirty="0">
              <a:solidFill>
                <a:schemeClr val="bg2"/>
              </a:solidFill>
            </a:endParaRPr>
          </a:p>
        </p:txBody>
      </p:sp>
      <p:pic>
        <p:nvPicPr>
          <p:cNvPr id="7" name="Picture 6" descr="C:\Users\kmomer\Documents\Downloads\dammam.jpg"/>
          <p:cNvPicPr/>
          <p:nvPr/>
        </p:nvPicPr>
        <p:blipFill>
          <a:blip r:embed="rId3" cstate="print"/>
          <a:srcRect/>
          <a:stretch>
            <a:fillRect/>
          </a:stretch>
        </p:blipFill>
        <p:spPr bwMode="auto">
          <a:xfrm>
            <a:off x="8670334" y="336896"/>
            <a:ext cx="1209685" cy="727960"/>
          </a:xfrm>
          <a:prstGeom prst="rect">
            <a:avLst/>
          </a:prstGeom>
          <a:noFill/>
          <a:ln w="9525">
            <a:noFill/>
            <a:miter lim="800000"/>
            <a:headEnd/>
            <a:tailEnd/>
          </a:ln>
        </p:spPr>
      </p:pic>
      <p:pic>
        <p:nvPicPr>
          <p:cNvPr id="8" name="Content Placeholder 3"/>
          <p:cNvPicPr>
            <a:picLocks/>
          </p:cNvPicPr>
          <p:nvPr/>
        </p:nvPicPr>
        <p:blipFill>
          <a:blip r:embed="rId4" cstate="print"/>
          <a:srcRect/>
          <a:stretch>
            <a:fillRect/>
          </a:stretch>
        </p:blipFill>
        <p:spPr bwMode="auto">
          <a:xfrm>
            <a:off x="-152400" y="384685"/>
            <a:ext cx="1400205" cy="97787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8083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676400"/>
            <a:ext cx="8801100" cy="4454526"/>
          </a:xfrm>
        </p:spPr>
        <p:txBody>
          <a:bodyPr>
            <a:normAutofit/>
          </a:bodyPr>
          <a:lstStyle/>
          <a:p>
            <a:pPr lvl="1" algn="r" rtl="1">
              <a:buFont typeface="Wingdings" pitchFamily="2" charset="2"/>
              <a:buChar char="q"/>
            </a:pPr>
            <a:r>
              <a:rPr lang="ar-SA" sz="4000" b="1" dirty="0" smtClean="0">
                <a:latin typeface="GE SS TV Bold" pitchFamily="18" charset="-78"/>
                <a:ea typeface="GE SS TV Bold" pitchFamily="18" charset="-78"/>
                <a:cs typeface="GE SS TV Bold" pitchFamily="18" charset="-78"/>
              </a:rPr>
              <a:t>مراجعة</a:t>
            </a:r>
          </a:p>
          <a:p>
            <a:pPr lvl="1" algn="r" rtl="1">
              <a:buFont typeface="Wingdings" pitchFamily="2" charset="2"/>
              <a:buChar char="q"/>
            </a:pPr>
            <a:r>
              <a:rPr lang="ar-SA" sz="4000" b="1" dirty="0" smtClean="0"/>
              <a:t> </a:t>
            </a:r>
            <a:r>
              <a:rPr lang="ar-SA" sz="4000" b="1" dirty="0" smtClean="0">
                <a:latin typeface="GE SS TV Bold" pitchFamily="18" charset="-78"/>
                <a:ea typeface="GE SS TV Bold" pitchFamily="18" charset="-78"/>
                <a:cs typeface="GE SS TV Bold" pitchFamily="18" charset="-78"/>
              </a:rPr>
              <a:t>المستشرقون وموقفهم من الإسلام </a:t>
            </a:r>
          </a:p>
          <a:p>
            <a:pPr lvl="1" algn="r" rtl="1">
              <a:buFont typeface="Wingdings" pitchFamily="2" charset="2"/>
              <a:buChar char="q"/>
            </a:pPr>
            <a:r>
              <a:rPr lang="ar-SA" sz="4000" b="1" dirty="0" smtClean="0">
                <a:latin typeface="GE SS TV Bold" pitchFamily="18" charset="-78"/>
                <a:ea typeface="GE SS TV Bold" pitchFamily="18" charset="-78"/>
                <a:cs typeface="GE SS TV Bold" pitchFamily="18" charset="-78"/>
              </a:rPr>
              <a:t>أعمال </a:t>
            </a:r>
            <a:r>
              <a:rPr lang="ar-SA" sz="4000" b="1" dirty="0" smtClean="0">
                <a:latin typeface="GE SS TV Bold" pitchFamily="18" charset="-78"/>
                <a:ea typeface="GE SS TV Bold" pitchFamily="18" charset="-78"/>
                <a:cs typeface="GE SS TV Bold" pitchFamily="18" charset="-78"/>
              </a:rPr>
              <a:t>المستشرقين</a:t>
            </a:r>
          </a:p>
          <a:p>
            <a:pPr marL="457200" lvl="1" indent="0" algn="r" rtl="1">
              <a:buNone/>
            </a:pPr>
            <a:endParaRPr lang="ar-SA" sz="4000" b="1" dirty="0" smtClean="0">
              <a:latin typeface="GE SS TV Bold" pitchFamily="18" charset="-78"/>
              <a:ea typeface="GE SS TV Bold" pitchFamily="18" charset="-78"/>
              <a:cs typeface="GE SS TV Bold" pitchFamily="18" charset="-78"/>
            </a:endParaRPr>
          </a:p>
          <a:p>
            <a:pPr lvl="1" algn="r" rtl="1">
              <a:buFont typeface="Wingdings" pitchFamily="2" charset="2"/>
              <a:buChar char="q"/>
            </a:pPr>
            <a:endParaRPr lang="ar-SA" sz="4000" b="1" dirty="0">
              <a:latin typeface="GE SS TV Bold" pitchFamily="18" charset="-78"/>
              <a:ea typeface="GE SS TV Bold" pitchFamily="18" charset="-78"/>
              <a:cs typeface="GE SS TV Bold" pitchFamily="18" charset="-78"/>
            </a:endParaRPr>
          </a:p>
          <a:p>
            <a:pPr lvl="1" algn="r" rtl="1">
              <a:buFont typeface="Wingdings" pitchFamily="2" charset="2"/>
              <a:buChar char="q"/>
            </a:pPr>
            <a:endParaRPr lang="ar-SA" sz="4000" b="1" dirty="0" smtClean="0">
              <a:latin typeface="GE SS TV Bold" pitchFamily="18" charset="-78"/>
              <a:ea typeface="GE SS TV Bold" pitchFamily="18" charset="-78"/>
              <a:cs typeface="GE SS TV Bold" pitchFamily="18" charset="-78"/>
            </a:endParaRPr>
          </a:p>
          <a:p>
            <a:pPr lvl="1" algn="r" rtl="1">
              <a:buFont typeface="Wingdings" pitchFamily="2" charset="2"/>
              <a:buChar char="q"/>
            </a:pPr>
            <a:endParaRPr lang="ar-SA" sz="4000" b="1" dirty="0">
              <a:latin typeface="GE SS TV Bold" pitchFamily="18" charset="-78"/>
              <a:ea typeface="GE SS TV Bold" pitchFamily="18" charset="-78"/>
              <a:cs typeface="GE SS TV Bold" pitchFamily="18" charset="-78"/>
            </a:endParaRPr>
          </a:p>
          <a:p>
            <a:pPr lvl="1" algn="r" rtl="1">
              <a:buFont typeface="Wingdings" pitchFamily="2" charset="2"/>
              <a:buChar char="q"/>
            </a:pPr>
            <a:endParaRPr lang="ar-SA" sz="4000" b="1" dirty="0" smtClean="0">
              <a:latin typeface="GE SS TV Bold" pitchFamily="18" charset="-78"/>
              <a:ea typeface="GE SS TV Bold" pitchFamily="18" charset="-78"/>
              <a:cs typeface="GE SS TV Bold" pitchFamily="18" charset="-78"/>
            </a:endParaRPr>
          </a:p>
          <a:p>
            <a:pPr marL="1371600" lvl="3" indent="0">
              <a:buNone/>
            </a:pPr>
            <a:endParaRPr lang="en-GB" sz="3600" dirty="0">
              <a:latin typeface="GE SS TV Bold" pitchFamily="18" charset="-78"/>
              <a:ea typeface="GE SS TV Bold" pitchFamily="18" charset="-78"/>
              <a:cs typeface="GE SS TV Bold" pitchFamily="18" charset="-78"/>
            </a:endParaRPr>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
        <p:nvSpPr>
          <p:cNvPr id="5" name="AutoShape 5"/>
          <p:cNvSpPr>
            <a:spLocks noGrp="1" noChangeArrowheads="1"/>
          </p:cNvSpPr>
          <p:nvPr>
            <p:ph type="title"/>
          </p:nvPr>
        </p:nvSpPr>
        <p:spPr bwMode="auto">
          <a:prstGeom prst="ribbon">
            <a:avLst>
              <a:gd name="adj1" fmla="val 12500"/>
              <a:gd name="adj2" fmla="val 50000"/>
            </a:avLst>
          </a:prstGeom>
          <a:ln>
            <a:solidFill>
              <a:srgbClr val="002060"/>
            </a:solidFill>
            <a:headEnd/>
            <a:tailEnd/>
          </a:ln>
        </p:spPr>
        <p:style>
          <a:lnRef idx="1">
            <a:schemeClr val="accent2"/>
          </a:lnRef>
          <a:fillRef idx="2">
            <a:schemeClr val="accent2"/>
          </a:fillRef>
          <a:effectRef idx="1">
            <a:schemeClr val="accent2"/>
          </a:effectRef>
          <a:fontRef idx="minor">
            <a:schemeClr val="dk1"/>
          </a:fontRef>
        </p:style>
        <p:txBody>
          <a:bodyPr vert="horz" wrap="none" lIns="91440" tIns="45720" rIns="91440" bIns="45720" numCol="1" anchor="ctr" anchorCtr="0" compatLnSpc="1">
            <a:prstTxWarp prst="textNoShape">
              <a:avLst/>
            </a:prstTxWarp>
            <a:noAutofit/>
          </a:bodyPr>
          <a:lstStyle>
            <a:lvl1pPr algn="ctr" rtl="1"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1"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1"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1"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1"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1"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1"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1"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1"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a:lstStyle>
          <a:p>
            <a:pPr algn="ctr"/>
            <a:r>
              <a:rPr lang="ar-SA" sz="4000" b="1" dirty="0" smtClean="0">
                <a:solidFill>
                  <a:srgbClr val="002060"/>
                </a:solidFill>
                <a:cs typeface="Simplified Arabic" pitchFamily="2" charset="-78"/>
              </a:rPr>
              <a:t/>
            </a:r>
            <a:br>
              <a:rPr lang="ar-SA" sz="4000" b="1" dirty="0" smtClean="0">
                <a:solidFill>
                  <a:srgbClr val="002060"/>
                </a:solidFill>
                <a:cs typeface="Simplified Arabic" pitchFamily="2" charset="-78"/>
              </a:rPr>
            </a:br>
            <a:r>
              <a:rPr lang="ar-SA" sz="3600" b="1" dirty="0" smtClean="0">
                <a:solidFill>
                  <a:schemeClr val="tx2">
                    <a:lumMod val="50000"/>
                  </a:schemeClr>
                </a:solidFill>
                <a:latin typeface="GE SS TV Bold" pitchFamily="18" charset="-78"/>
                <a:ea typeface="GE SS TV Bold" pitchFamily="18" charset="-78"/>
                <a:cs typeface="GE SS TV Bold" pitchFamily="18" charset="-78"/>
              </a:rPr>
              <a:t>المحاضرة الثامنة</a:t>
            </a:r>
            <a:r>
              <a:rPr lang="ar-SA" sz="4000" b="1" dirty="0" smtClean="0">
                <a:solidFill>
                  <a:srgbClr val="00B050"/>
                </a:solidFill>
                <a:cs typeface="Simplified Arabic" pitchFamily="2" charset="-78"/>
              </a:rPr>
              <a:t/>
            </a:r>
            <a:br>
              <a:rPr lang="ar-SA" sz="4000" b="1" dirty="0" smtClean="0">
                <a:solidFill>
                  <a:srgbClr val="00B050"/>
                </a:solidFill>
                <a:cs typeface="Simplified Arabic" pitchFamily="2" charset="-78"/>
              </a:rPr>
            </a:br>
            <a:endParaRPr lang="en-GB" sz="4000" b="1" dirty="0">
              <a:solidFill>
                <a:srgbClr val="00B050"/>
              </a:solidFill>
              <a:cs typeface="Simplified Arabic" pitchFamily="2" charset="-78"/>
            </a:endParaRPr>
          </a:p>
        </p:txBody>
      </p:sp>
    </p:spTree>
    <p:extLst>
      <p:ext uri="{BB962C8B-B14F-4D97-AF65-F5344CB8AC3E}">
        <p14:creationId xmlns:p14="http://schemas.microsoft.com/office/powerpoint/2010/main" val="1328847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5"/>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anim calcmode="lin" valueType="num">
                                      <p:cBhvr>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1000"/>
                                        <p:tgtEl>
                                          <p:spTgt spid="3">
                                            <p:txEl>
                                              <p:pRg st="1" end="1"/>
                                            </p:txEl>
                                          </p:spTgt>
                                        </p:tgtEl>
                                      </p:cBhvr>
                                    </p:animEffect>
                                    <p:anim calcmode="lin" valueType="num">
                                      <p:cBhvr>
                                        <p:cTn id="1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8"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ar-SA" sz="3600" b="1" dirty="0" smtClean="0">
                <a:cs typeface="Simplified Arabic" pitchFamily="2" charset="-78"/>
              </a:rPr>
              <a:t>يرى البعض أن الاستشراق قد انتهى. </a:t>
            </a:r>
            <a:r>
              <a:rPr lang="ar-SA" sz="3600" b="1" smtClean="0">
                <a:cs typeface="Simplified Arabic" pitchFamily="2" charset="-78"/>
              </a:rPr>
              <a:t>تناولي بالتقييم  </a:t>
            </a:r>
            <a:r>
              <a:rPr lang="ar-SA" sz="3600" b="1" dirty="0" smtClean="0">
                <a:cs typeface="Simplified Arabic" pitchFamily="2" charset="-78"/>
              </a:rPr>
              <a:t>هذه العبارة موضحة رأيك فيها.</a:t>
            </a:r>
          </a:p>
          <a:p>
            <a:pPr algn="just" rtl="1"/>
            <a:r>
              <a:rPr lang="ar-SA" sz="3600" b="1" dirty="0">
                <a:cs typeface="Simplified Arabic" pitchFamily="2" charset="-78"/>
              </a:rPr>
              <a:t>عللي لما يأتي:-</a:t>
            </a:r>
          </a:p>
          <a:p>
            <a:pPr algn="just" rtl="1"/>
            <a:r>
              <a:rPr lang="ar-SA" sz="3600" b="1" dirty="0">
                <a:cs typeface="Simplified Arabic" pitchFamily="2" charset="-78"/>
              </a:rPr>
              <a:t>اقبال اليهود على الاستشراق.</a:t>
            </a:r>
          </a:p>
          <a:p>
            <a:pPr algn="just" rtl="1"/>
            <a:endParaRPr lang="ar-SA" sz="3600" b="1" dirty="0" smtClean="0">
              <a:cs typeface="Simplified Arabic" pitchFamily="2" charset="-78"/>
            </a:endParaRPr>
          </a:p>
          <a:p>
            <a:pPr algn="just" rtl="1"/>
            <a:endParaRPr lang="ar-SA" sz="3600" b="1" dirty="0">
              <a:cs typeface="Simplified Arabic" pitchFamily="2" charset="-78"/>
            </a:endParaRPr>
          </a:p>
          <a:p>
            <a:pPr algn="r" rtl="1"/>
            <a:endParaRPr lang="ar-SA" dirty="0" smtClean="0"/>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مراجعة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3750844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ar-SA" sz="3600" b="1" dirty="0" smtClean="0">
                <a:cs typeface="Simplified Arabic" pitchFamily="2" charset="-78"/>
              </a:rPr>
              <a:t>صدرت أول مجلة اسشراقية متخصصة في فيينا عام:-</a:t>
            </a:r>
          </a:p>
          <a:p>
            <a:pPr algn="just" rtl="1"/>
            <a:r>
              <a:rPr lang="ar-SA" sz="3600" b="1" dirty="0" smtClean="0">
                <a:cs typeface="Simplified Arabic" pitchFamily="2" charset="-78"/>
              </a:rPr>
              <a:t>أ- 1912</a:t>
            </a:r>
          </a:p>
          <a:p>
            <a:pPr algn="just" rtl="1"/>
            <a:r>
              <a:rPr lang="ar-SA" sz="3600" b="1" dirty="0" smtClean="0">
                <a:cs typeface="Simplified Arabic" pitchFamily="2" charset="-78"/>
              </a:rPr>
              <a:t>ب- 1818</a:t>
            </a:r>
          </a:p>
          <a:p>
            <a:pPr algn="just" rtl="1"/>
            <a:r>
              <a:rPr lang="ar-SA" sz="3600" b="1" dirty="0" smtClean="0">
                <a:cs typeface="Simplified Arabic" pitchFamily="2" charset="-78"/>
              </a:rPr>
              <a:t>ج- 1809</a:t>
            </a:r>
          </a:p>
          <a:p>
            <a:pPr algn="just" rtl="1"/>
            <a:r>
              <a:rPr lang="ar-SA" sz="3600" b="1" dirty="0" smtClean="0">
                <a:cs typeface="Simplified Arabic" pitchFamily="2" charset="-78"/>
              </a:rPr>
              <a:t>د- 1822</a:t>
            </a:r>
            <a:endParaRPr lang="ar-SA" sz="3600" b="1" dirty="0">
              <a:cs typeface="Simplified Arabic" pitchFamily="2" charset="-78"/>
            </a:endParaRPr>
          </a:p>
          <a:p>
            <a:pPr algn="r" rtl="1"/>
            <a:endParaRPr lang="ar-SA" dirty="0" smtClean="0"/>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مراجعة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2069879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ar-SA" sz="3600" b="1" dirty="0" smtClean="0">
                <a:cs typeface="Simplified Arabic" pitchFamily="2" charset="-78"/>
              </a:rPr>
              <a:t>من مؤلفات المستشرق هادريان ريلاند كتاب:-</a:t>
            </a:r>
          </a:p>
          <a:p>
            <a:pPr algn="just" rtl="1"/>
            <a:r>
              <a:rPr lang="ar-SA" sz="3600" b="1" dirty="0" smtClean="0">
                <a:cs typeface="Simplified Arabic" pitchFamily="2" charset="-78"/>
              </a:rPr>
              <a:t>أ- التاريخ النقدي لعقائد وعادات أمم الشرق</a:t>
            </a:r>
          </a:p>
          <a:p>
            <a:pPr algn="just" rtl="1"/>
            <a:r>
              <a:rPr lang="ar-SA" sz="3600" b="1" dirty="0" smtClean="0">
                <a:cs typeface="Simplified Arabic" pitchFamily="2" charset="-78"/>
              </a:rPr>
              <a:t>ب- تاريخ السراسنة</a:t>
            </a:r>
          </a:p>
          <a:p>
            <a:pPr algn="just" rtl="1"/>
            <a:r>
              <a:rPr lang="ar-SA" sz="3600" b="1" dirty="0" smtClean="0">
                <a:cs typeface="Simplified Arabic" pitchFamily="2" charset="-78"/>
              </a:rPr>
              <a:t>ج- الديانة المحمدية</a:t>
            </a:r>
          </a:p>
          <a:p>
            <a:pPr algn="just" rtl="1"/>
            <a:r>
              <a:rPr lang="ar-SA" sz="3600" b="1" dirty="0" smtClean="0">
                <a:cs typeface="Simplified Arabic" pitchFamily="2" charset="-78"/>
              </a:rPr>
              <a:t>د- محاورة مع مسلم</a:t>
            </a:r>
            <a:endParaRPr lang="ar-SA" sz="3600" b="1" dirty="0">
              <a:cs typeface="Simplified Arabic" pitchFamily="2" charset="-78"/>
            </a:endParaRPr>
          </a:p>
          <a:p>
            <a:pPr algn="r" rtl="1"/>
            <a:endParaRPr lang="ar-SA" dirty="0" smtClean="0"/>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مراجعة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2069879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ar-SA" sz="3600" b="1" dirty="0" smtClean="0">
                <a:cs typeface="Simplified Arabic" pitchFamily="2" charset="-78"/>
              </a:rPr>
              <a:t>اصبحت الدراسات الإسلامية في نهاية القرن التاسع عشر تخصصاً قائماً بذاته.</a:t>
            </a:r>
          </a:p>
          <a:p>
            <a:pPr algn="just" rtl="1"/>
            <a:r>
              <a:rPr lang="ar-SA" sz="3600" b="1" dirty="0" smtClean="0">
                <a:cs typeface="Simplified Arabic" pitchFamily="2" charset="-78"/>
              </a:rPr>
              <a:t>كانت الدراسات الألمانية حول العالم الإسلامي قبل عام 1919 أقل براءة وصفاء نية.</a:t>
            </a:r>
            <a:endParaRPr lang="ar-SA" sz="3600" b="1" dirty="0">
              <a:cs typeface="Simplified Arabic" pitchFamily="2" charset="-78"/>
            </a:endParaRPr>
          </a:p>
          <a:p>
            <a:pPr algn="r" rtl="1"/>
            <a:endParaRPr lang="ar-SA" dirty="0" smtClean="0"/>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مراجعة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2069879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pPr rtl="1"/>
            <a:r>
              <a:rPr lang="ar-SA" dirty="0" smtClean="0">
                <a:solidFill>
                  <a:srgbClr val="002060"/>
                </a:solidFill>
                <a:latin typeface="Andalus" pitchFamily="2" charset="-78"/>
                <a:cs typeface="Andalus" pitchFamily="2" charset="-78"/>
              </a:rPr>
              <a:t>ا</a:t>
            </a:r>
            <a:r>
              <a:rPr lang="ar-SA" b="1" dirty="0" smtClean="0">
                <a:solidFill>
                  <a:srgbClr val="002060"/>
                </a:solidFill>
                <a:latin typeface="Andalus" pitchFamily="2" charset="-78"/>
                <a:cs typeface="Andalus" pitchFamily="2" charset="-78"/>
              </a:rPr>
              <a:t>لمستشرقون وموقفهم من الاسلام</a:t>
            </a:r>
            <a:endParaRPr lang="en-GB" b="1" dirty="0">
              <a:solidFill>
                <a:srgbClr val="002060"/>
              </a:solidFill>
              <a:latin typeface="Andalus" pitchFamily="2" charset="-78"/>
              <a:cs typeface="Andalus" pitchFamily="2" charset="-78"/>
            </a:endParaRPr>
          </a:p>
        </p:txBody>
      </p:sp>
      <p:sp>
        <p:nvSpPr>
          <p:cNvPr id="3" name="Content Placeholder 2"/>
          <p:cNvSpPr>
            <a:spLocks noGrp="1"/>
          </p:cNvSpPr>
          <p:nvPr>
            <p:ph idx="1"/>
          </p:nvPr>
        </p:nvSpPr>
        <p:spPr/>
        <p:txBody>
          <a:bodyPr>
            <a:noAutofit/>
          </a:bodyPr>
          <a:lstStyle/>
          <a:p>
            <a:pPr algn="r" rtl="1"/>
            <a:r>
              <a:rPr lang="ar-SA" sz="3600" b="1" dirty="0" smtClean="0">
                <a:solidFill>
                  <a:srgbClr val="FF0000"/>
                </a:solidFill>
              </a:rPr>
              <a:t>منهج تناول اعمال المستشرقين</a:t>
            </a:r>
          </a:p>
          <a:p>
            <a:pPr marL="457200" lvl="1" indent="0" algn="r" rtl="1">
              <a:buNone/>
            </a:pPr>
            <a:r>
              <a:rPr lang="ar-SA" b="1" dirty="0">
                <a:solidFill>
                  <a:srgbClr val="FF0000"/>
                </a:solidFill>
              </a:rPr>
              <a:t>	</a:t>
            </a:r>
            <a:r>
              <a:rPr lang="ar-SA" sz="3600" b="1" dirty="0" smtClean="0">
                <a:cs typeface="+mj-cs"/>
              </a:rPr>
              <a:t>توخي الوصول إلى الحقيقة</a:t>
            </a:r>
          </a:p>
          <a:p>
            <a:pPr marL="457200" lvl="1" indent="0" algn="r" rtl="1">
              <a:buNone/>
            </a:pPr>
            <a:r>
              <a:rPr lang="ar-SA" sz="3600" b="1" dirty="0">
                <a:solidFill>
                  <a:srgbClr val="FF0000"/>
                </a:solidFill>
                <a:cs typeface="+mj-cs"/>
              </a:rPr>
              <a:t>	</a:t>
            </a:r>
            <a:r>
              <a:rPr lang="ar-SA" sz="3600" b="1" dirty="0" smtClean="0">
                <a:cs typeface="+mj-cs"/>
              </a:rPr>
              <a:t>تحديد الايجابيات والسلبيات</a:t>
            </a:r>
          </a:p>
          <a:p>
            <a:pPr lvl="1" algn="r" rtl="1"/>
            <a:endParaRPr lang="en-GB" sz="3600" b="1" dirty="0"/>
          </a:p>
        </p:txBody>
      </p:sp>
      <p:sp>
        <p:nvSpPr>
          <p:cNvPr id="4" name="Slide Number Placeholder 3"/>
          <p:cNvSpPr>
            <a:spLocks noGrp="1"/>
          </p:cNvSpPr>
          <p:nvPr>
            <p:ph type="sldNum" sz="quarter" idx="12"/>
          </p:nvPr>
        </p:nvSpPr>
        <p:spPr/>
        <p:txBody>
          <a:bodyPr/>
          <a:lstStyle/>
          <a:p>
            <a:fld id="{76A19B6E-29FA-4AD6-AE60-091B3F403F2B}" type="slidenum">
              <a:rPr lang="en-GB" smtClean="0"/>
              <a:t>7</a:t>
            </a:fld>
            <a:endParaRPr lang="en-GB"/>
          </a:p>
        </p:txBody>
      </p:sp>
    </p:spTree>
    <p:extLst>
      <p:ext uri="{BB962C8B-B14F-4D97-AF65-F5344CB8AC3E}">
        <p14:creationId xmlns:p14="http://schemas.microsoft.com/office/powerpoint/2010/main" val="33214482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pPr rtl="1"/>
            <a:r>
              <a:rPr lang="ar-SA" dirty="0">
                <a:latin typeface="Andalus" pitchFamily="2" charset="-78"/>
                <a:cs typeface="Andalus" pitchFamily="2" charset="-78"/>
              </a:rPr>
              <a:t>ا</a:t>
            </a:r>
            <a:r>
              <a:rPr lang="ar-SA" b="1" dirty="0">
                <a:latin typeface="Andalus" pitchFamily="2" charset="-78"/>
                <a:cs typeface="Andalus" pitchFamily="2" charset="-78"/>
              </a:rPr>
              <a:t>لمستشرقون وموقفهم من الاسلام</a:t>
            </a:r>
            <a:endParaRPr lang="en-GB" b="1" dirty="0">
              <a:solidFill>
                <a:srgbClr val="002060"/>
              </a:solidFill>
              <a:latin typeface="Andalus" pitchFamily="2" charset="-78"/>
              <a:cs typeface="Andalus" pitchFamily="2" charset="-78"/>
            </a:endParaRPr>
          </a:p>
        </p:txBody>
      </p:sp>
      <p:sp>
        <p:nvSpPr>
          <p:cNvPr id="3" name="Content Placeholder 2"/>
          <p:cNvSpPr>
            <a:spLocks noGrp="1"/>
          </p:cNvSpPr>
          <p:nvPr>
            <p:ph idx="1"/>
          </p:nvPr>
        </p:nvSpPr>
        <p:spPr/>
        <p:txBody>
          <a:bodyPr>
            <a:noAutofit/>
          </a:bodyPr>
          <a:lstStyle/>
          <a:p>
            <a:pPr algn="r" rtl="1"/>
            <a:r>
              <a:rPr lang="ar-SA" sz="4000" b="1" smtClean="0"/>
              <a:t>أعمال المستشرقين</a:t>
            </a:r>
            <a:endParaRPr lang="en-GB" sz="4000" b="1" smtClean="0"/>
          </a:p>
          <a:p>
            <a:pPr lvl="1" algn="r" rtl="1"/>
            <a:r>
              <a:rPr lang="ar-SA" sz="3600" b="1" dirty="0" smtClean="0"/>
              <a:t>التدريس الجامعي</a:t>
            </a:r>
          </a:p>
          <a:p>
            <a:pPr lvl="1" algn="r" rtl="1"/>
            <a:r>
              <a:rPr lang="ar-SA" sz="3600" b="1" dirty="0" smtClean="0"/>
              <a:t>جمع المخطوطات</a:t>
            </a:r>
          </a:p>
          <a:p>
            <a:pPr lvl="1" algn="r" rtl="1"/>
            <a:r>
              <a:rPr lang="ar-SA" sz="3600" b="1" dirty="0" smtClean="0"/>
              <a:t>التحقيق والنشر</a:t>
            </a:r>
          </a:p>
          <a:p>
            <a:pPr lvl="1" algn="r" rtl="1"/>
            <a:r>
              <a:rPr lang="ar-SA" sz="3600" b="1" dirty="0" smtClean="0"/>
              <a:t>الترجمة  من العربية إلى اللغات الأوربية</a:t>
            </a:r>
          </a:p>
          <a:p>
            <a:pPr lvl="1" algn="r" rtl="1"/>
            <a:r>
              <a:rPr lang="ar-SA" sz="3600" b="1" dirty="0" smtClean="0"/>
              <a:t>التأليف في شتى مجالات الدراسات العربية والاسلامية</a:t>
            </a:r>
            <a:endParaRPr lang="en-GB" sz="3600" b="1" dirty="0"/>
          </a:p>
        </p:txBody>
      </p:sp>
      <p:sp>
        <p:nvSpPr>
          <p:cNvPr id="4" name="Slide Number Placeholder 3"/>
          <p:cNvSpPr>
            <a:spLocks noGrp="1"/>
          </p:cNvSpPr>
          <p:nvPr>
            <p:ph type="sldNum" sz="quarter" idx="12"/>
          </p:nvPr>
        </p:nvSpPr>
        <p:spPr/>
        <p:txBody>
          <a:bodyPr/>
          <a:lstStyle/>
          <a:p>
            <a:fld id="{76A19B6E-29FA-4AD6-AE60-091B3F403F2B}" type="slidenum">
              <a:rPr lang="en-GB" smtClean="0"/>
              <a:t>8</a:t>
            </a:fld>
            <a:endParaRPr lang="en-GB"/>
          </a:p>
        </p:txBody>
      </p:sp>
    </p:spTree>
    <p:extLst>
      <p:ext uri="{BB962C8B-B14F-4D97-AF65-F5344CB8AC3E}">
        <p14:creationId xmlns:p14="http://schemas.microsoft.com/office/powerpoint/2010/main" val="34047785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pPr algn="r"/>
            <a:r>
              <a:rPr lang="ar-SA" dirty="0">
                <a:latin typeface="Andalus" pitchFamily="2" charset="-78"/>
                <a:cs typeface="Andalus" pitchFamily="2" charset="-78"/>
              </a:rPr>
              <a:t>ا</a:t>
            </a:r>
            <a:r>
              <a:rPr lang="ar-SA" b="1" dirty="0">
                <a:latin typeface="Andalus" pitchFamily="2" charset="-78"/>
                <a:cs typeface="Andalus" pitchFamily="2" charset="-78"/>
              </a:rPr>
              <a:t>لمستشرقون وموقفهم من الاسلام</a:t>
            </a:r>
            <a:endParaRPr lang="en-GB" dirty="0">
              <a:solidFill>
                <a:schemeClr val="tx2">
                  <a:lumMod val="75000"/>
                </a:schemeClr>
              </a:solidFill>
              <a:latin typeface="Andalus" pitchFamily="2" charset="-78"/>
              <a:cs typeface="Andalus" pitchFamily="2" charset="-78"/>
            </a:endParaRPr>
          </a:p>
        </p:txBody>
      </p:sp>
      <p:sp>
        <p:nvSpPr>
          <p:cNvPr id="3" name="Content Placeholder 2"/>
          <p:cNvSpPr>
            <a:spLocks noGrp="1"/>
          </p:cNvSpPr>
          <p:nvPr>
            <p:ph idx="1"/>
          </p:nvPr>
        </p:nvSpPr>
        <p:spPr/>
        <p:txBody>
          <a:bodyPr/>
          <a:lstStyle/>
          <a:p>
            <a:pPr algn="r" rtl="1"/>
            <a:r>
              <a:rPr lang="ar-SA" sz="4000" b="1" dirty="0" smtClean="0">
                <a:solidFill>
                  <a:srgbClr val="FF0066"/>
                </a:solidFill>
              </a:rPr>
              <a:t>التدريس الجامعي</a:t>
            </a:r>
          </a:p>
          <a:p>
            <a:pPr lvl="1" algn="r" rtl="1"/>
            <a:r>
              <a:rPr lang="ar-SA" sz="3600" b="1" dirty="0" smtClean="0"/>
              <a:t>اقسام الدراسات العربية والاسلامية</a:t>
            </a:r>
          </a:p>
          <a:p>
            <a:pPr lvl="2" algn="r" rtl="1"/>
            <a:endParaRPr lang="ar-SA" sz="3600" b="1" dirty="0" smtClean="0"/>
          </a:p>
          <a:p>
            <a:pPr lvl="2" algn="r" rtl="1"/>
            <a:r>
              <a:rPr lang="ar-SA" sz="3600" b="1" dirty="0" smtClean="0"/>
              <a:t>مثال لأحد مراكز الدراسات العربية والاسلامية</a:t>
            </a:r>
            <a:endParaRPr lang="en-GB" sz="3600" b="1" dirty="0"/>
          </a:p>
        </p:txBody>
      </p:sp>
      <p:sp>
        <p:nvSpPr>
          <p:cNvPr id="4" name="Slide Number Placeholder 3"/>
          <p:cNvSpPr>
            <a:spLocks noGrp="1"/>
          </p:cNvSpPr>
          <p:nvPr>
            <p:ph type="sldNum" sz="quarter" idx="12"/>
          </p:nvPr>
        </p:nvSpPr>
        <p:spPr/>
        <p:txBody>
          <a:bodyPr/>
          <a:lstStyle/>
          <a:p>
            <a:fld id="{76A19B6E-29FA-4AD6-AE60-091B3F403F2B}" type="slidenum">
              <a:rPr lang="en-GB" smtClean="0"/>
              <a:t>9</a:t>
            </a:fld>
            <a:endParaRPr lang="en-GB"/>
          </a:p>
        </p:txBody>
      </p:sp>
    </p:spTree>
    <p:extLst>
      <p:ext uri="{BB962C8B-B14F-4D97-AF65-F5344CB8AC3E}">
        <p14:creationId xmlns:p14="http://schemas.microsoft.com/office/powerpoint/2010/main" val="37966523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pPr algn="r"/>
            <a:r>
              <a:rPr lang="ar-SA" dirty="0">
                <a:latin typeface="Andalus" pitchFamily="2" charset="-78"/>
                <a:cs typeface="Andalus" pitchFamily="2" charset="-78"/>
              </a:rPr>
              <a:t>ا</a:t>
            </a:r>
            <a:r>
              <a:rPr lang="ar-SA" b="1" dirty="0">
                <a:latin typeface="Andalus" pitchFamily="2" charset="-78"/>
                <a:cs typeface="Andalus" pitchFamily="2" charset="-78"/>
              </a:rPr>
              <a:t>لمستشرقون وموقفهم من الاسلام</a:t>
            </a:r>
            <a:endParaRPr lang="en-GB" dirty="0">
              <a:solidFill>
                <a:schemeClr val="tx2">
                  <a:lumMod val="75000"/>
                </a:schemeClr>
              </a:solidFill>
              <a:latin typeface="Andalus" pitchFamily="2" charset="-78"/>
              <a:cs typeface="Andalus" pitchFamily="2" charset="-78"/>
            </a:endParaRPr>
          </a:p>
        </p:txBody>
      </p:sp>
      <p:sp>
        <p:nvSpPr>
          <p:cNvPr id="3" name="Content Placeholder 2"/>
          <p:cNvSpPr>
            <a:spLocks noGrp="1"/>
          </p:cNvSpPr>
          <p:nvPr>
            <p:ph idx="1"/>
          </p:nvPr>
        </p:nvSpPr>
        <p:spPr/>
        <p:txBody>
          <a:bodyPr/>
          <a:lstStyle/>
          <a:p>
            <a:pPr algn="r" rtl="1"/>
            <a:r>
              <a:rPr lang="ar-SA" sz="4000" b="1" dirty="0" smtClean="0">
                <a:solidFill>
                  <a:srgbClr val="FF0066"/>
                </a:solidFill>
              </a:rPr>
              <a:t>التدريس الجامعي</a:t>
            </a:r>
          </a:p>
          <a:p>
            <a:pPr lvl="1" algn="r" rtl="1"/>
            <a:r>
              <a:rPr lang="ar-SA" sz="3600" b="1" dirty="0" smtClean="0"/>
              <a:t>اقسام الدراسات العربية والاسلامية</a:t>
            </a:r>
          </a:p>
          <a:p>
            <a:pPr lvl="2" algn="r" rtl="1"/>
            <a:r>
              <a:rPr lang="ar-SA" sz="3600" b="1" dirty="0" smtClean="0"/>
              <a:t>التدريس</a:t>
            </a:r>
          </a:p>
          <a:p>
            <a:pPr lvl="2" algn="r" rtl="1"/>
            <a:r>
              <a:rPr lang="ar-SA" sz="3600" b="1" dirty="0" smtClean="0"/>
              <a:t>تعليم اللغة العربية</a:t>
            </a:r>
          </a:p>
          <a:p>
            <a:pPr lvl="2" algn="r" rtl="1"/>
            <a:r>
              <a:rPr lang="ar-SA" sz="3600" b="1" dirty="0" smtClean="0"/>
              <a:t>الدراسات العليا</a:t>
            </a:r>
          </a:p>
          <a:p>
            <a:pPr lvl="2" algn="r" rtl="1"/>
            <a:r>
              <a:rPr lang="ar-SA" sz="3600" b="1" dirty="0" smtClean="0"/>
              <a:t>المكتبات الملحقة بالمراكز</a:t>
            </a:r>
            <a:endParaRPr lang="en-GB" sz="3600" b="1" dirty="0"/>
          </a:p>
        </p:txBody>
      </p:sp>
      <p:sp>
        <p:nvSpPr>
          <p:cNvPr id="4" name="Slide Number Placeholder 3"/>
          <p:cNvSpPr>
            <a:spLocks noGrp="1"/>
          </p:cNvSpPr>
          <p:nvPr>
            <p:ph type="sldNum" sz="quarter" idx="12"/>
          </p:nvPr>
        </p:nvSpPr>
        <p:spPr/>
        <p:txBody>
          <a:bodyPr/>
          <a:lstStyle/>
          <a:p>
            <a:fld id="{76A19B6E-29FA-4AD6-AE60-091B3F403F2B}" type="slidenum">
              <a:rPr lang="en-GB" smtClean="0"/>
              <a:t>10</a:t>
            </a:fld>
            <a:endParaRPr lang="en-GB"/>
          </a:p>
        </p:txBody>
      </p:sp>
    </p:spTree>
    <p:extLst>
      <p:ext uri="{BB962C8B-B14F-4D97-AF65-F5344CB8AC3E}">
        <p14:creationId xmlns:p14="http://schemas.microsoft.com/office/powerpoint/2010/main" val="40867692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pPr algn="r"/>
            <a:r>
              <a:rPr lang="ar-SA" dirty="0">
                <a:latin typeface="Andalus" pitchFamily="2" charset="-78"/>
                <a:cs typeface="Andalus" pitchFamily="2" charset="-78"/>
              </a:rPr>
              <a:t>ا</a:t>
            </a:r>
            <a:r>
              <a:rPr lang="ar-SA" b="1" dirty="0">
                <a:latin typeface="Andalus" pitchFamily="2" charset="-78"/>
                <a:cs typeface="Andalus" pitchFamily="2" charset="-78"/>
              </a:rPr>
              <a:t>لمستشرقون وموقفهم من الاسلام</a:t>
            </a:r>
            <a:endParaRPr lang="en-GB" dirty="0">
              <a:solidFill>
                <a:schemeClr val="tx2">
                  <a:lumMod val="75000"/>
                </a:schemeClr>
              </a:solidFill>
              <a:latin typeface="Andalus" pitchFamily="2" charset="-78"/>
              <a:cs typeface="Andalus" pitchFamily="2" charset="-78"/>
            </a:endParaRPr>
          </a:p>
        </p:txBody>
      </p:sp>
      <p:sp>
        <p:nvSpPr>
          <p:cNvPr id="3" name="Content Placeholder 2"/>
          <p:cNvSpPr>
            <a:spLocks noGrp="1"/>
          </p:cNvSpPr>
          <p:nvPr>
            <p:ph idx="1"/>
          </p:nvPr>
        </p:nvSpPr>
        <p:spPr/>
        <p:txBody>
          <a:bodyPr>
            <a:normAutofit/>
          </a:bodyPr>
          <a:lstStyle/>
          <a:p>
            <a:pPr algn="r" rtl="1"/>
            <a:r>
              <a:rPr lang="ar-SA" sz="4000" b="1" dirty="0" smtClean="0">
                <a:solidFill>
                  <a:srgbClr val="FF0066"/>
                </a:solidFill>
              </a:rPr>
              <a:t>التدريس الجامعي</a:t>
            </a:r>
          </a:p>
          <a:p>
            <a:pPr lvl="1" algn="r" rtl="1"/>
            <a:r>
              <a:rPr lang="ar-SA" sz="3600" b="1" dirty="0" smtClean="0"/>
              <a:t>استقبال الدارسين من مختلف أنحاء العالم</a:t>
            </a:r>
          </a:p>
          <a:p>
            <a:pPr lvl="1" algn="r" rtl="1"/>
            <a:r>
              <a:rPr lang="ar-SA" sz="3600" b="1" dirty="0" smtClean="0"/>
              <a:t>متابعة ماينشر عن الدراسات الإسلامية</a:t>
            </a:r>
          </a:p>
          <a:p>
            <a:pPr lvl="1" algn="r" rtl="1"/>
            <a:endParaRPr lang="en-GB" sz="3600" b="1" dirty="0"/>
          </a:p>
        </p:txBody>
      </p:sp>
      <p:sp>
        <p:nvSpPr>
          <p:cNvPr id="4" name="Slide Number Placeholder 3"/>
          <p:cNvSpPr>
            <a:spLocks noGrp="1"/>
          </p:cNvSpPr>
          <p:nvPr>
            <p:ph type="sldNum" sz="quarter" idx="12"/>
          </p:nvPr>
        </p:nvSpPr>
        <p:spPr/>
        <p:txBody>
          <a:bodyPr/>
          <a:lstStyle/>
          <a:p>
            <a:fld id="{76A19B6E-29FA-4AD6-AE60-091B3F403F2B}" type="slidenum">
              <a:rPr lang="en-GB" smtClean="0"/>
              <a:t>11</a:t>
            </a:fld>
            <a:endParaRPr lang="en-GB"/>
          </a:p>
        </p:txBody>
      </p:sp>
    </p:spTree>
    <p:extLst>
      <p:ext uri="{BB962C8B-B14F-4D97-AF65-F5344CB8AC3E}">
        <p14:creationId xmlns:p14="http://schemas.microsoft.com/office/powerpoint/2010/main" val="17932299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1" y="0"/>
            <a:ext cx="7924800" cy="1143000"/>
          </a:xfrm>
        </p:spPr>
        <p:style>
          <a:lnRef idx="1">
            <a:schemeClr val="accent1"/>
          </a:lnRef>
          <a:fillRef idx="2">
            <a:schemeClr val="accent1"/>
          </a:fillRef>
          <a:effectRef idx="1">
            <a:schemeClr val="accent1"/>
          </a:effectRef>
          <a:fontRef idx="minor">
            <a:schemeClr val="dk1"/>
          </a:fontRef>
        </p:style>
        <p:txBody>
          <a:bodyPr>
            <a:normAutofit/>
          </a:bodyPr>
          <a:lstStyle/>
          <a:p>
            <a:r>
              <a:rPr lang="ar-SA" dirty="0">
                <a:latin typeface="Andalus" pitchFamily="2" charset="-78"/>
                <a:cs typeface="Andalus" pitchFamily="2" charset="-78"/>
              </a:rPr>
              <a:t>ا</a:t>
            </a:r>
            <a:r>
              <a:rPr lang="ar-SA" b="1" dirty="0">
                <a:latin typeface="Andalus" pitchFamily="2" charset="-78"/>
                <a:cs typeface="Andalus" pitchFamily="2" charset="-78"/>
              </a:rPr>
              <a:t>لمستشرقون وموقفهم من الاسلام</a:t>
            </a:r>
            <a:endParaRPr lang="en-GB" dirty="0">
              <a:latin typeface="Andalus" pitchFamily="2" charset="-78"/>
              <a:cs typeface="Andalus" pitchFamily="2" charset="-78"/>
            </a:endParaRPr>
          </a:p>
        </p:txBody>
      </p:sp>
      <p:sp>
        <p:nvSpPr>
          <p:cNvPr id="3" name="Content Placeholder 2"/>
          <p:cNvSpPr>
            <a:spLocks noGrp="1"/>
          </p:cNvSpPr>
          <p:nvPr>
            <p:ph idx="1"/>
          </p:nvPr>
        </p:nvSpPr>
        <p:spPr>
          <a:xfrm>
            <a:off x="0" y="1143001"/>
            <a:ext cx="9906000" cy="4983166"/>
          </a:xfrm>
        </p:spPr>
        <p:txBody>
          <a:bodyPr>
            <a:normAutofit/>
          </a:bodyPr>
          <a:lstStyle/>
          <a:p>
            <a:pPr algn="r" rtl="1"/>
            <a:r>
              <a:rPr lang="ar-SA" sz="3600" b="1" dirty="0" smtClean="0">
                <a:solidFill>
                  <a:srgbClr val="FF0066"/>
                </a:solidFill>
              </a:rPr>
              <a:t>جمع المخطوطات</a:t>
            </a:r>
          </a:p>
          <a:p>
            <a:pPr lvl="1" algn="r" rtl="1"/>
            <a:r>
              <a:rPr lang="ar-SA" sz="3600" b="1" dirty="0" smtClean="0"/>
              <a:t>الاهتمام بجمع المخطوطات</a:t>
            </a:r>
          </a:p>
          <a:p>
            <a:pPr lvl="2" algn="r" rtl="1"/>
            <a:r>
              <a:rPr lang="ar-SA" sz="3600" b="1" dirty="0" smtClean="0"/>
              <a:t>دور الحكام</a:t>
            </a:r>
          </a:p>
          <a:p>
            <a:pPr lvl="2" algn="r" rtl="1"/>
            <a:r>
              <a:rPr lang="ar-SA" sz="3600" b="1" dirty="0" smtClean="0"/>
              <a:t>حملة نابليون</a:t>
            </a:r>
          </a:p>
          <a:p>
            <a:pPr lvl="2" algn="r" rtl="1"/>
            <a:r>
              <a:rPr lang="ar-SA" sz="3600" b="1" dirty="0" smtClean="0"/>
              <a:t>فريدريش الرابع ملك  بروسيا</a:t>
            </a:r>
          </a:p>
          <a:p>
            <a:pPr lvl="2" algn="r" rtl="1"/>
            <a:endParaRPr lang="ar-SA" sz="3600" b="1" dirty="0" smtClean="0"/>
          </a:p>
          <a:p>
            <a:pPr lvl="1" algn="r" rtl="1"/>
            <a:endParaRPr lang="en-GB" dirty="0"/>
          </a:p>
        </p:txBody>
      </p:sp>
      <p:sp>
        <p:nvSpPr>
          <p:cNvPr id="4" name="Slide Number Placeholder 3"/>
          <p:cNvSpPr>
            <a:spLocks noGrp="1"/>
          </p:cNvSpPr>
          <p:nvPr>
            <p:ph type="sldNum" sz="quarter" idx="12"/>
          </p:nvPr>
        </p:nvSpPr>
        <p:spPr/>
        <p:txBody>
          <a:bodyPr/>
          <a:lstStyle/>
          <a:p>
            <a:fld id="{76A19B6E-29FA-4AD6-AE60-091B3F403F2B}" type="slidenum">
              <a:rPr lang="en-GB" smtClean="0"/>
              <a:t>12</a:t>
            </a:fld>
            <a:endParaRPr lang="en-GB"/>
          </a:p>
        </p:txBody>
      </p:sp>
    </p:spTree>
    <p:extLst>
      <p:ext uri="{BB962C8B-B14F-4D97-AF65-F5344CB8AC3E}">
        <p14:creationId xmlns:p14="http://schemas.microsoft.com/office/powerpoint/2010/main" val="33749413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1" y="0"/>
            <a:ext cx="7924800" cy="1143000"/>
          </a:xfrm>
        </p:spPr>
        <p:style>
          <a:lnRef idx="1">
            <a:schemeClr val="accent1"/>
          </a:lnRef>
          <a:fillRef idx="2">
            <a:schemeClr val="accent1"/>
          </a:fillRef>
          <a:effectRef idx="1">
            <a:schemeClr val="accent1"/>
          </a:effectRef>
          <a:fontRef idx="minor">
            <a:schemeClr val="dk1"/>
          </a:fontRef>
        </p:style>
        <p:txBody>
          <a:bodyPr/>
          <a:lstStyle/>
          <a:p>
            <a:r>
              <a:rPr lang="ar-SA" dirty="0">
                <a:latin typeface="Andalus" pitchFamily="2" charset="-78"/>
                <a:cs typeface="Andalus" pitchFamily="2" charset="-78"/>
              </a:rPr>
              <a:t>ا</a:t>
            </a:r>
            <a:r>
              <a:rPr lang="ar-SA" b="1" dirty="0">
                <a:latin typeface="Andalus" pitchFamily="2" charset="-78"/>
                <a:cs typeface="Andalus" pitchFamily="2" charset="-78"/>
              </a:rPr>
              <a:t>لمستشرقون وموقفهم من الاسلام</a:t>
            </a:r>
            <a:endParaRPr lang="en-GB" dirty="0">
              <a:latin typeface="Andalus" pitchFamily="2" charset="-78"/>
              <a:cs typeface="Andalus" pitchFamily="2" charset="-78"/>
            </a:endParaRPr>
          </a:p>
        </p:txBody>
      </p:sp>
      <p:sp>
        <p:nvSpPr>
          <p:cNvPr id="3" name="Content Placeholder 2"/>
          <p:cNvSpPr>
            <a:spLocks noGrp="1"/>
          </p:cNvSpPr>
          <p:nvPr>
            <p:ph idx="1"/>
          </p:nvPr>
        </p:nvSpPr>
        <p:spPr>
          <a:xfrm>
            <a:off x="0" y="1143001"/>
            <a:ext cx="9906000" cy="4983166"/>
          </a:xfrm>
        </p:spPr>
        <p:txBody>
          <a:bodyPr>
            <a:normAutofit/>
          </a:bodyPr>
          <a:lstStyle/>
          <a:p>
            <a:pPr algn="r" rtl="1"/>
            <a:r>
              <a:rPr lang="ar-SA" sz="3600" b="1" dirty="0" smtClean="0">
                <a:solidFill>
                  <a:srgbClr val="FF0066"/>
                </a:solidFill>
              </a:rPr>
              <a:t>جمع المخطوطات</a:t>
            </a:r>
          </a:p>
          <a:p>
            <a:pPr lvl="1" algn="r" rtl="1"/>
            <a:r>
              <a:rPr lang="ar-SA" sz="3600" b="1" dirty="0" smtClean="0"/>
              <a:t>الإهتمام بالمخطوطات</a:t>
            </a:r>
          </a:p>
          <a:p>
            <a:pPr lvl="2" algn="r" rtl="1"/>
            <a:r>
              <a:rPr lang="ar-SA" sz="3600" b="1" dirty="0" smtClean="0"/>
              <a:t>تصنيف وفهرسة المخطوطات العربية </a:t>
            </a:r>
          </a:p>
          <a:p>
            <a:pPr lvl="3" algn="r" rtl="1"/>
            <a:r>
              <a:rPr lang="ar-SA" sz="3200" b="1" dirty="0" smtClean="0"/>
              <a:t>ألوارد – فهرس المخطوطات العربية في مكتبة برلين</a:t>
            </a:r>
          </a:p>
          <a:p>
            <a:pPr lvl="2" algn="r" rtl="1"/>
            <a:r>
              <a:rPr lang="ar-SA" sz="3600" b="1" dirty="0" smtClean="0"/>
              <a:t>بحوث ودراسات الاستشراق</a:t>
            </a:r>
          </a:p>
          <a:p>
            <a:pPr lvl="3" algn="r" rtl="1"/>
            <a:r>
              <a:rPr lang="ar-SA" sz="3200" b="1" dirty="0" smtClean="0"/>
              <a:t>كراتشوفسكي</a:t>
            </a:r>
          </a:p>
          <a:p>
            <a:pPr lvl="1" algn="r" rtl="1"/>
            <a:endParaRPr lang="en-GB" dirty="0"/>
          </a:p>
        </p:txBody>
      </p:sp>
      <p:sp>
        <p:nvSpPr>
          <p:cNvPr id="4" name="Slide Number Placeholder 3"/>
          <p:cNvSpPr>
            <a:spLocks noGrp="1"/>
          </p:cNvSpPr>
          <p:nvPr>
            <p:ph type="sldNum" sz="quarter" idx="12"/>
          </p:nvPr>
        </p:nvSpPr>
        <p:spPr/>
        <p:txBody>
          <a:bodyPr/>
          <a:lstStyle/>
          <a:p>
            <a:fld id="{76A19B6E-29FA-4AD6-AE60-091B3F403F2B}" type="slidenum">
              <a:rPr lang="en-GB" smtClean="0"/>
              <a:t>13</a:t>
            </a:fld>
            <a:endParaRPr lang="en-GB"/>
          </a:p>
        </p:txBody>
      </p:sp>
    </p:spTree>
    <p:extLst>
      <p:ext uri="{BB962C8B-B14F-4D97-AF65-F5344CB8AC3E}">
        <p14:creationId xmlns:p14="http://schemas.microsoft.com/office/powerpoint/2010/main" val="23132735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pPr algn="r" rtl="1"/>
            <a:r>
              <a:rPr lang="ar-SA" dirty="0">
                <a:latin typeface="Andalus" pitchFamily="2" charset="-78"/>
                <a:cs typeface="Andalus" pitchFamily="2" charset="-78"/>
              </a:rPr>
              <a:t>ا</a:t>
            </a:r>
            <a:r>
              <a:rPr lang="ar-SA" b="1" dirty="0">
                <a:latin typeface="Andalus" pitchFamily="2" charset="-78"/>
                <a:cs typeface="Andalus" pitchFamily="2" charset="-78"/>
              </a:rPr>
              <a:t>لمستشرقون وموقفهم من الاسلام</a:t>
            </a:r>
            <a:endParaRPr lang="en-GB" dirty="0">
              <a:latin typeface="Andalus" pitchFamily="2" charset="-78"/>
              <a:cs typeface="Andalus" pitchFamily="2" charset="-78"/>
            </a:endParaRPr>
          </a:p>
        </p:txBody>
      </p:sp>
      <p:sp>
        <p:nvSpPr>
          <p:cNvPr id="3" name="Content Placeholder 2"/>
          <p:cNvSpPr>
            <a:spLocks noGrp="1"/>
          </p:cNvSpPr>
          <p:nvPr>
            <p:ph idx="1"/>
          </p:nvPr>
        </p:nvSpPr>
        <p:spPr/>
        <p:txBody>
          <a:bodyPr/>
          <a:lstStyle/>
          <a:p>
            <a:pPr algn="r" rtl="1"/>
            <a:r>
              <a:rPr lang="ar-SA" sz="4000" b="1" dirty="0" smtClean="0"/>
              <a:t>تقييم </a:t>
            </a:r>
            <a:r>
              <a:rPr lang="ar-SA" sz="4000" b="1" dirty="0"/>
              <a:t>دور المستشرقين</a:t>
            </a:r>
          </a:p>
          <a:p>
            <a:pPr algn="r" rtl="1"/>
            <a:endParaRPr lang="en-GB" dirty="0"/>
          </a:p>
        </p:txBody>
      </p:sp>
      <p:sp>
        <p:nvSpPr>
          <p:cNvPr id="4" name="Slide Number Placeholder 3"/>
          <p:cNvSpPr>
            <a:spLocks noGrp="1"/>
          </p:cNvSpPr>
          <p:nvPr>
            <p:ph type="sldNum" sz="quarter" idx="12"/>
          </p:nvPr>
        </p:nvSpPr>
        <p:spPr/>
        <p:txBody>
          <a:bodyPr/>
          <a:lstStyle/>
          <a:p>
            <a:fld id="{76A19B6E-29FA-4AD6-AE60-091B3F403F2B}" type="slidenum">
              <a:rPr lang="en-GB" smtClean="0"/>
              <a:t>14</a:t>
            </a:fld>
            <a:endParaRPr lang="en-GB"/>
          </a:p>
        </p:txBody>
      </p:sp>
    </p:spTree>
    <p:extLst>
      <p:ext uri="{BB962C8B-B14F-4D97-AF65-F5344CB8AC3E}">
        <p14:creationId xmlns:p14="http://schemas.microsoft.com/office/powerpoint/2010/main" val="12591693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ar-EG" sz="3600" b="1" dirty="0">
                <a:cs typeface="Simplified Arabic" pitchFamily="2" charset="-78"/>
              </a:rPr>
              <a:t>من سلبيات الاستشراق أنه لم يهتم بالمخطوطات</a:t>
            </a:r>
            <a:endParaRPr lang="ar-SA" sz="3600" b="1" dirty="0" smtClean="0">
              <a:cs typeface="Simplified Arabic" pitchFamily="2" charset="-78"/>
            </a:endParaRPr>
          </a:p>
          <a:p>
            <a:pPr algn="just" rtl="1"/>
            <a:endParaRPr lang="ar-SA" sz="3600" b="1" dirty="0">
              <a:cs typeface="Simplified Arabic" pitchFamily="2" charset="-78"/>
            </a:endParaRPr>
          </a:p>
          <a:p>
            <a:pPr algn="r" rtl="1"/>
            <a:endParaRPr lang="ar-SA" dirty="0" smtClean="0"/>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مراجعة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2513187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ar-SA" dirty="0">
                <a:latin typeface="Andalus" pitchFamily="2" charset="-78"/>
                <a:cs typeface="Andalus" pitchFamily="2" charset="-78"/>
              </a:rPr>
              <a:t>ا</a:t>
            </a:r>
            <a:r>
              <a:rPr lang="ar-SA" b="1" dirty="0">
                <a:latin typeface="Andalus" pitchFamily="2" charset="-78"/>
                <a:cs typeface="Andalus" pitchFamily="2" charset="-78"/>
              </a:rPr>
              <a:t>لمستشرقون وموقفهم من الاسلام</a:t>
            </a:r>
            <a:endParaRPr lang="en-GB" dirty="0">
              <a:latin typeface="Andalus" pitchFamily="2" charset="-78"/>
              <a:cs typeface="Andalus" pitchFamily="2" charset="-78"/>
            </a:endParaRPr>
          </a:p>
        </p:txBody>
      </p:sp>
      <p:sp>
        <p:nvSpPr>
          <p:cNvPr id="3" name="Content Placeholder 2"/>
          <p:cNvSpPr>
            <a:spLocks noGrp="1"/>
          </p:cNvSpPr>
          <p:nvPr>
            <p:ph idx="1"/>
          </p:nvPr>
        </p:nvSpPr>
        <p:spPr>
          <a:xfrm>
            <a:off x="0" y="1600205"/>
            <a:ext cx="9906000" cy="4525963"/>
          </a:xfrm>
        </p:spPr>
        <p:txBody>
          <a:bodyPr>
            <a:normAutofit lnSpcReduction="10000"/>
          </a:bodyPr>
          <a:lstStyle/>
          <a:p>
            <a:pPr algn="r" rtl="1"/>
            <a:r>
              <a:rPr lang="ar-SA" sz="4000" b="1" dirty="0" smtClean="0">
                <a:solidFill>
                  <a:srgbClr val="FF0066"/>
                </a:solidFill>
              </a:rPr>
              <a:t>التحقيق والنشر</a:t>
            </a:r>
          </a:p>
          <a:p>
            <a:pPr lvl="1" algn="r" rtl="1"/>
            <a:r>
              <a:rPr lang="ar-SA" sz="3600" b="1" dirty="0" smtClean="0"/>
              <a:t>كتب التراث</a:t>
            </a:r>
          </a:p>
          <a:p>
            <a:pPr lvl="2" algn="r" rtl="1"/>
            <a:r>
              <a:rPr lang="ar-SA" sz="3600" b="1" dirty="0" smtClean="0"/>
              <a:t>سيرة ابن هشام</a:t>
            </a:r>
          </a:p>
          <a:p>
            <a:pPr lvl="2" algn="r" rtl="1"/>
            <a:r>
              <a:rPr lang="ar-SA" sz="3600" b="1" dirty="0" smtClean="0"/>
              <a:t>الاتقان للسيوطي</a:t>
            </a:r>
          </a:p>
          <a:p>
            <a:pPr lvl="2" algn="r" rtl="1"/>
            <a:r>
              <a:rPr lang="ar-SA" sz="3600" b="1" dirty="0" smtClean="0"/>
              <a:t>المغازي للواقدي</a:t>
            </a:r>
          </a:p>
          <a:p>
            <a:pPr lvl="2" algn="r" rtl="1"/>
            <a:r>
              <a:rPr lang="ar-SA" sz="3600" b="1" dirty="0" smtClean="0"/>
              <a:t>الكشاف للزمخشري</a:t>
            </a:r>
          </a:p>
          <a:p>
            <a:pPr lvl="2" algn="r" rtl="1"/>
            <a:r>
              <a:rPr lang="ar-SA" sz="3600" b="1" dirty="0" smtClean="0"/>
              <a:t>تاريخ الطبري</a:t>
            </a:r>
          </a:p>
          <a:p>
            <a:pPr lvl="2" algn="r" rtl="1"/>
            <a:endParaRPr lang="en-GB" sz="3200" b="1" dirty="0"/>
          </a:p>
        </p:txBody>
      </p:sp>
      <p:sp>
        <p:nvSpPr>
          <p:cNvPr id="4" name="Slide Number Placeholder 3"/>
          <p:cNvSpPr>
            <a:spLocks noGrp="1"/>
          </p:cNvSpPr>
          <p:nvPr>
            <p:ph type="sldNum" sz="quarter" idx="12"/>
          </p:nvPr>
        </p:nvSpPr>
        <p:spPr/>
        <p:txBody>
          <a:bodyPr/>
          <a:lstStyle/>
          <a:p>
            <a:fld id="{76A19B6E-29FA-4AD6-AE60-091B3F403F2B}" type="slidenum">
              <a:rPr lang="en-GB" smtClean="0"/>
              <a:t>16</a:t>
            </a:fld>
            <a:endParaRPr lang="en-GB"/>
          </a:p>
        </p:txBody>
      </p:sp>
    </p:spTree>
    <p:extLst>
      <p:ext uri="{BB962C8B-B14F-4D97-AF65-F5344CB8AC3E}">
        <p14:creationId xmlns:p14="http://schemas.microsoft.com/office/powerpoint/2010/main" val="37179078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ar-SA" dirty="0">
                <a:latin typeface="Andalus" pitchFamily="2" charset="-78"/>
                <a:cs typeface="Andalus" pitchFamily="2" charset="-78"/>
              </a:rPr>
              <a:t>ا</a:t>
            </a:r>
            <a:r>
              <a:rPr lang="ar-SA" b="1" dirty="0">
                <a:latin typeface="Andalus" pitchFamily="2" charset="-78"/>
                <a:cs typeface="Andalus" pitchFamily="2" charset="-78"/>
              </a:rPr>
              <a:t>لمستشرقون وموقفهم من الاسلام</a:t>
            </a:r>
            <a:endParaRPr lang="en-GB" dirty="0">
              <a:latin typeface="Andalus" pitchFamily="2" charset="-78"/>
              <a:cs typeface="Andalus" pitchFamily="2" charset="-78"/>
            </a:endParaRPr>
          </a:p>
        </p:txBody>
      </p:sp>
      <p:sp>
        <p:nvSpPr>
          <p:cNvPr id="3" name="Content Placeholder 2"/>
          <p:cNvSpPr>
            <a:spLocks noGrp="1"/>
          </p:cNvSpPr>
          <p:nvPr>
            <p:ph idx="1"/>
          </p:nvPr>
        </p:nvSpPr>
        <p:spPr/>
        <p:txBody>
          <a:bodyPr>
            <a:normAutofit/>
          </a:bodyPr>
          <a:lstStyle/>
          <a:p>
            <a:pPr lvl="2" algn="r" rtl="1"/>
            <a:r>
              <a:rPr lang="ar-SA" sz="3600" b="1" dirty="0" smtClean="0"/>
              <a:t>تاريخ الطبري</a:t>
            </a:r>
          </a:p>
          <a:p>
            <a:pPr lvl="2" algn="r" rtl="1"/>
            <a:r>
              <a:rPr lang="ar-SA" sz="3600" b="1" dirty="0" smtClean="0"/>
              <a:t>فتوح مصر والمغرب لابن عبد الحكم</a:t>
            </a:r>
          </a:p>
          <a:p>
            <a:pPr lvl="2" algn="r" rtl="1"/>
            <a:r>
              <a:rPr lang="ar-SA" sz="3600" b="1" dirty="0" smtClean="0"/>
              <a:t>المختصر في حساب الجبر والمقابلة للخوارزمي</a:t>
            </a:r>
          </a:p>
          <a:p>
            <a:pPr lvl="2" algn="r" rtl="1"/>
            <a:r>
              <a:rPr lang="ar-SA" sz="3600" b="1" dirty="0" smtClean="0"/>
              <a:t>الملل والنحل للشهرستاني</a:t>
            </a:r>
          </a:p>
          <a:p>
            <a:pPr lvl="2" algn="r" rtl="1"/>
            <a:r>
              <a:rPr lang="ar-SA" sz="3600" b="1" dirty="0" smtClean="0"/>
              <a:t>اخبار النحويين البصريين للسيرافي</a:t>
            </a:r>
            <a:endParaRPr lang="en-GB" sz="3600" b="1" dirty="0"/>
          </a:p>
        </p:txBody>
      </p:sp>
      <p:sp>
        <p:nvSpPr>
          <p:cNvPr id="4" name="Slide Number Placeholder 3"/>
          <p:cNvSpPr>
            <a:spLocks noGrp="1"/>
          </p:cNvSpPr>
          <p:nvPr>
            <p:ph type="sldNum" sz="quarter" idx="12"/>
          </p:nvPr>
        </p:nvSpPr>
        <p:spPr/>
        <p:txBody>
          <a:bodyPr/>
          <a:lstStyle/>
          <a:p>
            <a:fld id="{76A19B6E-29FA-4AD6-AE60-091B3F403F2B}" type="slidenum">
              <a:rPr lang="en-GB" smtClean="0"/>
              <a:t>17</a:t>
            </a:fld>
            <a:endParaRPr lang="en-GB"/>
          </a:p>
        </p:txBody>
      </p:sp>
    </p:spTree>
    <p:extLst>
      <p:ext uri="{BB962C8B-B14F-4D97-AF65-F5344CB8AC3E}">
        <p14:creationId xmlns:p14="http://schemas.microsoft.com/office/powerpoint/2010/main" val="2211030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lstStyle/>
          <a:p>
            <a:pPr algn="r"/>
            <a:r>
              <a:rPr lang="ar-SA" dirty="0">
                <a:latin typeface="Andalus" pitchFamily="2" charset="-78"/>
                <a:cs typeface="Andalus" pitchFamily="2" charset="-78"/>
              </a:rPr>
              <a:t>ا</a:t>
            </a:r>
            <a:r>
              <a:rPr lang="ar-SA" b="1" dirty="0">
                <a:latin typeface="Andalus" pitchFamily="2" charset="-78"/>
                <a:cs typeface="Andalus" pitchFamily="2" charset="-78"/>
              </a:rPr>
              <a:t>لمستشرقون وموقفهم من الاسلام</a:t>
            </a:r>
            <a:endParaRPr lang="en-GB" dirty="0">
              <a:latin typeface="Andalus" pitchFamily="2" charset="-78"/>
              <a:cs typeface="Andalus" pitchFamily="2" charset="-78"/>
            </a:endParaRPr>
          </a:p>
        </p:txBody>
      </p:sp>
      <p:sp>
        <p:nvSpPr>
          <p:cNvPr id="3" name="Content Placeholder 2"/>
          <p:cNvSpPr>
            <a:spLocks noGrp="1"/>
          </p:cNvSpPr>
          <p:nvPr>
            <p:ph idx="1"/>
          </p:nvPr>
        </p:nvSpPr>
        <p:spPr/>
        <p:txBody>
          <a:bodyPr>
            <a:normAutofit/>
          </a:bodyPr>
          <a:lstStyle/>
          <a:p>
            <a:pPr algn="r" rtl="1"/>
            <a:r>
              <a:rPr lang="ar-SA" sz="3600" b="1" dirty="0" smtClean="0">
                <a:solidFill>
                  <a:srgbClr val="FF0066"/>
                </a:solidFill>
              </a:rPr>
              <a:t>الترجمة</a:t>
            </a:r>
          </a:p>
          <a:p>
            <a:pPr lvl="1" algn="r" rtl="1"/>
            <a:r>
              <a:rPr lang="ar-SA" sz="3600" b="1" dirty="0" smtClean="0"/>
              <a:t>دوواين الشعر والمعلقات</a:t>
            </a:r>
          </a:p>
          <a:p>
            <a:pPr lvl="1" algn="r" rtl="1"/>
            <a:r>
              <a:rPr lang="ar-SA" sz="3600" b="1" dirty="0" smtClean="0"/>
              <a:t>تاريخ الطبري</a:t>
            </a:r>
          </a:p>
          <a:p>
            <a:pPr lvl="1" algn="r" rtl="1"/>
            <a:r>
              <a:rPr lang="ar-SA" sz="3600" b="1" dirty="0" smtClean="0"/>
              <a:t>مروج الذهب للمسعودي</a:t>
            </a:r>
          </a:p>
          <a:p>
            <a:pPr lvl="1" algn="r" rtl="1"/>
            <a:r>
              <a:rPr lang="ar-SA" sz="3600" b="1" dirty="0" smtClean="0"/>
              <a:t>كتب الفلسفة والطب والفلك</a:t>
            </a:r>
          </a:p>
        </p:txBody>
      </p:sp>
      <p:sp>
        <p:nvSpPr>
          <p:cNvPr id="4" name="Slide Number Placeholder 3"/>
          <p:cNvSpPr>
            <a:spLocks noGrp="1"/>
          </p:cNvSpPr>
          <p:nvPr>
            <p:ph type="sldNum" sz="quarter" idx="12"/>
          </p:nvPr>
        </p:nvSpPr>
        <p:spPr/>
        <p:txBody>
          <a:bodyPr/>
          <a:lstStyle/>
          <a:p>
            <a:fld id="{76A19B6E-29FA-4AD6-AE60-091B3F403F2B}" type="slidenum">
              <a:rPr lang="en-GB" smtClean="0"/>
              <a:t>18</a:t>
            </a:fld>
            <a:endParaRPr lang="en-GB"/>
          </a:p>
        </p:txBody>
      </p:sp>
    </p:spTree>
    <p:extLst>
      <p:ext uri="{BB962C8B-B14F-4D97-AF65-F5344CB8AC3E}">
        <p14:creationId xmlns:p14="http://schemas.microsoft.com/office/powerpoint/2010/main" val="13305950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ar-SA" smtClean="0"/>
              <a:t>حركة الاستشراق</a:t>
            </a:r>
            <a:endParaRPr lang="en-GB"/>
          </a:p>
        </p:txBody>
      </p:sp>
      <p:pic>
        <p:nvPicPr>
          <p:cNvPr id="3074" name="Picture 2" descr="C:\Users\kmomer\Pictures\71R42QH2GGL__SL500_AA300_.jpg"/>
          <p:cNvPicPr>
            <a:picLocks noGrp="1" noChangeAspect="1" noChangeArrowheads="1"/>
          </p:cNvPicPr>
          <p:nvPr>
            <p:ph idx="1"/>
          </p:nvPr>
        </p:nvPicPr>
        <p:blipFill>
          <a:blip r:embed="rId3">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228600" y="534987"/>
            <a:ext cx="4267200" cy="55610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http://www.antiochgate.com/images/22_Masudi_Meadows_Cover.JPG"/>
          <p:cNvPicPr/>
          <p:nvPr/>
        </p:nvPicPr>
        <p:blipFill>
          <a:blip r:embed="rId4">
            <a:extLst>
              <a:ext uri="{28A0092B-C50C-407E-A947-70E740481C1C}">
                <a14:useLocalDpi xmlns:a14="http://schemas.microsoft.com/office/drawing/2010/main" val="0"/>
              </a:ext>
            </a:extLst>
          </a:blip>
          <a:srcRect/>
          <a:stretch>
            <a:fillRect/>
          </a:stretch>
        </p:blipFill>
        <p:spPr bwMode="auto">
          <a:xfrm>
            <a:off x="5410200" y="534987"/>
            <a:ext cx="4080510" cy="5788025"/>
          </a:xfrm>
          <a:prstGeom prst="rect">
            <a:avLst/>
          </a:prstGeom>
          <a:noFill/>
          <a:ln>
            <a:noFill/>
          </a:ln>
        </p:spPr>
      </p:pic>
    </p:spTree>
    <p:extLst>
      <p:ext uri="{BB962C8B-B14F-4D97-AF65-F5344CB8AC3E}">
        <p14:creationId xmlns:p14="http://schemas.microsoft.com/office/powerpoint/2010/main" val="3079421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ar-SA" dirty="0">
                <a:latin typeface="Andalus" pitchFamily="2" charset="-78"/>
                <a:cs typeface="Andalus" pitchFamily="2" charset="-78"/>
              </a:rPr>
              <a:t>ا</a:t>
            </a:r>
            <a:r>
              <a:rPr lang="ar-SA" b="1" dirty="0">
                <a:latin typeface="Andalus" pitchFamily="2" charset="-78"/>
                <a:cs typeface="Andalus" pitchFamily="2" charset="-78"/>
              </a:rPr>
              <a:t>لمستشرقون وموقفهم من الاسلام</a:t>
            </a:r>
            <a:endParaRPr lang="en-GB" dirty="0">
              <a:latin typeface="Andalus" pitchFamily="2" charset="-78"/>
              <a:cs typeface="Andalus" pitchFamily="2" charset="-78"/>
            </a:endParaRPr>
          </a:p>
        </p:txBody>
      </p:sp>
      <p:sp>
        <p:nvSpPr>
          <p:cNvPr id="3" name="Content Placeholder 2"/>
          <p:cNvSpPr>
            <a:spLocks noGrp="1"/>
          </p:cNvSpPr>
          <p:nvPr>
            <p:ph idx="1"/>
          </p:nvPr>
        </p:nvSpPr>
        <p:spPr/>
        <p:txBody>
          <a:bodyPr/>
          <a:lstStyle/>
          <a:p>
            <a:pPr lvl="1" algn="r" rtl="1"/>
            <a:r>
              <a:rPr lang="ar-SA" sz="3600" b="1" dirty="0"/>
              <a:t>ترجمات القرآن الكريم</a:t>
            </a:r>
          </a:p>
          <a:p>
            <a:pPr lvl="1" algn="r" rtl="1"/>
            <a:r>
              <a:rPr lang="ar-SA" sz="3600" b="1" dirty="0"/>
              <a:t>الألمانية  14- الانجليزية  17– الايطالية  10– الروسية 10– الفرنسية 11 – الاسبانية 9– اللاتينية 7- الهولندية </a:t>
            </a:r>
            <a:r>
              <a:rPr lang="ar-SA" sz="3600" b="1" dirty="0" smtClean="0"/>
              <a:t>6</a:t>
            </a:r>
          </a:p>
          <a:p>
            <a:pPr lvl="1" algn="ctr" rtl="1"/>
            <a:r>
              <a:rPr lang="ar-SA" sz="3600" b="1" dirty="0" smtClean="0"/>
              <a:t>مركز المدينة المنورة لدراسات الإستشراق</a:t>
            </a:r>
          </a:p>
          <a:p>
            <a:pPr lvl="1" algn="ctr" rtl="1"/>
            <a:r>
              <a:rPr lang="en-GB" sz="3600" dirty="0"/>
              <a:t>www.madina</a:t>
            </a:r>
            <a:r>
              <a:rPr lang="en-GB" sz="3600" b="1" dirty="0"/>
              <a:t>center</a:t>
            </a:r>
            <a:r>
              <a:rPr lang="en-GB" sz="3600" dirty="0"/>
              <a:t>.com</a:t>
            </a:r>
            <a:endParaRPr lang="en-GB" sz="3600" b="1" dirty="0"/>
          </a:p>
          <a:p>
            <a:pPr algn="r" rtl="1"/>
            <a:endParaRPr lang="en-GB" dirty="0"/>
          </a:p>
        </p:txBody>
      </p:sp>
      <p:sp>
        <p:nvSpPr>
          <p:cNvPr id="4" name="Slide Number Placeholder 3"/>
          <p:cNvSpPr>
            <a:spLocks noGrp="1"/>
          </p:cNvSpPr>
          <p:nvPr>
            <p:ph type="sldNum" sz="quarter" idx="12"/>
          </p:nvPr>
        </p:nvSpPr>
        <p:spPr/>
        <p:txBody>
          <a:bodyPr/>
          <a:lstStyle/>
          <a:p>
            <a:fld id="{76A19B6E-29FA-4AD6-AE60-091B3F403F2B}" type="slidenum">
              <a:rPr lang="en-GB" smtClean="0"/>
              <a:t>20</a:t>
            </a:fld>
            <a:endParaRPr lang="en-GB"/>
          </a:p>
        </p:txBody>
      </p:sp>
    </p:spTree>
    <p:extLst>
      <p:ext uri="{BB962C8B-B14F-4D97-AF65-F5344CB8AC3E}">
        <p14:creationId xmlns:p14="http://schemas.microsoft.com/office/powerpoint/2010/main" val="16260304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ar-SA" sz="3600" b="1" dirty="0" smtClean="0">
                <a:cs typeface="Simplified Arabic" pitchFamily="2" charset="-78"/>
              </a:rPr>
              <a:t>تمت أول ترجمة للقرآن الكريم إلى اللاتينية في القرن الثاني عشر الهجري.</a:t>
            </a:r>
          </a:p>
          <a:p>
            <a:pPr algn="just" rtl="1"/>
            <a:endParaRPr lang="ar-SA" sz="3600" b="1" dirty="0">
              <a:cs typeface="Simplified Arabic" pitchFamily="2" charset="-78"/>
            </a:endParaRPr>
          </a:p>
          <a:p>
            <a:pPr algn="r" rtl="1"/>
            <a:endParaRPr lang="ar-SA" dirty="0" smtClean="0"/>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مراجعة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2513187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ar-SA" dirty="0">
                <a:latin typeface="Andalus" pitchFamily="2" charset="-78"/>
                <a:cs typeface="Andalus" pitchFamily="2" charset="-78"/>
              </a:rPr>
              <a:t>ا</a:t>
            </a:r>
            <a:r>
              <a:rPr lang="ar-SA" b="1" dirty="0">
                <a:latin typeface="Andalus" pitchFamily="2" charset="-78"/>
                <a:cs typeface="Andalus" pitchFamily="2" charset="-78"/>
              </a:rPr>
              <a:t>لمستشرقون وموقفهم من الاسلام</a:t>
            </a:r>
            <a:endParaRPr lang="en-GB" dirty="0">
              <a:latin typeface="Andalus" pitchFamily="2" charset="-78"/>
              <a:cs typeface="Andalus" pitchFamily="2" charset="-78"/>
            </a:endParaRPr>
          </a:p>
        </p:txBody>
      </p:sp>
      <p:sp>
        <p:nvSpPr>
          <p:cNvPr id="3" name="Content Placeholder 2"/>
          <p:cNvSpPr>
            <a:spLocks noGrp="1"/>
          </p:cNvSpPr>
          <p:nvPr>
            <p:ph idx="1"/>
          </p:nvPr>
        </p:nvSpPr>
        <p:spPr/>
        <p:txBody>
          <a:bodyPr>
            <a:normAutofit/>
          </a:bodyPr>
          <a:lstStyle/>
          <a:p>
            <a:pPr algn="r" rtl="1"/>
            <a:r>
              <a:rPr lang="ar-SA" sz="4000" dirty="0" smtClean="0">
                <a:solidFill>
                  <a:srgbClr val="FF0066"/>
                </a:solidFill>
              </a:rPr>
              <a:t>ا</a:t>
            </a:r>
            <a:r>
              <a:rPr lang="ar-SA" sz="4000" b="1" dirty="0" smtClean="0">
                <a:solidFill>
                  <a:srgbClr val="FF0066"/>
                </a:solidFill>
              </a:rPr>
              <a:t>لتأليف</a:t>
            </a:r>
          </a:p>
          <a:p>
            <a:pPr lvl="1" algn="r" rtl="1"/>
            <a:r>
              <a:rPr lang="ar-SA" sz="3600" b="1" dirty="0" smtClean="0"/>
              <a:t>تعدد المؤلفات</a:t>
            </a:r>
          </a:p>
          <a:p>
            <a:pPr lvl="2" algn="r" rtl="1"/>
            <a:r>
              <a:rPr lang="ar-SA" sz="3200" b="1" dirty="0" smtClean="0"/>
              <a:t>التاريخ </a:t>
            </a:r>
          </a:p>
          <a:p>
            <a:pPr lvl="2" algn="r" rtl="1"/>
            <a:r>
              <a:rPr lang="ar-SA" sz="3200" b="1" dirty="0" smtClean="0"/>
              <a:t>علم الكلام</a:t>
            </a:r>
          </a:p>
          <a:p>
            <a:pPr lvl="2" algn="r" rtl="1"/>
            <a:r>
              <a:rPr lang="ar-SA" sz="3200" b="1" dirty="0" smtClean="0"/>
              <a:t>الشريعة</a:t>
            </a:r>
          </a:p>
          <a:p>
            <a:pPr lvl="2" algn="r" rtl="1"/>
            <a:r>
              <a:rPr lang="ar-SA" sz="3200" b="1" dirty="0" smtClean="0"/>
              <a:t>اللغة والادب</a:t>
            </a:r>
          </a:p>
        </p:txBody>
      </p:sp>
      <p:sp>
        <p:nvSpPr>
          <p:cNvPr id="4" name="Slide Number Placeholder 3"/>
          <p:cNvSpPr>
            <a:spLocks noGrp="1"/>
          </p:cNvSpPr>
          <p:nvPr>
            <p:ph type="sldNum" sz="quarter" idx="12"/>
          </p:nvPr>
        </p:nvSpPr>
        <p:spPr/>
        <p:txBody>
          <a:bodyPr/>
          <a:lstStyle/>
          <a:p>
            <a:fld id="{76A19B6E-29FA-4AD6-AE60-091B3F403F2B}" type="slidenum">
              <a:rPr lang="en-GB" smtClean="0"/>
              <a:t>22</a:t>
            </a:fld>
            <a:endParaRPr lang="en-GB"/>
          </a:p>
        </p:txBody>
      </p:sp>
    </p:spTree>
    <p:extLst>
      <p:ext uri="{BB962C8B-B14F-4D97-AF65-F5344CB8AC3E}">
        <p14:creationId xmlns:p14="http://schemas.microsoft.com/office/powerpoint/2010/main" val="23551309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ar-SA" dirty="0">
                <a:latin typeface="Andalus" pitchFamily="2" charset="-78"/>
                <a:cs typeface="Andalus" pitchFamily="2" charset="-78"/>
              </a:rPr>
              <a:t>ا</a:t>
            </a:r>
            <a:r>
              <a:rPr lang="ar-SA" b="1" dirty="0">
                <a:latin typeface="Andalus" pitchFamily="2" charset="-78"/>
                <a:cs typeface="Andalus" pitchFamily="2" charset="-78"/>
              </a:rPr>
              <a:t>لمستشرقون وموقفهم من الاسلام</a:t>
            </a:r>
            <a:endParaRPr lang="en-GB" dirty="0">
              <a:latin typeface="Andalus" pitchFamily="2" charset="-78"/>
              <a:cs typeface="Andalus" pitchFamily="2" charset="-78"/>
            </a:endParaRPr>
          </a:p>
        </p:txBody>
      </p:sp>
      <p:sp>
        <p:nvSpPr>
          <p:cNvPr id="3" name="Content Placeholder 2"/>
          <p:cNvSpPr>
            <a:spLocks noGrp="1"/>
          </p:cNvSpPr>
          <p:nvPr>
            <p:ph idx="1"/>
          </p:nvPr>
        </p:nvSpPr>
        <p:spPr/>
        <p:txBody>
          <a:bodyPr/>
          <a:lstStyle/>
          <a:p>
            <a:pPr lvl="1" algn="r" rtl="1"/>
            <a:r>
              <a:rPr lang="ar-SA" sz="3600" b="1" dirty="0"/>
              <a:t>دراسات القرآن والسنة</a:t>
            </a:r>
          </a:p>
          <a:p>
            <a:pPr lvl="2" algn="r" rtl="1"/>
            <a:r>
              <a:rPr lang="ar-SA" sz="3600" b="1" dirty="0"/>
              <a:t>تقييم المؤلفات</a:t>
            </a:r>
            <a:endParaRPr lang="en-GB" sz="3600" b="1" dirty="0"/>
          </a:p>
          <a:p>
            <a:pPr algn="r" rtl="1"/>
            <a:endParaRPr lang="en-GB" dirty="0"/>
          </a:p>
        </p:txBody>
      </p:sp>
      <p:sp>
        <p:nvSpPr>
          <p:cNvPr id="4" name="Slide Number Placeholder 3"/>
          <p:cNvSpPr>
            <a:spLocks noGrp="1"/>
          </p:cNvSpPr>
          <p:nvPr>
            <p:ph type="sldNum" sz="quarter" idx="12"/>
          </p:nvPr>
        </p:nvSpPr>
        <p:spPr/>
        <p:txBody>
          <a:bodyPr/>
          <a:lstStyle/>
          <a:p>
            <a:fld id="{76A19B6E-29FA-4AD6-AE60-091B3F403F2B}" type="slidenum">
              <a:rPr lang="en-GB" smtClean="0"/>
              <a:t>23</a:t>
            </a:fld>
            <a:endParaRPr lang="en-GB"/>
          </a:p>
        </p:txBody>
      </p:sp>
    </p:spTree>
    <p:extLst>
      <p:ext uri="{BB962C8B-B14F-4D97-AF65-F5344CB8AC3E}">
        <p14:creationId xmlns:p14="http://schemas.microsoft.com/office/powerpoint/2010/main" val="36690768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pPr algn="r" rtl="1"/>
            <a:r>
              <a:rPr lang="ar-SA" dirty="0">
                <a:latin typeface="Andalus" pitchFamily="2" charset="-78"/>
                <a:cs typeface="Andalus" pitchFamily="2" charset="-78"/>
              </a:rPr>
              <a:t>ا</a:t>
            </a:r>
            <a:r>
              <a:rPr lang="ar-SA" b="1" dirty="0">
                <a:latin typeface="Andalus" pitchFamily="2" charset="-78"/>
                <a:cs typeface="Andalus" pitchFamily="2" charset="-78"/>
              </a:rPr>
              <a:t>لمستشرقون وموقفهم من الاسلام</a:t>
            </a:r>
            <a:endParaRPr lang="en-GB" dirty="0">
              <a:latin typeface="Andalus" pitchFamily="2" charset="-78"/>
              <a:cs typeface="Andalus" pitchFamily="2" charset="-78"/>
            </a:endParaRPr>
          </a:p>
        </p:txBody>
      </p:sp>
      <p:sp>
        <p:nvSpPr>
          <p:cNvPr id="3" name="Content Placeholder 2"/>
          <p:cNvSpPr>
            <a:spLocks noGrp="1"/>
          </p:cNvSpPr>
          <p:nvPr>
            <p:ph idx="1"/>
          </p:nvPr>
        </p:nvSpPr>
        <p:spPr/>
        <p:txBody>
          <a:bodyPr>
            <a:noAutofit/>
          </a:bodyPr>
          <a:lstStyle/>
          <a:p>
            <a:pPr marL="57150" indent="0" algn="r" rtl="1">
              <a:buNone/>
            </a:pPr>
            <a:r>
              <a:rPr lang="ar-SA" sz="4000" b="1" dirty="0" smtClean="0">
                <a:solidFill>
                  <a:srgbClr val="009900"/>
                </a:solidFill>
              </a:rPr>
              <a:t>نماذج من المؤلفات ذات القيمة العلمية</a:t>
            </a:r>
          </a:p>
          <a:p>
            <a:pPr lvl="2" algn="r" rtl="1"/>
            <a:r>
              <a:rPr lang="ar-SA" sz="3600" b="1" dirty="0" smtClean="0"/>
              <a:t>كارل بروكلمان، تاريخ الأدب العربي</a:t>
            </a:r>
          </a:p>
          <a:p>
            <a:pPr lvl="3" algn="r" rtl="1"/>
            <a:r>
              <a:rPr lang="ar-SA" sz="3200" b="1" dirty="0" smtClean="0"/>
              <a:t>سجل للمصنفات العربية المخطوطة والمطبوعة</a:t>
            </a:r>
          </a:p>
          <a:p>
            <a:pPr lvl="3" algn="r" rtl="1"/>
            <a:r>
              <a:rPr lang="ar-SA" sz="3200" b="1" dirty="0" smtClean="0"/>
              <a:t>صدر أولاً في 1898</a:t>
            </a:r>
          </a:p>
          <a:p>
            <a:pPr lvl="3" algn="r" rtl="1"/>
            <a:r>
              <a:rPr lang="ar-SA" sz="3200" b="1" dirty="0" smtClean="0"/>
              <a:t>ترجمة الجامعة العربية للكتاب</a:t>
            </a:r>
          </a:p>
          <a:p>
            <a:pPr lvl="3" algn="r" rtl="1"/>
            <a:r>
              <a:rPr lang="ar-SA" sz="3200" b="1" dirty="0" smtClean="0"/>
              <a:t>دور فؤاد سيزكين في اكمال جهود بروكلمان</a:t>
            </a:r>
          </a:p>
        </p:txBody>
      </p:sp>
      <p:sp>
        <p:nvSpPr>
          <p:cNvPr id="4" name="Slide Number Placeholder 3"/>
          <p:cNvSpPr>
            <a:spLocks noGrp="1"/>
          </p:cNvSpPr>
          <p:nvPr>
            <p:ph type="sldNum" sz="quarter" idx="12"/>
          </p:nvPr>
        </p:nvSpPr>
        <p:spPr/>
        <p:txBody>
          <a:bodyPr/>
          <a:lstStyle/>
          <a:p>
            <a:fld id="{76A19B6E-29FA-4AD6-AE60-091B3F403F2B}" type="slidenum">
              <a:rPr lang="en-GB" smtClean="0"/>
              <a:t>24</a:t>
            </a:fld>
            <a:endParaRPr lang="en-GB"/>
          </a:p>
        </p:txBody>
      </p:sp>
    </p:spTree>
    <p:extLst>
      <p:ext uri="{BB962C8B-B14F-4D97-AF65-F5344CB8AC3E}">
        <p14:creationId xmlns:p14="http://schemas.microsoft.com/office/powerpoint/2010/main" val="32839848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143001"/>
            <a:ext cx="8915400" cy="4983166"/>
          </a:xfrm>
        </p:spPr>
        <p:txBody>
          <a:bodyPr>
            <a:normAutofit/>
          </a:bodyPr>
          <a:lstStyle/>
          <a:p>
            <a:pPr lvl="1" algn="r" rtl="1"/>
            <a:r>
              <a:rPr lang="ar-SA" sz="3600" b="1" dirty="0"/>
              <a:t>دائرة المعارف </a:t>
            </a:r>
            <a:r>
              <a:rPr lang="ar-SA" sz="3600" b="1" dirty="0" smtClean="0"/>
              <a:t>الاسلامية		</a:t>
            </a:r>
          </a:p>
          <a:p>
            <a:pPr lvl="1" algn="r" rtl="1"/>
            <a:r>
              <a:rPr lang="ar-SA" sz="3600" b="1" dirty="0" smtClean="0"/>
              <a:t>صدرت لأول مرة 1913</a:t>
            </a:r>
          </a:p>
          <a:p>
            <a:pPr marL="914400" lvl="2" indent="0" algn="r" rtl="1">
              <a:buNone/>
            </a:pPr>
            <a:r>
              <a:rPr lang="ar-SA" sz="3600" b="1" dirty="0" smtClean="0"/>
              <a:t>1913-1936</a:t>
            </a:r>
          </a:p>
          <a:p>
            <a:pPr marL="914400" lvl="2" indent="0" algn="r" rtl="1">
              <a:buNone/>
            </a:pPr>
            <a:r>
              <a:rPr lang="ar-SA" sz="3600" b="1" dirty="0" smtClean="0"/>
              <a:t>19</a:t>
            </a:r>
            <a:r>
              <a:rPr lang="ar-SA" sz="3600" b="1" dirty="0" smtClean="0">
                <a:solidFill>
                  <a:srgbClr val="FF0000"/>
                </a:solidFill>
              </a:rPr>
              <a:t>38</a:t>
            </a:r>
          </a:p>
          <a:p>
            <a:pPr marL="914400" lvl="2" indent="0" algn="r" rtl="1">
              <a:buNone/>
            </a:pPr>
            <a:r>
              <a:rPr lang="ar-SA" sz="3600" b="1" dirty="0" smtClean="0"/>
              <a:t>الترجمة إلى العربية</a:t>
            </a:r>
          </a:p>
          <a:p>
            <a:pPr algn="r" rtl="1"/>
            <a:endParaRPr lang="en-GB" sz="3600" b="1" dirty="0"/>
          </a:p>
        </p:txBody>
      </p:sp>
      <p:sp>
        <p:nvSpPr>
          <p:cNvPr id="4" name="Slide Number Placeholder 3"/>
          <p:cNvSpPr>
            <a:spLocks noGrp="1"/>
          </p:cNvSpPr>
          <p:nvPr>
            <p:ph type="sldNum" sz="quarter" idx="12"/>
          </p:nvPr>
        </p:nvSpPr>
        <p:spPr/>
        <p:txBody>
          <a:bodyPr/>
          <a:lstStyle/>
          <a:p>
            <a:fld id="{76A19B6E-29FA-4AD6-AE60-091B3F403F2B}" type="slidenum">
              <a:rPr lang="en-GB" smtClean="0"/>
              <a:t>25</a:t>
            </a:fld>
            <a:endParaRPr lang="en-GB"/>
          </a:p>
        </p:txBody>
      </p:sp>
      <p:pic>
        <p:nvPicPr>
          <p:cNvPr id="6" name="Picture 2" descr="C:\Users\kmomer\Pictures\Enc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371600"/>
            <a:ext cx="3962399" cy="449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474965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685801"/>
            <a:ext cx="8915400" cy="5440366"/>
          </a:xfrm>
        </p:spPr>
        <p:txBody>
          <a:bodyPr>
            <a:normAutofit/>
          </a:bodyPr>
          <a:lstStyle/>
          <a:p>
            <a:pPr lvl="1" algn="r" rtl="1"/>
            <a:r>
              <a:rPr lang="ar-SA" sz="3600" b="1" dirty="0"/>
              <a:t>دائرة المعارف </a:t>
            </a:r>
            <a:r>
              <a:rPr lang="ar-SA" sz="3600" b="1" dirty="0" smtClean="0"/>
              <a:t>الاسلامية</a:t>
            </a:r>
          </a:p>
          <a:p>
            <a:pPr lvl="1" algn="r" rtl="1"/>
            <a:r>
              <a:rPr lang="ar-SA" sz="3600" b="1" dirty="0" smtClean="0"/>
              <a:t>الطبعة الثانية</a:t>
            </a:r>
          </a:p>
          <a:p>
            <a:pPr lvl="1" algn="r" rtl="1"/>
            <a:r>
              <a:rPr lang="ar-SA" sz="3600" b="1" dirty="0" smtClean="0"/>
              <a:t>1960- 2005</a:t>
            </a:r>
          </a:p>
          <a:p>
            <a:pPr marL="914400" lvl="2" indent="0" algn="r" rtl="1">
              <a:buNone/>
            </a:pPr>
            <a:r>
              <a:rPr lang="ar-SA" sz="3600" b="1" dirty="0" smtClean="0"/>
              <a:t>الطبعة الثالثة</a:t>
            </a:r>
          </a:p>
          <a:p>
            <a:pPr marL="914400" lvl="2" indent="0" algn="r" rtl="1">
              <a:buNone/>
            </a:pPr>
            <a:r>
              <a:rPr lang="ar-SA" sz="3600" b="1" dirty="0" smtClean="0"/>
              <a:t>2007ــــــ </a:t>
            </a:r>
          </a:p>
          <a:p>
            <a:pPr marL="914400" lvl="2" indent="0" algn="r" rtl="1">
              <a:buNone/>
            </a:pPr>
            <a:r>
              <a:rPr lang="ar-SA" sz="3600" b="1" dirty="0" smtClean="0"/>
              <a:t>الترجمة إلى العربية</a:t>
            </a:r>
            <a:endParaRPr lang="ar-SA" sz="3600" b="1" dirty="0"/>
          </a:p>
          <a:p>
            <a:pPr algn="r" rtl="1"/>
            <a:endParaRPr lang="en-GB" sz="3600" b="1" dirty="0"/>
          </a:p>
        </p:txBody>
      </p:sp>
      <p:sp>
        <p:nvSpPr>
          <p:cNvPr id="4" name="Slide Number Placeholder 3"/>
          <p:cNvSpPr>
            <a:spLocks noGrp="1"/>
          </p:cNvSpPr>
          <p:nvPr>
            <p:ph type="sldNum" sz="quarter" idx="12"/>
          </p:nvPr>
        </p:nvSpPr>
        <p:spPr/>
        <p:txBody>
          <a:bodyPr/>
          <a:lstStyle/>
          <a:p>
            <a:fld id="{76A19B6E-29FA-4AD6-AE60-091B3F403F2B}" type="slidenum">
              <a:rPr lang="en-GB" smtClean="0"/>
              <a:t>26</a:t>
            </a:fld>
            <a:endParaRPr lang="en-GB"/>
          </a:p>
        </p:txBody>
      </p:sp>
      <p:pic>
        <p:nvPicPr>
          <p:cNvPr id="5" name="Picture 2" descr="C:\Users\kmomer\Pictures\31xlz7O2M3L__SL500_AA300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4800600" cy="510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10301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1" algn="r" rtl="1"/>
            <a:r>
              <a:rPr lang="ar-SA" sz="3600" b="1" dirty="0" smtClean="0"/>
              <a:t>تقييم دائرة المعارف الإسلامية</a:t>
            </a:r>
          </a:p>
          <a:p>
            <a:pPr lvl="1" algn="r" rtl="1"/>
            <a:r>
              <a:rPr lang="ar-SA" sz="3600" b="1" dirty="0" smtClean="0"/>
              <a:t>عرض صفحة الناشر</a:t>
            </a:r>
            <a:endParaRPr lang="en-GB" sz="3600" b="1" dirty="0" smtClean="0"/>
          </a:p>
          <a:p>
            <a:pPr lvl="1" algn="r" rtl="1"/>
            <a:endParaRPr lang="ar-SA" sz="3600" b="1" dirty="0" smtClean="0"/>
          </a:p>
          <a:p>
            <a:pPr marL="457200" lvl="1" indent="0" algn="r" rtl="1">
              <a:buNone/>
            </a:pPr>
            <a:endParaRPr lang="ar-SA" sz="3600" b="1" dirty="0" smtClean="0"/>
          </a:p>
          <a:p>
            <a:pPr lvl="1" algn="r" rtl="1"/>
            <a:endParaRPr lang="en-GB" sz="3600" b="1" dirty="0"/>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pPr algn="r"/>
            <a:r>
              <a:rPr lang="ar-SA" dirty="0" smtClean="0">
                <a:latin typeface="Andalus" pitchFamily="2" charset="-78"/>
                <a:cs typeface="Andalus" pitchFamily="2" charset="-78"/>
              </a:rPr>
              <a:t>اعمال المستشرقين</a:t>
            </a:r>
            <a:endParaRPr lang="en-GB" dirty="0">
              <a:latin typeface="Andalus" pitchFamily="2" charset="-78"/>
              <a:cs typeface="Andalus" pitchFamily="2" charset="-78"/>
            </a:endParaRPr>
          </a:p>
        </p:txBody>
      </p:sp>
    </p:spTree>
    <p:extLst>
      <p:ext uri="{BB962C8B-B14F-4D97-AF65-F5344CB8AC3E}">
        <p14:creationId xmlns:p14="http://schemas.microsoft.com/office/powerpoint/2010/main" val="373659098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lvl="1" algn="r" rtl="1"/>
            <a:r>
              <a:rPr lang="ar-SA" sz="3600" b="1" dirty="0" smtClean="0"/>
              <a:t>عرض صفحة الناشر</a:t>
            </a:r>
          </a:p>
          <a:p>
            <a:pPr marL="57150" indent="0" algn="just">
              <a:buNone/>
            </a:pPr>
            <a:r>
              <a:rPr lang="en-GB" sz="4000" b="1" dirty="0"/>
              <a:t>The Encyclopaedia of Islam First Edition was originally published between 1913 and 1936. The demand for an encyclopaedic work on Islam was created by the increasing (colonial) interest in Muslims and Islamic cultures during the nineteenth </a:t>
            </a:r>
            <a:r>
              <a:rPr lang="en-GB" sz="4000" b="1" dirty="0" smtClean="0"/>
              <a:t>century</a:t>
            </a:r>
            <a:r>
              <a:rPr lang="ar-SA" sz="4000" b="1" dirty="0" smtClean="0"/>
              <a:t>.</a:t>
            </a:r>
          </a:p>
          <a:p>
            <a:pPr lvl="1" algn="just"/>
            <a:endParaRPr lang="en-GB" sz="3600" b="1" dirty="0"/>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pPr algn="r"/>
            <a:r>
              <a:rPr lang="ar-SA" dirty="0" smtClean="0">
                <a:latin typeface="Andalus" pitchFamily="2" charset="-78"/>
                <a:cs typeface="Andalus" pitchFamily="2" charset="-78"/>
              </a:rPr>
              <a:t>دائرة المعارف – مقدمة الناشر</a:t>
            </a:r>
            <a:endParaRPr lang="en-GB" dirty="0">
              <a:latin typeface="Andalus" pitchFamily="2" charset="-78"/>
              <a:cs typeface="Andalus" pitchFamily="2" charset="-78"/>
            </a:endParaRPr>
          </a:p>
        </p:txBody>
      </p:sp>
    </p:spTree>
    <p:extLst>
      <p:ext uri="{BB962C8B-B14F-4D97-AF65-F5344CB8AC3E}">
        <p14:creationId xmlns:p14="http://schemas.microsoft.com/office/powerpoint/2010/main" val="147476165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marL="57150" indent="0" algn="just">
              <a:buNone/>
            </a:pPr>
            <a:r>
              <a:rPr lang="en-GB" sz="4000" b="1" dirty="0" smtClean="0"/>
              <a:t>The </a:t>
            </a:r>
            <a:r>
              <a:rPr lang="en-GB" sz="4000" b="1" dirty="0"/>
              <a:t>scope of this still unique reference work is philology, history, theology and law until early 20th century. Such famous scholars as </a:t>
            </a:r>
            <a:r>
              <a:rPr lang="en-GB" sz="4000" b="1" dirty="0" err="1"/>
              <a:t>Houtsma</a:t>
            </a:r>
            <a:r>
              <a:rPr lang="en-GB" sz="4000" b="1" dirty="0"/>
              <a:t>, </a:t>
            </a:r>
            <a:r>
              <a:rPr lang="en-GB" sz="4000" b="1" dirty="0" err="1"/>
              <a:t>Wensinck</a:t>
            </a:r>
            <a:r>
              <a:rPr lang="en-GB" sz="4000" b="1" dirty="0"/>
              <a:t>, Gibb, </a:t>
            </a:r>
            <a:r>
              <a:rPr lang="en-GB" sz="4000" b="1" dirty="0" err="1"/>
              <a:t>Snouck</a:t>
            </a:r>
            <a:r>
              <a:rPr lang="en-GB" sz="4000" b="1" dirty="0"/>
              <a:t> </a:t>
            </a:r>
            <a:r>
              <a:rPr lang="en-GB" sz="4000" b="1" dirty="0" err="1"/>
              <a:t>Hurgronje</a:t>
            </a:r>
            <a:r>
              <a:rPr lang="en-GB" sz="4000" b="1" dirty="0"/>
              <a:t>, and </a:t>
            </a:r>
            <a:r>
              <a:rPr lang="en-GB" sz="4000" b="1" dirty="0" err="1"/>
              <a:t>Lévi</a:t>
            </a:r>
            <a:r>
              <a:rPr lang="en-GB" sz="4000" b="1" dirty="0"/>
              <a:t>-Provençal were involved in this scholarly endeavour.</a:t>
            </a:r>
            <a:r>
              <a:rPr lang="ar-SA" sz="4000" b="1" dirty="0"/>
              <a:t>                </a:t>
            </a:r>
            <a:r>
              <a:rPr lang="ar-SA" sz="4000" dirty="0"/>
              <a:t>             </a:t>
            </a:r>
            <a:r>
              <a:rPr lang="en-GB" sz="4000" dirty="0"/>
              <a:t/>
            </a:r>
            <a:br>
              <a:rPr lang="en-GB" sz="4000" dirty="0"/>
            </a:br>
            <a:r>
              <a:rPr lang="en-GB" sz="4000" dirty="0" smtClean="0"/>
              <a:t>- </a:t>
            </a:r>
            <a:r>
              <a:rPr lang="en-GB" b="1" dirty="0"/>
              <a:t>9000 alphabetically arranged articles</a:t>
            </a:r>
            <a:endParaRPr lang="en-GB" sz="4000" b="1" dirty="0"/>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pPr algn="r"/>
            <a:r>
              <a:rPr lang="ar-SA" dirty="0" smtClean="0">
                <a:latin typeface="Andalus" pitchFamily="2" charset="-78"/>
                <a:cs typeface="Andalus" pitchFamily="2" charset="-78"/>
              </a:rPr>
              <a:t>دائرة المعارف – مقدمة الناشر</a:t>
            </a:r>
            <a:endParaRPr lang="en-GB" dirty="0">
              <a:latin typeface="Andalus" pitchFamily="2" charset="-78"/>
              <a:cs typeface="Andalus" pitchFamily="2" charset="-78"/>
            </a:endParaRPr>
          </a:p>
        </p:txBody>
      </p:sp>
    </p:spTree>
    <p:extLst>
      <p:ext uri="{BB962C8B-B14F-4D97-AF65-F5344CB8AC3E}">
        <p14:creationId xmlns:p14="http://schemas.microsoft.com/office/powerpoint/2010/main" val="287454061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ar-EG" sz="3600" b="1" dirty="0">
                <a:cs typeface="Simplified Arabic" pitchFamily="2" charset="-78"/>
              </a:rPr>
              <a:t>بلغ عدد </a:t>
            </a:r>
            <a:r>
              <a:rPr lang="ar-EG" sz="3600" b="1" dirty="0" smtClean="0">
                <a:cs typeface="Simplified Arabic" pitchFamily="2" charset="-78"/>
              </a:rPr>
              <a:t>ما</a:t>
            </a:r>
            <a:r>
              <a:rPr lang="ar-SA" sz="3600" b="1" dirty="0" smtClean="0">
                <a:cs typeface="Simplified Arabic" pitchFamily="2" charset="-78"/>
              </a:rPr>
              <a:t> </a:t>
            </a:r>
            <a:r>
              <a:rPr lang="ar-EG" sz="3600" b="1" dirty="0" smtClean="0">
                <a:cs typeface="Simplified Arabic" pitchFamily="2" charset="-78"/>
              </a:rPr>
              <a:t>ألفه </a:t>
            </a:r>
            <a:r>
              <a:rPr lang="ar-EG" sz="3600" b="1" dirty="0">
                <a:cs typeface="Simplified Arabic" pitchFamily="2" charset="-78"/>
              </a:rPr>
              <a:t>المستشرقون منذ أوائل القرن التاسع عشر وحتى منتصف القرن العشرين </a:t>
            </a:r>
            <a:r>
              <a:rPr lang="ar-SA" sz="3600" b="1" dirty="0" smtClean="0">
                <a:cs typeface="Simplified Arabic" pitchFamily="2" charset="-78"/>
              </a:rPr>
              <a:t>6</a:t>
            </a:r>
            <a:r>
              <a:rPr lang="ar-EG" sz="3600" b="1" dirty="0" smtClean="0">
                <a:cs typeface="Simplified Arabic" pitchFamily="2" charset="-78"/>
              </a:rPr>
              <a:t>0 </a:t>
            </a:r>
            <a:r>
              <a:rPr lang="ar-EG" sz="3600" b="1" dirty="0">
                <a:cs typeface="Simplified Arabic" pitchFamily="2" charset="-78"/>
              </a:rPr>
              <a:t>ألف كتاب</a:t>
            </a:r>
            <a:r>
              <a:rPr lang="ar-EG" sz="3600" dirty="0"/>
              <a:t>.</a:t>
            </a:r>
            <a:endParaRPr lang="en-GB" sz="3600" dirty="0"/>
          </a:p>
          <a:p>
            <a:pPr algn="just" rtl="1"/>
            <a:endParaRPr lang="ar-SA" sz="3600" b="1" dirty="0" smtClean="0">
              <a:cs typeface="Simplified Arabic" pitchFamily="2" charset="-78"/>
            </a:endParaRPr>
          </a:p>
          <a:p>
            <a:pPr algn="just" rtl="1"/>
            <a:endParaRPr lang="ar-SA" sz="3600" b="1" dirty="0">
              <a:cs typeface="Simplified Arabic" pitchFamily="2" charset="-78"/>
            </a:endParaRPr>
          </a:p>
          <a:p>
            <a:pPr algn="r" rtl="1"/>
            <a:endParaRPr lang="ar-SA" dirty="0" smtClean="0"/>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مراجعة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2513187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ar-SA" dirty="0">
                <a:latin typeface="Andalus" pitchFamily="2" charset="-78"/>
                <a:cs typeface="Andalus" pitchFamily="2" charset="-78"/>
              </a:rPr>
              <a:t>ا</a:t>
            </a:r>
            <a:r>
              <a:rPr lang="ar-SA" b="1" dirty="0">
                <a:latin typeface="Andalus" pitchFamily="2" charset="-78"/>
                <a:cs typeface="Andalus" pitchFamily="2" charset="-78"/>
              </a:rPr>
              <a:t>لمستشرقون وموقفهم من الاسلام</a:t>
            </a:r>
            <a:endParaRPr lang="en-GB" dirty="0">
              <a:latin typeface="Andalus" pitchFamily="2" charset="-78"/>
              <a:cs typeface="Andalus" pitchFamily="2" charset="-78"/>
            </a:endParaRPr>
          </a:p>
        </p:txBody>
      </p:sp>
      <p:sp>
        <p:nvSpPr>
          <p:cNvPr id="3" name="Content Placeholder 2"/>
          <p:cNvSpPr>
            <a:spLocks noGrp="1"/>
          </p:cNvSpPr>
          <p:nvPr>
            <p:ph idx="1"/>
          </p:nvPr>
        </p:nvSpPr>
        <p:spPr/>
        <p:txBody>
          <a:bodyPr/>
          <a:lstStyle/>
          <a:p>
            <a:pPr lvl="1" algn="r" rtl="1"/>
            <a:r>
              <a:rPr lang="ar-SA" sz="3600" b="1" dirty="0" smtClean="0">
                <a:solidFill>
                  <a:srgbClr val="009900"/>
                </a:solidFill>
              </a:rPr>
              <a:t>المعاجم</a:t>
            </a:r>
          </a:p>
          <a:p>
            <a:pPr algn="r" rtl="1"/>
            <a:r>
              <a:rPr lang="ar-SA" sz="4000" b="1" dirty="0" smtClean="0"/>
              <a:t>صدور </a:t>
            </a:r>
            <a:r>
              <a:rPr lang="ar-SA" sz="4000" b="1" dirty="0"/>
              <a:t>أول قاموس عربي لاتيني </a:t>
            </a:r>
          </a:p>
          <a:p>
            <a:pPr algn="r" rtl="1"/>
            <a:r>
              <a:rPr lang="ar-SA" sz="4400" b="1" dirty="0"/>
              <a:t>المعجم العربي اللاتيني </a:t>
            </a:r>
          </a:p>
          <a:p>
            <a:pPr algn="r" rtl="1"/>
            <a:r>
              <a:rPr lang="ar-SA" sz="4400" b="1" dirty="0"/>
              <a:t>معجم اللغة العربية القديمة</a:t>
            </a:r>
            <a:endParaRPr lang="en-GB" sz="4400" b="1" dirty="0"/>
          </a:p>
          <a:p>
            <a:pPr algn="r" rtl="1"/>
            <a:endParaRPr lang="en-GB" dirty="0"/>
          </a:p>
        </p:txBody>
      </p:sp>
      <p:sp>
        <p:nvSpPr>
          <p:cNvPr id="4" name="Slide Number Placeholder 3"/>
          <p:cNvSpPr>
            <a:spLocks noGrp="1"/>
          </p:cNvSpPr>
          <p:nvPr>
            <p:ph type="sldNum" sz="quarter" idx="12"/>
          </p:nvPr>
        </p:nvSpPr>
        <p:spPr/>
        <p:txBody>
          <a:bodyPr/>
          <a:lstStyle/>
          <a:p>
            <a:fld id="{76A19B6E-29FA-4AD6-AE60-091B3F403F2B}" type="slidenum">
              <a:rPr lang="en-GB" smtClean="0"/>
              <a:t>31</a:t>
            </a:fld>
            <a:endParaRPr lang="en-GB"/>
          </a:p>
        </p:txBody>
      </p:sp>
      <p:pic>
        <p:nvPicPr>
          <p:cNvPr id="5" name="Picture 2" descr="C:\Users\kmomer\Pictures\unname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447800"/>
            <a:ext cx="3733800" cy="464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471568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ar-SA" dirty="0">
                <a:latin typeface="Andalus" pitchFamily="2" charset="-78"/>
                <a:cs typeface="Andalus" pitchFamily="2" charset="-78"/>
              </a:rPr>
              <a:t>ا</a:t>
            </a:r>
            <a:r>
              <a:rPr lang="ar-SA" b="1" dirty="0">
                <a:latin typeface="Andalus" pitchFamily="2" charset="-78"/>
                <a:cs typeface="Andalus" pitchFamily="2" charset="-78"/>
              </a:rPr>
              <a:t>لمستشرقون وموقفهم من الاسلام</a:t>
            </a:r>
            <a:endParaRPr lang="en-GB" dirty="0">
              <a:latin typeface="Andalus" pitchFamily="2" charset="-78"/>
              <a:cs typeface="Andalus" pitchFamily="2" charset="-78"/>
            </a:endParaRPr>
          </a:p>
        </p:txBody>
      </p:sp>
      <p:sp>
        <p:nvSpPr>
          <p:cNvPr id="3" name="Content Placeholder 2"/>
          <p:cNvSpPr>
            <a:spLocks noGrp="1"/>
          </p:cNvSpPr>
          <p:nvPr>
            <p:ph idx="1"/>
          </p:nvPr>
        </p:nvSpPr>
        <p:spPr/>
        <p:txBody>
          <a:bodyPr>
            <a:normAutofit/>
          </a:bodyPr>
          <a:lstStyle/>
          <a:p>
            <a:pPr lvl="1" algn="r" rtl="1"/>
            <a:r>
              <a:rPr lang="ar-SA" sz="3600" b="1" dirty="0" smtClean="0"/>
              <a:t>المعجم المفهرس لألفاظ الحديث</a:t>
            </a:r>
          </a:p>
          <a:p>
            <a:pPr lvl="1" algn="r" rtl="1"/>
            <a:endParaRPr lang="ar-SA" sz="3600" b="1" dirty="0"/>
          </a:p>
        </p:txBody>
      </p:sp>
      <p:sp>
        <p:nvSpPr>
          <p:cNvPr id="4" name="Slide Number Placeholder 3"/>
          <p:cNvSpPr>
            <a:spLocks noGrp="1"/>
          </p:cNvSpPr>
          <p:nvPr>
            <p:ph type="sldNum" sz="quarter" idx="12"/>
          </p:nvPr>
        </p:nvSpPr>
        <p:spPr/>
        <p:txBody>
          <a:bodyPr/>
          <a:lstStyle/>
          <a:p>
            <a:fld id="{76A19B6E-29FA-4AD6-AE60-091B3F403F2B}" type="slidenum">
              <a:rPr lang="en-GB" smtClean="0"/>
              <a:t>32</a:t>
            </a:fld>
            <a:endParaRPr lang="en-GB"/>
          </a:p>
        </p:txBody>
      </p:sp>
    </p:spTree>
    <p:extLst>
      <p:ext uri="{BB962C8B-B14F-4D97-AF65-F5344CB8AC3E}">
        <p14:creationId xmlns:p14="http://schemas.microsoft.com/office/powerpoint/2010/main" val="280107333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342900" lvl="1" indent="-342900" algn="just" rtl="1">
              <a:buFont typeface="Arial" pitchFamily="34" charset="0"/>
              <a:buChar char="•"/>
            </a:pPr>
            <a:r>
              <a:rPr lang="ar-SA" sz="3600" b="1" dirty="0">
                <a:solidFill>
                  <a:srgbClr val="009900"/>
                </a:solidFill>
              </a:rPr>
              <a:t>ماهو تقييمك للأعمال السابقة؟</a:t>
            </a:r>
            <a:endParaRPr lang="en-GB" sz="3600" b="1" dirty="0">
              <a:solidFill>
                <a:srgbClr val="009900"/>
              </a:solidFill>
            </a:endParaRPr>
          </a:p>
          <a:p>
            <a:pPr algn="just" rtl="1"/>
            <a:endParaRPr lang="ar-SA" sz="3600" b="1" dirty="0" smtClean="0">
              <a:cs typeface="Simplified Arabic" pitchFamily="2" charset="-78"/>
            </a:endParaRPr>
          </a:p>
          <a:p>
            <a:pPr algn="just" rtl="1"/>
            <a:endParaRPr lang="ar-SA" sz="3600" b="1" dirty="0">
              <a:cs typeface="Simplified Arabic" pitchFamily="2" charset="-78"/>
            </a:endParaRPr>
          </a:p>
          <a:p>
            <a:pPr algn="r" rtl="1"/>
            <a:endParaRPr lang="ar-SA" dirty="0" smtClean="0"/>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مراجعة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2513187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ar-SA" sz="3600" b="1" dirty="0" smtClean="0">
                <a:cs typeface="Simplified Arabic" pitchFamily="2" charset="-78"/>
              </a:rPr>
              <a:t>مؤلف المعجم العربي اللاتيني هو المستشرق:-</a:t>
            </a:r>
          </a:p>
          <a:p>
            <a:pPr algn="just" rtl="1"/>
            <a:r>
              <a:rPr lang="ar-SA" sz="3600" b="1" dirty="0" smtClean="0">
                <a:cs typeface="Simplified Arabic" pitchFamily="2" charset="-78"/>
              </a:rPr>
              <a:t>أ- كارل بركلمان</a:t>
            </a:r>
          </a:p>
          <a:p>
            <a:pPr algn="just" rtl="1"/>
            <a:r>
              <a:rPr lang="ar-SA" sz="3600" b="1" dirty="0" smtClean="0">
                <a:cs typeface="Simplified Arabic" pitchFamily="2" charset="-78"/>
              </a:rPr>
              <a:t>ب- جورج فيلهلم فرايتاج</a:t>
            </a:r>
          </a:p>
          <a:p>
            <a:pPr algn="just" rtl="1"/>
            <a:r>
              <a:rPr lang="ar-SA" sz="3600" b="1" dirty="0" smtClean="0">
                <a:cs typeface="Simplified Arabic" pitchFamily="2" charset="-78"/>
              </a:rPr>
              <a:t>ج- فؤاد سيزكين</a:t>
            </a:r>
          </a:p>
          <a:p>
            <a:pPr algn="just" rtl="1"/>
            <a:r>
              <a:rPr lang="ar-SA" sz="3600" b="1" dirty="0" smtClean="0">
                <a:cs typeface="Simplified Arabic" pitchFamily="2" charset="-78"/>
              </a:rPr>
              <a:t>د- سنوك هورخرونيه</a:t>
            </a:r>
          </a:p>
          <a:p>
            <a:pPr algn="just" rtl="1"/>
            <a:endParaRPr lang="ar-SA" sz="3600" b="1" dirty="0">
              <a:cs typeface="Simplified Arabic" pitchFamily="2" charset="-78"/>
            </a:endParaRPr>
          </a:p>
          <a:p>
            <a:pPr algn="r" rtl="1"/>
            <a:endParaRPr lang="ar-SA" dirty="0" smtClean="0"/>
          </a:p>
        </p:txBody>
      </p:sp>
      <p:sp>
        <p:nvSpPr>
          <p:cNvPr id="4" name="Footer Placeholder 3"/>
          <p:cNvSpPr>
            <a:spLocks noGrp="1"/>
          </p:cNvSpPr>
          <p:nvPr>
            <p:ph type="ftr" sz="quarter" idx="11"/>
          </p:nvPr>
        </p:nvSpPr>
        <p:spPr/>
        <p:txBody>
          <a:bodyPr/>
          <a:lstStyle/>
          <a:p>
            <a:r>
              <a:rPr lang="ar-SA" smtClean="0"/>
              <a:t>حركة الاستشراق</a:t>
            </a:r>
            <a:endParaRPr lang="en-GB"/>
          </a:p>
        </p:txBody>
      </p:sp>
      <p:sp>
        <p:nvSpPr>
          <p:cNvPr id="5" name="AutoShape 4"/>
          <p:cNvSpPr>
            <a:spLocks noGrp="1" noChangeArrowheads="1"/>
          </p:cNvSpPr>
          <p:nvPr>
            <p:ph type="title"/>
          </p:nvPr>
        </p:nvSpPr>
        <p:spPr bwMode="auto">
          <a:prstGeom prst="flowChartAlternateProcess">
            <a:avLst/>
          </a:prstGeom>
          <a:ln w="9525">
            <a:solidFill>
              <a:schemeClr val="tx1"/>
            </a:solidFill>
            <a:miter lim="800000"/>
            <a:headEnd/>
            <a:tailEnd/>
          </a:ln>
          <a:effectLst/>
        </p:spPr>
        <p:style>
          <a:lnRef idx="0">
            <a:scrgbClr r="0" g="0" b="0"/>
          </a:lnRef>
          <a:fillRef idx="1002">
            <a:schemeClr val="lt2"/>
          </a:fillRef>
          <a:effectRef idx="0">
            <a:scrgbClr r="0" g="0" b="0"/>
          </a:effectRef>
          <a:fontRef idx="major"/>
        </p:style>
        <p:txBody>
          <a:bodyPr wrap="none" anchor="ctr">
            <a:normAutofit/>
          </a:bodyPr>
          <a:lstStyle/>
          <a:p>
            <a:r>
              <a:rPr lang="ar-SA" sz="4000" b="1" dirty="0" smtClean="0">
                <a:solidFill>
                  <a:srgbClr val="003399"/>
                </a:solidFill>
                <a:latin typeface="Times New Roman" pitchFamily="18" charset="0"/>
                <a:cs typeface="Times New Roman" pitchFamily="18" charset="0"/>
              </a:rPr>
              <a:t>مراجعة</a:t>
            </a:r>
            <a:endParaRPr lang="en-GB" sz="4000" b="1" dirty="0">
              <a:solidFill>
                <a:srgbClr val="003399"/>
              </a:solidFill>
              <a:latin typeface="Times New Roman" pitchFamily="18" charset="0"/>
              <a:cs typeface="Times New Roman" pitchFamily="18" charset="0"/>
            </a:endParaRPr>
          </a:p>
        </p:txBody>
      </p:sp>
    </p:spTree>
    <p:extLst>
      <p:ext uri="{BB962C8B-B14F-4D97-AF65-F5344CB8AC3E}">
        <p14:creationId xmlns:p14="http://schemas.microsoft.com/office/powerpoint/2010/main" val="2990646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SA" sz="1600" b="1" smtClean="0">
                <a:solidFill>
                  <a:schemeClr val="bg2"/>
                </a:solidFill>
              </a:rPr>
              <a:t>حركة الاستشراق</a:t>
            </a:r>
            <a:endParaRPr lang="en-GB" sz="1600" b="1" dirty="0">
              <a:solidFill>
                <a:schemeClr val="bg2"/>
              </a:solidFill>
            </a:endParaRPr>
          </a:p>
        </p:txBody>
      </p:sp>
      <p:sp>
        <p:nvSpPr>
          <p:cNvPr id="4" name="Title 3"/>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rmAutofit fontScale="90000"/>
          </a:bodyPr>
          <a:lstStyle/>
          <a:p>
            <a:pPr rtl="1"/>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r>
              <a:rPr lang="ar-SA" b="1" dirty="0" smtClean="0">
                <a:solidFill>
                  <a:srgbClr val="002060"/>
                </a:solidFill>
              </a:rPr>
              <a:t>المحاضرة القادمة</a:t>
            </a:r>
            <a:r>
              <a:rPr lang="ar-SA" dirty="0" smtClean="0"/>
              <a:t/>
            </a:r>
            <a:br>
              <a:rPr lang="ar-SA" dirty="0" smtClean="0"/>
            </a:br>
            <a:r>
              <a:rPr lang="ar-SA" dirty="0"/>
              <a:t/>
            </a:r>
            <a:br>
              <a:rPr lang="ar-SA" dirty="0"/>
            </a:br>
            <a:r>
              <a:rPr lang="ar-SA" dirty="0" smtClean="0"/>
              <a:t/>
            </a:r>
            <a:br>
              <a:rPr lang="ar-SA" dirty="0" smtClean="0"/>
            </a:br>
            <a:r>
              <a:rPr lang="ar-SA" dirty="0"/>
              <a:t/>
            </a:r>
            <a:br>
              <a:rPr lang="ar-SA" dirty="0"/>
            </a:br>
            <a:r>
              <a:rPr lang="ar-SA" dirty="0"/>
              <a:t/>
            </a:r>
            <a:br>
              <a:rPr lang="ar-SA" dirty="0"/>
            </a:br>
            <a:r>
              <a:rPr lang="ar-SA" dirty="0" smtClean="0"/>
              <a:t>   </a:t>
            </a:r>
            <a:endParaRPr lang="en-GB" dirty="0"/>
          </a:p>
        </p:txBody>
      </p:sp>
      <p:sp>
        <p:nvSpPr>
          <p:cNvPr id="2" name="Content Placeholder 1"/>
          <p:cNvSpPr>
            <a:spLocks noGrp="1"/>
          </p:cNvSpPr>
          <p:nvPr>
            <p:ph idx="1"/>
          </p:nvPr>
        </p:nvSpPr>
        <p:spPr/>
        <p:txBody>
          <a:bodyPr>
            <a:normAutofit fontScale="77500" lnSpcReduction="20000"/>
          </a:bodyPr>
          <a:lstStyle/>
          <a:p>
            <a:endParaRPr lang="en-GB" dirty="0" smtClean="0"/>
          </a:p>
          <a:p>
            <a:pPr algn="ctr" rtl="1"/>
            <a:r>
              <a:rPr lang="ar-SA" sz="5100" b="1" dirty="0" smtClean="0">
                <a:solidFill>
                  <a:schemeClr val="accent3">
                    <a:lumMod val="50000"/>
                  </a:schemeClr>
                </a:solidFill>
                <a:latin typeface="GE SS TV Bold" pitchFamily="18" charset="-78"/>
                <a:ea typeface="GE SS TV Bold" pitchFamily="18" charset="-78"/>
                <a:cs typeface="GE SS TV Bold" pitchFamily="18" charset="-78"/>
              </a:rPr>
              <a:t>المستشرقون و القرآن الكريم</a:t>
            </a:r>
          </a:p>
          <a:p>
            <a:pPr algn="ctr" rtl="1"/>
            <a:endParaRPr lang="ar-SA" sz="4700" b="1" dirty="0" smtClean="0">
              <a:solidFill>
                <a:srgbClr val="002060"/>
              </a:solidFill>
              <a:latin typeface="GE SS TV Bold" pitchFamily="18" charset="-78"/>
              <a:ea typeface="GE SS TV Bold" pitchFamily="18" charset="-78"/>
              <a:cs typeface="GE SS TV Bold" pitchFamily="18" charset="-78"/>
            </a:endParaRPr>
          </a:p>
          <a:p>
            <a:pPr algn="ctr" rtl="1"/>
            <a:r>
              <a:rPr lang="ar-SA" sz="4700" b="1" dirty="0" smtClean="0">
                <a:solidFill>
                  <a:srgbClr val="002060"/>
                </a:solidFill>
                <a:latin typeface="GE SS TV Bold" pitchFamily="18" charset="-78"/>
                <a:ea typeface="GE SS TV Bold" pitchFamily="18" charset="-78"/>
                <a:cs typeface="GE SS TV Bold" pitchFamily="18" charset="-78"/>
              </a:rPr>
              <a:t>شكراً للمشاركة و حسن الاستماع </a:t>
            </a:r>
            <a:r>
              <a:rPr lang="ar-SA" sz="4700" b="1" dirty="0" smtClean="0">
                <a:latin typeface="GE SS TV Bold" pitchFamily="18" charset="-78"/>
                <a:ea typeface="GE SS TV Bold" pitchFamily="18" charset="-78"/>
                <a:cs typeface="GE SS TV Bold" pitchFamily="18" charset="-78"/>
              </a:rPr>
              <a:t/>
            </a:r>
            <a:br>
              <a:rPr lang="ar-SA" sz="4700" b="1" dirty="0" smtClean="0">
                <a:latin typeface="GE SS TV Bold" pitchFamily="18" charset="-78"/>
                <a:ea typeface="GE SS TV Bold" pitchFamily="18" charset="-78"/>
                <a:cs typeface="GE SS TV Bold" pitchFamily="18" charset="-78"/>
              </a:rPr>
            </a:br>
            <a:r>
              <a:rPr lang="ar-SA" sz="4700" b="1" dirty="0" smtClean="0">
                <a:latin typeface="GE SS TV Bold" pitchFamily="18" charset="-78"/>
                <a:ea typeface="GE SS TV Bold" pitchFamily="18" charset="-78"/>
                <a:cs typeface="GE SS TV Bold" pitchFamily="18" charset="-78"/>
              </a:rPr>
              <a:t/>
            </a:r>
            <a:br>
              <a:rPr lang="ar-SA" sz="4700" b="1" dirty="0" smtClean="0">
                <a:latin typeface="GE SS TV Bold" pitchFamily="18" charset="-78"/>
                <a:ea typeface="GE SS TV Bold" pitchFamily="18" charset="-78"/>
                <a:cs typeface="GE SS TV Bold" pitchFamily="18" charset="-78"/>
              </a:rPr>
            </a:br>
            <a:r>
              <a:rPr lang="ar-SA" sz="4700" b="1" dirty="0" smtClean="0">
                <a:latin typeface="GE SS TV Bold" pitchFamily="18" charset="-78"/>
                <a:ea typeface="GE SS TV Bold" pitchFamily="18" charset="-78"/>
                <a:cs typeface="GE SS TV Bold" pitchFamily="18" charset="-78"/>
              </a:rPr>
              <a:t/>
            </a:r>
            <a:br>
              <a:rPr lang="ar-SA" sz="4700" b="1" dirty="0" smtClean="0">
                <a:latin typeface="GE SS TV Bold" pitchFamily="18" charset="-78"/>
                <a:ea typeface="GE SS TV Bold" pitchFamily="18" charset="-78"/>
                <a:cs typeface="GE SS TV Bold" pitchFamily="18" charset="-78"/>
              </a:rPr>
            </a:br>
            <a:r>
              <a:rPr lang="en-GB" sz="4700" b="1" dirty="0" smtClean="0">
                <a:solidFill>
                  <a:srgbClr val="7030A0"/>
                </a:solidFill>
                <a:latin typeface="GE SS TV Bold" pitchFamily="18" charset="-78"/>
                <a:ea typeface="GE SS TV Bold" pitchFamily="18" charset="-78"/>
                <a:cs typeface="GE SS TV Bold" pitchFamily="18" charset="-78"/>
              </a:rPr>
              <a:t/>
            </a:r>
            <a:br>
              <a:rPr lang="en-GB" sz="4700" b="1" dirty="0" smtClean="0">
                <a:solidFill>
                  <a:srgbClr val="7030A0"/>
                </a:solidFill>
                <a:latin typeface="GE SS TV Bold" pitchFamily="18" charset="-78"/>
                <a:ea typeface="GE SS TV Bold" pitchFamily="18" charset="-78"/>
                <a:cs typeface="GE SS TV Bold" pitchFamily="18" charset="-78"/>
              </a:rPr>
            </a:br>
            <a:r>
              <a:rPr lang="ar-SA" sz="4400" b="1" dirty="0" smtClean="0">
                <a:latin typeface="GE SS TV Bold" pitchFamily="18" charset="-78"/>
                <a:ea typeface="GE SS TV Bold" pitchFamily="18" charset="-78"/>
                <a:cs typeface="GE SS TV Bold" pitchFamily="18" charset="-78"/>
              </a:rPr>
              <a:t/>
            </a:r>
            <a:br>
              <a:rPr lang="ar-SA" sz="4400" b="1" dirty="0" smtClean="0">
                <a:latin typeface="GE SS TV Bold" pitchFamily="18" charset="-78"/>
                <a:ea typeface="GE SS TV Bold" pitchFamily="18" charset="-78"/>
                <a:cs typeface="GE SS TV Bold" pitchFamily="18" charset="-78"/>
              </a:rPr>
            </a:br>
            <a:endParaRPr lang="en-GB" sz="4400" b="1" dirty="0" smtClean="0">
              <a:latin typeface="GE SS TV Bold" pitchFamily="18" charset="-78"/>
              <a:ea typeface="GE SS TV Bold" pitchFamily="18" charset="-78"/>
              <a:cs typeface="GE SS TV Bold" pitchFamily="18" charset="-78"/>
            </a:endParaRPr>
          </a:p>
          <a:p>
            <a:endParaRPr lang="en-GB" sz="4400" b="1" dirty="0"/>
          </a:p>
        </p:txBody>
      </p:sp>
    </p:spTree>
    <p:extLst>
      <p:ext uri="{BB962C8B-B14F-4D97-AF65-F5344CB8AC3E}">
        <p14:creationId xmlns:p14="http://schemas.microsoft.com/office/powerpoint/2010/main" val="4263270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mph" presetSubtype="0" fill="hold" grpId="0" nodeType="clickEffect">
                                  <p:stCondLst>
                                    <p:cond delay="0"/>
                                  </p:stCondLst>
                                  <p:childTnLst>
                                    <p:animScale>
                                      <p:cBhvr>
                                        <p:cTn id="13" dur="2000" fill="hold"/>
                                        <p:tgtEl>
                                          <p:spTgt spid="2">
                                            <p:txEl>
                                              <p:pRg st="1" end="1"/>
                                            </p:txEl>
                                          </p:spTgt>
                                        </p:tgtEl>
                                      </p:cBhvr>
                                      <p:by x="150000" y="150000"/>
                                    </p:animScale>
                                  </p:childTnLst>
                                </p:cTn>
                              </p:par>
                            </p:childTnLst>
                          </p:cTn>
                        </p:par>
                      </p:childTnLst>
                    </p:cTn>
                  </p:par>
                  <p:par>
                    <p:cTn id="14" fill="hold">
                      <p:stCondLst>
                        <p:cond delay="indefinite"/>
                      </p:stCondLst>
                      <p:childTnLst>
                        <p:par>
                          <p:cTn id="15" fill="hold">
                            <p:stCondLst>
                              <p:cond delay="0"/>
                            </p:stCondLst>
                            <p:childTnLst>
                              <p:par>
                                <p:cTn id="16" presetID="6" presetClass="emph" presetSubtype="0" fill="hold" grpId="0" nodeType="clickEffect">
                                  <p:stCondLst>
                                    <p:cond delay="0"/>
                                  </p:stCondLst>
                                  <p:childTnLst>
                                    <p:animScale>
                                      <p:cBhvr>
                                        <p:cTn id="17" dur="2000" fill="hold"/>
                                        <p:tgtEl>
                                          <p:spTgt spid="2">
                                            <p:txEl>
                                              <p:pRg st="3" end="3"/>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build="p"/>
    </p:bldLst>
  </p:timing>
</p:sld>
</file>

<file path=ppt/theme/theme1.xml><?xml version="1.0" encoding="utf-8"?>
<a:theme xmlns:a="http://schemas.openxmlformats.org/drawingml/2006/main" name="Office Theme">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9250</TotalTime>
  <Words>704</Words>
  <Application>Microsoft Office PowerPoint</Application>
  <PresentationFormat>A4 Paper (210x297 mm)</PresentationFormat>
  <Paragraphs>231</Paragraphs>
  <Slides>35</Slides>
  <Notes>35</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      حركة الاستشراق المستوى الخامس       </vt:lpstr>
      <vt:lpstr> المحاضرة الثامنة </vt:lpstr>
      <vt:lpstr>مراجعة</vt:lpstr>
      <vt:lpstr>مراجعة</vt:lpstr>
      <vt:lpstr>مراجعة</vt:lpstr>
      <vt:lpstr>مراجعة</vt:lpstr>
      <vt:lpstr>المستشرقون وموقفهم من الاسلام</vt:lpstr>
      <vt:lpstr>المستشرقون وموقفهم من الاسلام</vt:lpstr>
      <vt:lpstr>المستشرقون وموقفهم من الاسلام</vt:lpstr>
      <vt:lpstr>المستشرقون وموقفهم من الاسلام</vt:lpstr>
      <vt:lpstr>المستشرقون وموقفهم من الاسلام</vt:lpstr>
      <vt:lpstr>المستشرقون وموقفهم من الاسلام</vt:lpstr>
      <vt:lpstr>المستشرقون وموقفهم من الاسلام</vt:lpstr>
      <vt:lpstr>المستشرقون وموقفهم من الاسلام</vt:lpstr>
      <vt:lpstr>مراجعة</vt:lpstr>
      <vt:lpstr>المستشرقون وموقفهم من الاسلام</vt:lpstr>
      <vt:lpstr>المستشرقون وموقفهم من الاسلام</vt:lpstr>
      <vt:lpstr>المستشرقون وموقفهم من الاسلام</vt:lpstr>
      <vt:lpstr>PowerPoint Presentation</vt:lpstr>
      <vt:lpstr>المستشرقون وموقفهم من الاسلام</vt:lpstr>
      <vt:lpstr>مراجعة</vt:lpstr>
      <vt:lpstr>المستشرقون وموقفهم من الاسلام</vt:lpstr>
      <vt:lpstr>المستشرقون وموقفهم من الاسلام</vt:lpstr>
      <vt:lpstr>المستشرقون وموقفهم من الاسلام</vt:lpstr>
      <vt:lpstr>PowerPoint Presentation</vt:lpstr>
      <vt:lpstr>PowerPoint Presentation</vt:lpstr>
      <vt:lpstr>اعمال المستشرقين</vt:lpstr>
      <vt:lpstr>دائرة المعارف – مقدمة الناشر</vt:lpstr>
      <vt:lpstr>دائرة المعارف – مقدمة الناشر</vt:lpstr>
      <vt:lpstr>مراجعة</vt:lpstr>
      <vt:lpstr>المستشرقون وموقفهم من الاسلام</vt:lpstr>
      <vt:lpstr>المستشرقون وموقفهم من الاسلام</vt:lpstr>
      <vt:lpstr>مراجعة</vt:lpstr>
      <vt:lpstr>مراجعة</vt:lpstr>
      <vt:lpstr>     المحاضرة القادمة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kmomer</cp:lastModifiedBy>
  <cp:revision>253</cp:revision>
  <cp:lastPrinted>2012-10-17T08:23:15Z</cp:lastPrinted>
  <dcterms:created xsi:type="dcterms:W3CDTF">2009-10-14T19:14:34Z</dcterms:created>
  <dcterms:modified xsi:type="dcterms:W3CDTF">2012-12-01T16:27:04Z</dcterms:modified>
</cp:coreProperties>
</file>