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22"/>
  </p:notesMasterIdLst>
  <p:sldIdLst>
    <p:sldId id="268" r:id="rId2"/>
    <p:sldId id="339" r:id="rId3"/>
    <p:sldId id="326" r:id="rId4"/>
    <p:sldId id="327" r:id="rId5"/>
    <p:sldId id="334" r:id="rId6"/>
    <p:sldId id="341" r:id="rId7"/>
    <p:sldId id="323" r:id="rId8"/>
    <p:sldId id="328" r:id="rId9"/>
    <p:sldId id="348" r:id="rId10"/>
    <p:sldId id="347" r:id="rId11"/>
    <p:sldId id="287" r:id="rId12"/>
    <p:sldId id="349" r:id="rId13"/>
    <p:sldId id="345" r:id="rId14"/>
    <p:sldId id="306" r:id="rId15"/>
    <p:sldId id="346" r:id="rId16"/>
    <p:sldId id="352" r:id="rId17"/>
    <p:sldId id="350" r:id="rId18"/>
    <p:sldId id="353" r:id="rId19"/>
    <p:sldId id="354" r:id="rId20"/>
    <p:sldId id="355" r:id="rId21"/>
  </p:sldIdLst>
  <p:sldSz cx="9144000" cy="6858000" type="screen4x3"/>
  <p:notesSz cx="6858000" cy="9144000"/>
  <p:defaultTextStyle>
    <a:defPPr>
      <a:defRPr lang="en-US"/>
    </a:defPPr>
    <a:lvl1pPr algn="r" rtl="1" fontAlgn="base">
      <a:spcBef>
        <a:spcPct val="0"/>
      </a:spcBef>
      <a:spcAft>
        <a:spcPct val="0"/>
      </a:spcAft>
      <a:defRPr sz="36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36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r" defTabSz="914400" rtl="1" eaLnBrk="1" latinLnBrk="0" hangingPunct="1">
      <a:defRPr sz="3600" kern="1200">
        <a:solidFill>
          <a:schemeClr val="tx1"/>
        </a:solidFill>
        <a:latin typeface="Arial" pitchFamily="34" charset="0"/>
        <a:ea typeface="+mn-ea"/>
        <a:cs typeface="Arial" pitchFamily="34" charset="0"/>
      </a:defRPr>
    </a:lvl6pPr>
    <a:lvl7pPr marL="2743200" algn="r" defTabSz="914400" rtl="1" eaLnBrk="1" latinLnBrk="0" hangingPunct="1">
      <a:defRPr sz="3600" kern="1200">
        <a:solidFill>
          <a:schemeClr val="tx1"/>
        </a:solidFill>
        <a:latin typeface="Arial" pitchFamily="34" charset="0"/>
        <a:ea typeface="+mn-ea"/>
        <a:cs typeface="Arial" pitchFamily="34" charset="0"/>
      </a:defRPr>
    </a:lvl7pPr>
    <a:lvl8pPr marL="3200400" algn="r" defTabSz="914400" rtl="1" eaLnBrk="1" latinLnBrk="0" hangingPunct="1">
      <a:defRPr sz="3600" kern="1200">
        <a:solidFill>
          <a:schemeClr val="tx1"/>
        </a:solidFill>
        <a:latin typeface="Arial" pitchFamily="34" charset="0"/>
        <a:ea typeface="+mn-ea"/>
        <a:cs typeface="Arial" pitchFamily="34" charset="0"/>
      </a:defRPr>
    </a:lvl8pPr>
    <a:lvl9pPr marL="3657600" algn="r" defTabSz="914400" rtl="1" eaLnBrk="1" latinLnBrk="0" hangingPunct="1">
      <a:defRPr sz="3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99"/>
    <a:srgbClr val="66FFFF"/>
    <a:srgbClr val="000000"/>
    <a:srgbClr val="FFFF00"/>
    <a:srgbClr val="800000"/>
    <a:srgbClr val="FF0000"/>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27" autoAdjust="0"/>
  </p:normalViewPr>
  <p:slideViewPr>
    <p:cSldViewPr>
      <p:cViewPr>
        <p:scale>
          <a:sx n="66" d="100"/>
          <a:sy n="66" d="100"/>
        </p:scale>
        <p:origin x="-150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vl1pPr>
          </a:lstStyle>
          <a:p>
            <a:pPr>
              <a:defRPr/>
            </a:pPr>
            <a:endParaRPr lang="en-US"/>
          </a:p>
        </p:txBody>
      </p:sp>
      <p:sp>
        <p:nvSpPr>
          <p:cNvPr id="5939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vl1pPr>
          </a:lstStyle>
          <a:p>
            <a:pPr>
              <a:defRPr/>
            </a:pPr>
            <a:endParaRPr lang="en-US"/>
          </a:p>
        </p:txBody>
      </p:sp>
      <p:sp>
        <p:nvSpPr>
          <p:cNvPr id="2355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5939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pPr>
              <a:defRPr/>
            </a:pPr>
            <a:endParaRPr lang="en-US"/>
          </a:p>
        </p:txBody>
      </p:sp>
      <p:sp>
        <p:nvSpPr>
          <p:cNvPr id="5939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pPr>
              <a:defRPr/>
            </a:pPr>
            <a:fld id="{FB483881-8889-4487-B619-FC69964A66A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3.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4.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شريحة عنوان">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p>
          </p:txBody>
        </p:sp>
        <p:sp>
          <p:nvSpPr>
            <p:cNvPr id="19" name="Rectangle 17"/>
            <p:cNvSpPr>
              <a:spLocks noChangeArrowheads="1"/>
            </p:cNvSpPr>
            <p:nvPr userDrawn="1"/>
          </p:nvSpPr>
          <p:spPr bwMode="hidden">
            <a:xfrm rot="18603245" flipV="1">
              <a:off x="4054"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0" name="Rectangle 18"/>
            <p:cNvSpPr>
              <a:spLocks noChangeArrowheads="1"/>
            </p:cNvSpPr>
            <p:nvPr userDrawn="1"/>
          </p:nvSpPr>
          <p:spPr bwMode="hidden">
            <a:xfrm rot="39991575" flipH="1" flipV="1">
              <a:off x="5370"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grpSp>
      <p:sp>
        <p:nvSpPr>
          <p:cNvPr id="377050"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ar-SA"/>
              <a:t>انقر لتحرير نمط العنوان الرئيسي</a:t>
            </a:r>
          </a:p>
        </p:txBody>
      </p:sp>
      <p:sp>
        <p:nvSpPr>
          <p:cNvPr id="377051"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ar-SA"/>
              <a:t>انقر لتحرير نمط العنوان الثانوي الرئيسي</a:t>
            </a:r>
          </a:p>
        </p:txBody>
      </p:sp>
      <p:sp>
        <p:nvSpPr>
          <p:cNvPr id="220" name="Rectangle 220"/>
          <p:cNvSpPr>
            <a:spLocks noGrp="1" noChangeArrowheads="1"/>
          </p:cNvSpPr>
          <p:nvPr>
            <p:ph type="dt" sz="quarter" idx="10"/>
          </p:nvPr>
        </p:nvSpPr>
        <p:spPr/>
        <p:txBody>
          <a:bodyPr/>
          <a:lstStyle>
            <a:lvl1pPr>
              <a:defRPr/>
            </a:lvl1pPr>
          </a:lstStyle>
          <a:p>
            <a:pPr>
              <a:defRPr/>
            </a:pPr>
            <a:endParaRPr lang="en-US"/>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22" name="Rectangle 222"/>
          <p:cNvSpPr>
            <a:spLocks noGrp="1" noChangeArrowheads="1"/>
          </p:cNvSpPr>
          <p:nvPr>
            <p:ph type="sldNum" sz="quarter" idx="12"/>
          </p:nvPr>
        </p:nvSpPr>
        <p:spPr/>
        <p:txBody>
          <a:bodyPr/>
          <a:lstStyle>
            <a:lvl1pPr>
              <a:defRPr/>
            </a:lvl1pPr>
          </a:lstStyle>
          <a:p>
            <a:pPr>
              <a:defRPr/>
            </a:pPr>
            <a:fld id="{9C78BB42-7235-460F-9BEC-3F7253E6D0B9}" type="slidenum">
              <a:rPr lang="ar-SA"/>
              <a:pPr>
                <a:defRPr/>
              </a:pPr>
              <a:t>‹#›</a:t>
            </a:fld>
            <a:endParaRPr lang="en-US"/>
          </a:p>
        </p:txBody>
      </p:sp>
    </p:spTree>
  </p:cSld>
  <p:clrMapOvr>
    <a:masterClrMapping/>
  </p:clrMapOvr>
  <p:transition spd="slow">
    <p:wheel/>
    <p:sndAc>
      <p:stSnd>
        <p:snd r:embed="rId1" name="coin.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11F572AB-DED1-4FAB-9530-65918ABD7B33}"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218"/>
          <p:cNvSpPr>
            <a:spLocks noGrp="1" noChangeArrowheads="1"/>
          </p:cNvSpPr>
          <p:nvPr>
            <p:ph type="sldNum" sz="quarter" idx="10"/>
          </p:nvPr>
        </p:nvSpPr>
        <p:spPr>
          <a:ln/>
        </p:spPr>
        <p:txBody>
          <a:bodyPr/>
          <a:lstStyle>
            <a:lvl1pPr>
              <a:defRPr/>
            </a:lvl1pPr>
          </a:lstStyle>
          <a:p>
            <a:pPr>
              <a:defRPr/>
            </a:pPr>
            <a:fld id="{387A49A8-1C88-498A-B35A-4AAA964244C8}"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218"/>
          <p:cNvSpPr>
            <a:spLocks noGrp="1" noChangeArrowheads="1"/>
          </p:cNvSpPr>
          <p:nvPr>
            <p:ph type="sldNum" sz="quarter" idx="10"/>
          </p:nvPr>
        </p:nvSpPr>
        <p:spPr>
          <a:ln/>
        </p:spPr>
        <p:txBody>
          <a:bodyPr/>
          <a:lstStyle>
            <a:lvl1pPr>
              <a:defRPr/>
            </a:lvl1pPr>
          </a:lstStyle>
          <a:p>
            <a:pPr>
              <a:defRPr/>
            </a:pPr>
            <a:fld id="{CC6F5105-C3D9-4F19-AC35-D5DDCAD0D74D}"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218"/>
          <p:cNvSpPr>
            <a:spLocks noGrp="1" noChangeArrowheads="1"/>
          </p:cNvSpPr>
          <p:nvPr>
            <p:ph type="sldNum" sz="quarter" idx="10"/>
          </p:nvPr>
        </p:nvSpPr>
        <p:spPr>
          <a:ln/>
        </p:spPr>
        <p:txBody>
          <a:bodyPr/>
          <a:lstStyle>
            <a:lvl1pPr>
              <a:defRPr/>
            </a:lvl1pPr>
          </a:lstStyle>
          <a:p>
            <a:pPr>
              <a:defRPr/>
            </a:pPr>
            <a:fld id="{1300CB63-991A-4FC7-A710-D541229EBB12}" type="slidenum">
              <a:rPr lang="ar-SA"/>
              <a:pPr>
                <a:defRPr/>
              </a:pPr>
              <a:t>‹#›</a:t>
            </a:fld>
            <a:endParaRPr lang="en-US"/>
          </a:p>
        </p:txBody>
      </p:sp>
      <p:sp>
        <p:nvSpPr>
          <p:cNvPr id="8" name="Rectangle 219"/>
          <p:cNvSpPr>
            <a:spLocks noGrp="1" noChangeArrowheads="1"/>
          </p:cNvSpPr>
          <p:nvPr>
            <p:ph type="dt" sz="half" idx="11"/>
          </p:nvPr>
        </p:nvSpPr>
        <p:spPr>
          <a:ln/>
        </p:spPr>
        <p:txBody>
          <a:bodyPr/>
          <a:lstStyle>
            <a:lvl1pPr>
              <a:defRPr/>
            </a:lvl1pPr>
          </a:lstStyle>
          <a:p>
            <a:pPr>
              <a:defRPr/>
            </a:pPr>
            <a:endParaRPr lang="en-US"/>
          </a:p>
        </p:txBody>
      </p:sp>
      <p:sp>
        <p:nvSpPr>
          <p:cNvPr id="9"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218"/>
          <p:cNvSpPr>
            <a:spLocks noGrp="1" noChangeArrowheads="1"/>
          </p:cNvSpPr>
          <p:nvPr>
            <p:ph type="sldNum" sz="quarter" idx="10"/>
          </p:nvPr>
        </p:nvSpPr>
        <p:spPr>
          <a:ln/>
        </p:spPr>
        <p:txBody>
          <a:bodyPr/>
          <a:lstStyle>
            <a:lvl1pPr>
              <a:defRPr/>
            </a:lvl1pPr>
          </a:lstStyle>
          <a:p>
            <a:pPr>
              <a:defRPr/>
            </a:pPr>
            <a:fld id="{C295D33D-DCA6-461F-9955-CFE0B4437F6A}" type="slidenum">
              <a:rPr lang="ar-SA"/>
              <a:pPr>
                <a:defRPr/>
              </a:pPr>
              <a:t>‹#›</a:t>
            </a:fld>
            <a:endParaRPr lang="en-US"/>
          </a:p>
        </p:txBody>
      </p:sp>
      <p:sp>
        <p:nvSpPr>
          <p:cNvPr id="4" name="Rectangle 219"/>
          <p:cNvSpPr>
            <a:spLocks noGrp="1" noChangeArrowheads="1"/>
          </p:cNvSpPr>
          <p:nvPr>
            <p:ph type="dt" sz="half" idx="11"/>
          </p:nvPr>
        </p:nvSpPr>
        <p:spPr>
          <a:ln/>
        </p:spPr>
        <p:txBody>
          <a:bodyPr/>
          <a:lstStyle>
            <a:lvl1pPr>
              <a:defRPr/>
            </a:lvl1pPr>
          </a:lstStyle>
          <a:p>
            <a:pPr>
              <a:defRPr/>
            </a:pPr>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7E09B9DA-4A20-42F2-9681-725C77734342}" type="slidenum">
              <a:rPr lang="ar-SA"/>
              <a:pPr>
                <a:defRPr/>
              </a:pPr>
              <a:t>‹#›</a:t>
            </a:fld>
            <a:endParaRPr lang="en-US"/>
          </a:p>
        </p:txBody>
      </p:sp>
      <p:sp>
        <p:nvSpPr>
          <p:cNvPr id="3" name="Rectangle 219"/>
          <p:cNvSpPr>
            <a:spLocks noGrp="1" noChangeArrowheads="1"/>
          </p:cNvSpPr>
          <p:nvPr>
            <p:ph type="dt" sz="half" idx="11"/>
          </p:nvPr>
        </p:nvSpPr>
        <p:spPr>
          <a:ln/>
        </p:spPr>
        <p:txBody>
          <a:bodyPr/>
          <a:lstStyle>
            <a:lvl1pPr>
              <a:defRPr/>
            </a:lvl1pPr>
          </a:lstStyle>
          <a:p>
            <a:pPr>
              <a:defRPr/>
            </a:pPr>
            <a:endParaRPr lang="en-US"/>
          </a:p>
        </p:txBody>
      </p:sp>
      <p:sp>
        <p:nvSpPr>
          <p:cNvPr id="4"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D64922D6-C1B2-4950-9461-6F92741992A8}"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6BE51B8F-ED45-47D0-AD2F-AFA3ACF762B1}"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0B3B96D7-99A4-464E-B239-8C56B33073BF}"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9462"/>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946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641DA0B3-A0A7-45EB-93B8-DD2BA6669F51}"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عنوان ومخط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خطط 2"/>
          <p:cNvSpPr>
            <a:spLocks noGrp="1"/>
          </p:cNvSpPr>
          <p:nvPr>
            <p:ph type="chart" idx="1"/>
          </p:nvPr>
        </p:nvSpPr>
        <p:spPr>
          <a:xfrm>
            <a:off x="457200" y="1600200"/>
            <a:ext cx="8229600" cy="4533900"/>
          </a:xfrm>
        </p:spPr>
        <p:txBody>
          <a:bodyPr/>
          <a:lstStyle/>
          <a:p>
            <a:pPr lvl="0"/>
            <a:endParaRPr lang="ar-SA"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45657BBB-606E-4EA0-B5DF-CE51401AEC51}"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عنوان، ومحتوى، واثنان من ال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339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4648200" y="1600200"/>
            <a:ext cx="4038600" cy="219075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4648200" y="3943350"/>
            <a:ext cx="4038600" cy="219075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Rectangle 218"/>
          <p:cNvSpPr>
            <a:spLocks noGrp="1" noChangeArrowheads="1"/>
          </p:cNvSpPr>
          <p:nvPr>
            <p:ph type="sldNum" sz="quarter" idx="10"/>
          </p:nvPr>
        </p:nvSpPr>
        <p:spPr>
          <a:ln/>
        </p:spPr>
        <p:txBody>
          <a:bodyPr/>
          <a:lstStyle>
            <a:lvl1pPr>
              <a:defRPr/>
            </a:lvl1pPr>
          </a:lstStyle>
          <a:p>
            <a:pPr>
              <a:defRPr/>
            </a:pPr>
            <a:fld id="{036D5CE1-BE5B-4EE1-B3C4-0AC078BE4A99}" type="slidenum">
              <a:rPr lang="ar-SA"/>
              <a:pPr>
                <a:defRPr/>
              </a:pPr>
              <a:t>‹#›</a:t>
            </a:fld>
            <a:endParaRPr lang="en-US"/>
          </a:p>
        </p:txBody>
      </p:sp>
      <p:sp>
        <p:nvSpPr>
          <p:cNvPr id="7" name="Rectangle 219"/>
          <p:cNvSpPr>
            <a:spLocks noGrp="1" noChangeArrowheads="1"/>
          </p:cNvSpPr>
          <p:nvPr>
            <p:ph type="dt" sz="half" idx="11"/>
          </p:nvPr>
        </p:nvSpPr>
        <p:spPr>
          <a:ln/>
        </p:spPr>
        <p:txBody>
          <a:bodyPr/>
          <a:lstStyle>
            <a:lvl1pPr>
              <a:defRPr/>
            </a:lvl1pPr>
          </a:lstStyle>
          <a:p>
            <a:pPr>
              <a:defRPr/>
            </a:pPr>
            <a:endParaRPr lang="en-US"/>
          </a:p>
        </p:txBody>
      </p:sp>
      <p:sp>
        <p:nvSpPr>
          <p:cNvPr id="8"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oin.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496888" y="1308100"/>
            <a:ext cx="10429876" cy="5908675"/>
            <a:chOff x="-313" y="824"/>
            <a:chExt cx="6570" cy="3722"/>
          </a:xfrm>
        </p:grpSpPr>
        <p:sp>
          <p:nvSpPr>
            <p:cNvPr id="375811"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2"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3"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4"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5"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6"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7"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8"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9"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0"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1"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2"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3"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4"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5"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6"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7"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8"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9"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0"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1"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2"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3"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4"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5"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6"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7"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8"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9"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0"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1"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2"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3"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4"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45"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6"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7"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8"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9"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0"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51"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2"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3"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4"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5"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6"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7"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8"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9"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0"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1"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2"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3"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4"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5"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6"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7"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8"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9"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0"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1"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2"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3"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4"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5"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6"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7"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8"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9"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80"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81"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2"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3"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4"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5"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86"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7"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8"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9"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0"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1"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2"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893"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4"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5"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6"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7"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8"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9"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00"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1"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2"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3"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4"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5"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6"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7"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8"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9"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0"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1"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2"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3"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4"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5"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6"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7"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8"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19"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20"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1"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2"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3"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4"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5"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6"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7"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28"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29"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0"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1"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2"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3"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4"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35"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36"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7"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8"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9"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0"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1"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2"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3"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4"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5"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46"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7"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8"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49"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0"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51"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52"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3"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4"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5"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6"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7"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58"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9"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60"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1"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2"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3"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4"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5"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6"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7"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8"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9"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0"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1"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2"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3"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4"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5"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6"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77"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78"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79"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80"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1"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2"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3"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4"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5"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6"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7"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8"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9"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0"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1"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2"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3"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4"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5"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6"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7"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375998"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9"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0"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1"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2"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3"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4"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5"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6"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7"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8"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9"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0"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1"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2"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3"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4"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5"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6"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7"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8"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9"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0"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1"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22"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6023"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6024"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6025"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grpSp>
      <p:sp>
        <p:nvSpPr>
          <p:cNvPr id="376026"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pPr>
              <a:defRPr/>
            </a:pPr>
            <a:fld id="{BDB57F7B-6B33-4921-9943-4A22D2B0C1CC}" type="slidenum">
              <a:rPr lang="ar-SA"/>
              <a:pPr>
                <a:defRPr/>
              </a:pPr>
              <a:t>‹#›</a:t>
            </a:fld>
            <a:endParaRPr lang="en-US"/>
          </a:p>
        </p:txBody>
      </p:sp>
      <p:sp>
        <p:nvSpPr>
          <p:cNvPr id="376027"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pPr>
              <a:defRPr/>
            </a:pPr>
            <a:endParaRPr lang="en-US"/>
          </a:p>
        </p:txBody>
      </p:sp>
      <p:sp>
        <p:nvSpPr>
          <p:cNvPr id="376028"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pPr>
              <a:defRPr/>
            </a:pPr>
            <a:endParaRPr lang="en-US"/>
          </a:p>
        </p:txBody>
      </p:sp>
      <p:sp>
        <p:nvSpPr>
          <p:cNvPr id="376029"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376030"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Tree>
  </p:cSld>
  <p:clrMap bg1="dk2" tx1="lt1" bg2="dk1" tx2="lt2" accent1="accent1" accent2="accent2" accent3="accent3" accent4="accent4" accent5="accent5" accent6="accent6" hlink="hlink" folHlink="folHlink"/>
  <p:sldLayoutIdLst>
    <p:sldLayoutId id="2147483829"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Lst>
  <p:transition spd="slow">
    <p:wheel/>
    <p:sndAc>
      <p:stSnd>
        <p:snd r:embed="rId15" name="coin.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76030"/>
                                        </p:tgtEl>
                                        <p:attrNameLst>
                                          <p:attrName>style.visibility</p:attrName>
                                        </p:attrNameLst>
                                      </p:cBhvr>
                                      <p:to>
                                        <p:strVal val="visible"/>
                                      </p:to>
                                    </p:set>
                                    <p:anim calcmode="lin" valueType="num">
                                      <p:cBhvr>
                                        <p:cTn id="7" dur="500" fill="hold"/>
                                        <p:tgtEl>
                                          <p:spTgt spid="376030"/>
                                        </p:tgtEl>
                                        <p:attrNameLst>
                                          <p:attrName>ppt_w</p:attrName>
                                        </p:attrNameLst>
                                      </p:cBhvr>
                                      <p:tavLst>
                                        <p:tav tm="0">
                                          <p:val>
                                            <p:fltVal val="0"/>
                                          </p:val>
                                        </p:tav>
                                        <p:tav tm="100000">
                                          <p:val>
                                            <p:strVal val="#ppt_w"/>
                                          </p:val>
                                        </p:tav>
                                      </p:tavLst>
                                    </p:anim>
                                    <p:anim calcmode="lin" valueType="num">
                                      <p:cBhvr>
                                        <p:cTn id="8" dur="500" fill="hold"/>
                                        <p:tgtEl>
                                          <p:spTgt spid="376030"/>
                                        </p:tgtEl>
                                        <p:attrNameLst>
                                          <p:attrName>ppt_h</p:attrName>
                                        </p:attrNameLst>
                                      </p:cBhvr>
                                      <p:tavLst>
                                        <p:tav tm="0">
                                          <p:val>
                                            <p:fltVal val="0"/>
                                          </p:val>
                                        </p:tav>
                                        <p:tav tm="100000">
                                          <p:val>
                                            <p:strVal val="#ppt_h"/>
                                          </p:val>
                                        </p:tav>
                                      </p:tavLst>
                                    </p:anim>
                                    <p:anim calcmode="lin" valueType="num">
                                      <p:cBhvr>
                                        <p:cTn id="9" dur="500" fill="hold"/>
                                        <p:tgtEl>
                                          <p:spTgt spid="376030"/>
                                        </p:tgtEl>
                                        <p:attrNameLst>
                                          <p:attrName>style.rotation</p:attrName>
                                        </p:attrNameLst>
                                      </p:cBhvr>
                                      <p:tavLst>
                                        <p:tav tm="0">
                                          <p:val>
                                            <p:fltVal val="360"/>
                                          </p:val>
                                        </p:tav>
                                        <p:tav tm="100000">
                                          <p:val>
                                            <p:fltVal val="0"/>
                                          </p:val>
                                        </p:tav>
                                      </p:tavLst>
                                    </p:anim>
                                    <p:animEffect transition="in" filter="fade">
                                      <p:cBhvr>
                                        <p:cTn id="10" dur="500"/>
                                        <p:tgtEl>
                                          <p:spTgt spid="37603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376029">
                                            <p:txEl>
                                              <p:pRg st="0" end="0"/>
                                            </p:txEl>
                                          </p:spTgt>
                                        </p:tgtEl>
                                        <p:attrNameLst>
                                          <p:attrName>style.visibility</p:attrName>
                                        </p:attrNameLst>
                                      </p:cBhvr>
                                      <p:to>
                                        <p:strVal val="visible"/>
                                      </p:to>
                                    </p:set>
                                    <p:anim calcmode="lin" valueType="num">
                                      <p:cBhvr>
                                        <p:cTn id="15" dur="500" fill="hold"/>
                                        <p:tgtEl>
                                          <p:spTgt spid="37602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76029">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376029">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376029">
                                            <p:txEl>
                                              <p:pRg st="0" end="0"/>
                                            </p:txEl>
                                          </p:spTgt>
                                        </p:tgtEl>
                                      </p:cBhvr>
                                    </p:animEffect>
                                  </p:childTnLst>
                                </p:cTn>
                              </p:par>
                              <p:par>
                                <p:cTn id="19" presetID="49" presetClass="entr" presetSubtype="0" decel="100000" fill="hold" grpId="0" nodeType="withEffect">
                                  <p:stCondLst>
                                    <p:cond delay="0"/>
                                  </p:stCondLst>
                                  <p:iterate type="lt">
                                    <p:tmPct val="10000"/>
                                  </p:iterate>
                                  <p:childTnLst>
                                    <p:set>
                                      <p:cBhvr>
                                        <p:cTn id="20" dur="1" fill="hold">
                                          <p:stCondLst>
                                            <p:cond delay="0"/>
                                          </p:stCondLst>
                                        </p:cTn>
                                        <p:tgtEl>
                                          <p:spTgt spid="376029">
                                            <p:txEl>
                                              <p:pRg st="1" end="1"/>
                                            </p:txEl>
                                          </p:spTgt>
                                        </p:tgtEl>
                                        <p:attrNameLst>
                                          <p:attrName>style.visibility</p:attrName>
                                        </p:attrNameLst>
                                      </p:cBhvr>
                                      <p:to>
                                        <p:strVal val="visible"/>
                                      </p:to>
                                    </p:set>
                                    <p:anim calcmode="lin" valueType="num">
                                      <p:cBhvr>
                                        <p:cTn id="21" dur="500" fill="hold"/>
                                        <p:tgtEl>
                                          <p:spTgt spid="37602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7602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376029">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376029">
                                            <p:txEl>
                                              <p:pRg st="1" end="1"/>
                                            </p:txEl>
                                          </p:spTgt>
                                        </p:tgtEl>
                                      </p:cBhvr>
                                    </p:animEffect>
                                  </p:childTnLst>
                                </p:cTn>
                              </p:par>
                              <p:par>
                                <p:cTn id="25" presetID="49" presetClass="entr" presetSubtype="0" decel="100000" fill="hold" grpId="0" nodeType="withEffect">
                                  <p:stCondLst>
                                    <p:cond delay="0"/>
                                  </p:stCondLst>
                                  <p:iterate type="lt">
                                    <p:tmPct val="10000"/>
                                  </p:iterate>
                                  <p:childTnLst>
                                    <p:set>
                                      <p:cBhvr>
                                        <p:cTn id="26" dur="1" fill="hold">
                                          <p:stCondLst>
                                            <p:cond delay="0"/>
                                          </p:stCondLst>
                                        </p:cTn>
                                        <p:tgtEl>
                                          <p:spTgt spid="376029">
                                            <p:txEl>
                                              <p:pRg st="2" end="2"/>
                                            </p:txEl>
                                          </p:spTgt>
                                        </p:tgtEl>
                                        <p:attrNameLst>
                                          <p:attrName>style.visibility</p:attrName>
                                        </p:attrNameLst>
                                      </p:cBhvr>
                                      <p:to>
                                        <p:strVal val="visible"/>
                                      </p:to>
                                    </p:set>
                                    <p:anim calcmode="lin" valueType="num">
                                      <p:cBhvr>
                                        <p:cTn id="27" dur="500" fill="hold"/>
                                        <p:tgtEl>
                                          <p:spTgt spid="376029">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76029">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376029">
                                            <p:txEl>
                                              <p:pRg st="2" end="2"/>
                                            </p:txEl>
                                          </p:spTgt>
                                        </p:tgtEl>
                                        <p:attrNameLst>
                                          <p:attrName>style.rotation</p:attrName>
                                        </p:attrNameLst>
                                      </p:cBhvr>
                                      <p:tavLst>
                                        <p:tav tm="0">
                                          <p:val>
                                            <p:fltVal val="360"/>
                                          </p:val>
                                        </p:tav>
                                        <p:tav tm="100000">
                                          <p:val>
                                            <p:fltVal val="0"/>
                                          </p:val>
                                        </p:tav>
                                      </p:tavLst>
                                    </p:anim>
                                    <p:animEffect transition="in" filter="fade">
                                      <p:cBhvr>
                                        <p:cTn id="30" dur="500"/>
                                        <p:tgtEl>
                                          <p:spTgt spid="376029">
                                            <p:txEl>
                                              <p:pRg st="2" end="2"/>
                                            </p:txEl>
                                          </p:spTgt>
                                        </p:tgtEl>
                                      </p:cBhvr>
                                    </p:animEffect>
                                  </p:childTnLst>
                                </p:cTn>
                              </p:par>
                              <p:par>
                                <p:cTn id="31" presetID="49" presetClass="entr" presetSubtype="0" decel="100000" fill="hold" grpId="0" nodeType="withEffect">
                                  <p:stCondLst>
                                    <p:cond delay="0"/>
                                  </p:stCondLst>
                                  <p:iterate type="lt">
                                    <p:tmPct val="10000"/>
                                  </p:iterate>
                                  <p:childTnLst>
                                    <p:set>
                                      <p:cBhvr>
                                        <p:cTn id="32" dur="1" fill="hold">
                                          <p:stCondLst>
                                            <p:cond delay="0"/>
                                          </p:stCondLst>
                                        </p:cTn>
                                        <p:tgtEl>
                                          <p:spTgt spid="376029">
                                            <p:txEl>
                                              <p:pRg st="3" end="3"/>
                                            </p:txEl>
                                          </p:spTgt>
                                        </p:tgtEl>
                                        <p:attrNameLst>
                                          <p:attrName>style.visibility</p:attrName>
                                        </p:attrNameLst>
                                      </p:cBhvr>
                                      <p:to>
                                        <p:strVal val="visible"/>
                                      </p:to>
                                    </p:set>
                                    <p:anim calcmode="lin" valueType="num">
                                      <p:cBhvr>
                                        <p:cTn id="33" dur="500" fill="hold"/>
                                        <p:tgtEl>
                                          <p:spTgt spid="376029">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76029">
                                            <p:txEl>
                                              <p:pRg st="3" end="3"/>
                                            </p:txEl>
                                          </p:spTgt>
                                        </p:tgtEl>
                                        <p:attrNameLst>
                                          <p:attrName>ppt_h</p:attrName>
                                        </p:attrNameLst>
                                      </p:cBhvr>
                                      <p:tavLst>
                                        <p:tav tm="0">
                                          <p:val>
                                            <p:fltVal val="0"/>
                                          </p:val>
                                        </p:tav>
                                        <p:tav tm="100000">
                                          <p:val>
                                            <p:strVal val="#ppt_h"/>
                                          </p:val>
                                        </p:tav>
                                      </p:tavLst>
                                    </p:anim>
                                    <p:anim calcmode="lin" valueType="num">
                                      <p:cBhvr>
                                        <p:cTn id="35" dur="500" fill="hold"/>
                                        <p:tgtEl>
                                          <p:spTgt spid="376029">
                                            <p:txEl>
                                              <p:pRg st="3" end="3"/>
                                            </p:txEl>
                                          </p:spTgt>
                                        </p:tgtEl>
                                        <p:attrNameLst>
                                          <p:attrName>style.rotation</p:attrName>
                                        </p:attrNameLst>
                                      </p:cBhvr>
                                      <p:tavLst>
                                        <p:tav tm="0">
                                          <p:val>
                                            <p:fltVal val="360"/>
                                          </p:val>
                                        </p:tav>
                                        <p:tav tm="100000">
                                          <p:val>
                                            <p:fltVal val="0"/>
                                          </p:val>
                                        </p:tav>
                                      </p:tavLst>
                                    </p:anim>
                                    <p:animEffect transition="in" filter="fade">
                                      <p:cBhvr>
                                        <p:cTn id="36" dur="500"/>
                                        <p:tgtEl>
                                          <p:spTgt spid="376029">
                                            <p:txEl>
                                              <p:pRg st="3" end="3"/>
                                            </p:txEl>
                                          </p:spTgt>
                                        </p:tgtEl>
                                      </p:cBhvr>
                                    </p:animEffect>
                                  </p:childTnLst>
                                </p:cTn>
                              </p:par>
                              <p:par>
                                <p:cTn id="37" presetID="49" presetClass="entr" presetSubtype="0" decel="100000" fill="hold" grpId="0" nodeType="withEffect">
                                  <p:stCondLst>
                                    <p:cond delay="0"/>
                                  </p:stCondLst>
                                  <p:iterate type="lt">
                                    <p:tmPct val="10000"/>
                                  </p:iterate>
                                  <p:childTnLst>
                                    <p:set>
                                      <p:cBhvr>
                                        <p:cTn id="38" dur="1" fill="hold">
                                          <p:stCondLst>
                                            <p:cond delay="0"/>
                                          </p:stCondLst>
                                        </p:cTn>
                                        <p:tgtEl>
                                          <p:spTgt spid="376029">
                                            <p:txEl>
                                              <p:pRg st="4" end="4"/>
                                            </p:txEl>
                                          </p:spTgt>
                                        </p:tgtEl>
                                        <p:attrNameLst>
                                          <p:attrName>style.visibility</p:attrName>
                                        </p:attrNameLst>
                                      </p:cBhvr>
                                      <p:to>
                                        <p:strVal val="visible"/>
                                      </p:to>
                                    </p:set>
                                    <p:anim calcmode="lin" valueType="num">
                                      <p:cBhvr>
                                        <p:cTn id="39" dur="500" fill="hold"/>
                                        <p:tgtEl>
                                          <p:spTgt spid="37602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76029">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76029">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3760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029" grpId="0" build="p">
        <p:tmplLst>
          <p:tmpl lvl="1">
            <p:tnLst>
              <p:par>
                <p:cTn presetID="49" presetClass="entr" presetSubtype="0" decel="100000" fill="hold" nodeType="click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2">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3">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4">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5">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Lst>
      </p:bldP>
      <p:bldP spid="376030" grpId="0"/>
    </p:bldLst>
  </p:timing>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hlink"/>
        </a:buClr>
        <a:buFont typeface="Wingdings"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Font typeface="Wingdings" pitchFamily="2" charset="2"/>
        <a:buBlip>
          <a:blip r:embed="rId16"/>
        </a:buBlip>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4.wav"/><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rgbClr val="009900"/>
        </a:solidFill>
        <a:effectLst/>
      </p:bgPr>
    </p:bg>
    <p:spTree>
      <p:nvGrpSpPr>
        <p:cNvPr id="1" name=""/>
        <p:cNvGrpSpPr/>
        <p:nvPr/>
      </p:nvGrpSpPr>
      <p:grpSpPr>
        <a:xfrm>
          <a:off x="0" y="0"/>
          <a:ext cx="0" cy="0"/>
          <a:chOff x="0" y="0"/>
          <a:chExt cx="0" cy="0"/>
        </a:xfrm>
      </p:grpSpPr>
      <p:graphicFrame>
        <p:nvGraphicFramePr>
          <p:cNvPr id="1026" name="Organization Chart 32"/>
          <p:cNvGraphicFramePr>
            <a:graphicFrameLocks/>
          </p:cNvGraphicFramePr>
          <p:nvPr>
            <p:ph type="chart" idx="1"/>
          </p:nvPr>
        </p:nvGraphicFramePr>
        <p:xfrm>
          <a:off x="0" y="0"/>
          <a:ext cx="8820150" cy="6858000"/>
        </p:xfrm>
        <a:graphic>
          <a:graphicData uri="http://schemas.openxmlformats.org/drawingml/2006/compatibility">
            <com:legacyDrawing xmlns:com="http://schemas.openxmlformats.org/drawingml/2006/compatibility" spid="_x0000_s1026"/>
          </a:graphicData>
        </a:graphic>
      </p:graphicFrame>
      <p:sp>
        <p:nvSpPr>
          <p:cNvPr id="1032" name="مستطيل 2"/>
          <p:cNvSpPr>
            <a:spLocks noChangeArrowheads="1"/>
          </p:cNvSpPr>
          <p:nvPr/>
        </p:nvSpPr>
        <p:spPr bwMode="auto">
          <a:xfrm>
            <a:off x="3929063" y="1071563"/>
            <a:ext cx="4071937" cy="1000125"/>
          </a:xfrm>
          <a:prstGeom prst="rect">
            <a:avLst/>
          </a:prstGeom>
          <a:solidFill>
            <a:schemeClr val="accent1">
              <a:alpha val="96861"/>
            </a:schemeClr>
          </a:solidFill>
          <a:ln w="57150" algn="ctr">
            <a:solidFill>
              <a:schemeClr val="tx1"/>
            </a:solidFill>
            <a:round/>
            <a:headEnd/>
            <a:tailEnd/>
          </a:ln>
        </p:spPr>
        <p:txBody>
          <a:bodyPr wrap="none" anchor="ctr"/>
          <a:lstStyle/>
          <a:p>
            <a:pPr algn="ctr"/>
            <a:r>
              <a:rPr lang="ar-SA"/>
              <a:t>المحاضرة العاشرة</a:t>
            </a:r>
          </a:p>
        </p:txBody>
      </p:sp>
    </p:spTree>
  </p:cSld>
  <p:clrMapOvr>
    <a:masterClrMapping/>
  </p:clrMapOvr>
  <p:transition spd="slow">
    <p:wheel/>
    <p:sndAc>
      <p:stSnd>
        <p:snd r:embed="rId3" name="coin.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260350"/>
            <a:ext cx="9144000" cy="6408738"/>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4099" name="Oval 3"/>
          <p:cNvSpPr>
            <a:spLocks noChangeArrowheads="1"/>
          </p:cNvSpPr>
          <p:nvPr/>
        </p:nvSpPr>
        <p:spPr bwMode="auto">
          <a:xfrm>
            <a:off x="1042988" y="692150"/>
            <a:ext cx="6840537" cy="2520950"/>
          </a:xfrm>
          <a:prstGeom prst="ellipse">
            <a:avLst/>
          </a:prstGeom>
          <a:solidFill>
            <a:srgbClr val="000066">
              <a:alpha val="96861"/>
            </a:srgbClr>
          </a:solidFill>
          <a:ln w="57150" algn="ctr">
            <a:solidFill>
              <a:schemeClr val="tx1"/>
            </a:solidFill>
            <a:round/>
            <a:headEnd/>
            <a:tailEnd/>
          </a:ln>
        </p:spPr>
        <p:txBody>
          <a:bodyPr wrap="none" anchor="ctr"/>
          <a:lstStyle/>
          <a:p>
            <a:pPr algn="ctr"/>
            <a:r>
              <a:rPr lang="ar-SA" b="1"/>
              <a:t>الموارد الطبيعيه المتجددة في </a:t>
            </a:r>
          </a:p>
          <a:p>
            <a:pPr algn="ctr"/>
            <a:r>
              <a:rPr lang="ar-SA" b="1"/>
              <a:t>المملكه العربية السعوديه :</a:t>
            </a:r>
            <a:endParaRPr lang="en-US" b="1"/>
          </a:p>
        </p:txBody>
      </p:sp>
      <p:sp>
        <p:nvSpPr>
          <p:cNvPr id="4100" name="Line 5"/>
          <p:cNvSpPr>
            <a:spLocks noChangeShapeType="1"/>
          </p:cNvSpPr>
          <p:nvPr/>
        </p:nvSpPr>
        <p:spPr bwMode="auto">
          <a:xfrm>
            <a:off x="5219700" y="2636838"/>
            <a:ext cx="288925" cy="1655762"/>
          </a:xfrm>
          <a:prstGeom prst="line">
            <a:avLst/>
          </a:prstGeom>
          <a:noFill/>
          <a:ln w="57150">
            <a:solidFill>
              <a:schemeClr val="tx1"/>
            </a:solidFill>
            <a:round/>
            <a:headEnd/>
            <a:tailEnd type="triangle" w="med" len="med"/>
          </a:ln>
        </p:spPr>
        <p:txBody>
          <a:bodyPr wrap="none" anchor="ctr"/>
          <a:lstStyle/>
          <a:p>
            <a:endParaRPr lang="ar-SA"/>
          </a:p>
        </p:txBody>
      </p:sp>
      <p:sp>
        <p:nvSpPr>
          <p:cNvPr id="4101" name="Oval 6"/>
          <p:cNvSpPr>
            <a:spLocks noChangeArrowheads="1"/>
          </p:cNvSpPr>
          <p:nvPr/>
        </p:nvSpPr>
        <p:spPr bwMode="auto">
          <a:xfrm>
            <a:off x="3779838" y="4292600"/>
            <a:ext cx="3241675" cy="1368425"/>
          </a:xfrm>
          <a:prstGeom prst="ellipse">
            <a:avLst/>
          </a:prstGeom>
          <a:solidFill>
            <a:srgbClr val="00FF00">
              <a:alpha val="96861"/>
            </a:srgbClr>
          </a:solidFill>
          <a:ln w="57150" algn="ctr">
            <a:solidFill>
              <a:schemeClr val="tx1"/>
            </a:solidFill>
            <a:round/>
            <a:headEnd/>
            <a:tailEnd/>
          </a:ln>
        </p:spPr>
        <p:txBody>
          <a:bodyPr wrap="none" anchor="ctr"/>
          <a:lstStyle/>
          <a:p>
            <a:pPr algn="ctr"/>
            <a:r>
              <a:rPr lang="ar-SA" sz="4000" b="1">
                <a:solidFill>
                  <a:srgbClr val="000000"/>
                </a:solidFill>
              </a:rPr>
              <a:t>خمسة موارد</a:t>
            </a:r>
            <a:endParaRPr lang="en-US" sz="4000" b="1">
              <a:solidFill>
                <a:srgbClr val="000000"/>
              </a:solidFill>
            </a:endParaRPr>
          </a:p>
        </p:txBody>
      </p:sp>
      <p:sp>
        <p:nvSpPr>
          <p:cNvPr id="4102" name="Line 7"/>
          <p:cNvSpPr>
            <a:spLocks noChangeShapeType="1"/>
          </p:cNvSpPr>
          <p:nvPr/>
        </p:nvSpPr>
        <p:spPr bwMode="auto">
          <a:xfrm flipH="1">
            <a:off x="1835150" y="5084763"/>
            <a:ext cx="2305050" cy="0"/>
          </a:xfrm>
          <a:prstGeom prst="line">
            <a:avLst/>
          </a:prstGeom>
          <a:noFill/>
          <a:ln w="57150">
            <a:solidFill>
              <a:schemeClr val="tx1"/>
            </a:solidFill>
            <a:round/>
            <a:headEnd/>
            <a:tailEnd type="triangle" w="med" len="med"/>
          </a:ln>
        </p:spPr>
        <p:txBody>
          <a:bodyPr wrap="none" anchor="ctr"/>
          <a:lstStyle/>
          <a:p>
            <a:endParaRPr lang="ar-SA"/>
          </a:p>
        </p:txBody>
      </p:sp>
      <p:sp>
        <p:nvSpPr>
          <p:cNvPr id="4103" name="Rectangle 8"/>
          <p:cNvSpPr>
            <a:spLocks noChangeArrowheads="1"/>
          </p:cNvSpPr>
          <p:nvPr/>
        </p:nvSpPr>
        <p:spPr bwMode="auto">
          <a:xfrm>
            <a:off x="395288" y="4221163"/>
            <a:ext cx="1152525" cy="1728787"/>
          </a:xfrm>
          <a:prstGeom prst="rect">
            <a:avLst/>
          </a:prstGeom>
          <a:solidFill>
            <a:schemeClr val="accent1">
              <a:alpha val="96861"/>
            </a:schemeClr>
          </a:solidFill>
          <a:ln w="57150" algn="ctr">
            <a:solidFill>
              <a:schemeClr val="tx1"/>
            </a:solidFill>
            <a:miter lim="800000"/>
            <a:headEnd/>
            <a:tailEnd/>
          </a:ln>
        </p:spPr>
        <p:txBody>
          <a:bodyPr wrap="none" anchor="ctr"/>
          <a:lstStyle/>
          <a:p>
            <a:pPr algn="ctr"/>
            <a:r>
              <a:rPr lang="ar-SA" u="sng">
                <a:solidFill>
                  <a:srgbClr val="000000"/>
                </a:solidFill>
              </a:rPr>
              <a:t>هي</a:t>
            </a:r>
            <a:endParaRPr lang="en-US" u="sng">
              <a:solidFill>
                <a:srgbClr val="0000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0"/>
            <a:ext cx="9144000" cy="6858000"/>
          </a:xfrm>
          <a:prstGeom prst="rect">
            <a:avLst/>
          </a:prstGeom>
          <a:solidFill>
            <a:srgbClr val="000000">
              <a:alpha val="96861"/>
            </a:srgbClr>
          </a:solidFill>
          <a:ln w="76200" algn="ctr">
            <a:solidFill>
              <a:srgbClr val="FF0000"/>
            </a:solidFill>
            <a:miter lim="800000"/>
            <a:headEnd/>
            <a:tailEnd/>
          </a:ln>
        </p:spPr>
        <p:txBody>
          <a:bodyPr wrap="none" anchor="ctr"/>
          <a:lstStyle/>
          <a:p>
            <a:pPr marL="342900" indent="-342900"/>
            <a:r>
              <a:rPr lang="ar-SA" b="1" u="sng">
                <a:cs typeface="Arabic Transparent" pitchFamily="2" charset="0"/>
              </a:rPr>
              <a:t>الموارد الطبيعيه المتجددة في المملكه العربية السعوديه :</a:t>
            </a:r>
          </a:p>
          <a:p>
            <a:pPr marL="342900" indent="-342900"/>
            <a:endParaRPr lang="ar-SA" b="1" u="sng">
              <a:cs typeface="Arabic Transparent" pitchFamily="2" charset="0"/>
            </a:endParaRPr>
          </a:p>
          <a:p>
            <a:pPr marL="342900" indent="-342900"/>
            <a:r>
              <a:rPr lang="ar-SA" b="1">
                <a:cs typeface="Arabic Transparent" pitchFamily="2" charset="0"/>
              </a:rPr>
              <a:t>1) الغطاء النباتي الطبيعي ( الرعوي و الغابي ).</a:t>
            </a:r>
          </a:p>
          <a:p>
            <a:pPr marL="342900" indent="-342900"/>
            <a:r>
              <a:rPr lang="ar-SA" b="1">
                <a:cs typeface="Arabic Transparent" pitchFamily="2" charset="0"/>
              </a:rPr>
              <a:t>2) المياه ( الموارد المائية)</a:t>
            </a:r>
          </a:p>
          <a:p>
            <a:pPr marL="342900" indent="-342900"/>
            <a:r>
              <a:rPr lang="ar-SA" b="1">
                <a:cs typeface="Arabic Transparent" pitchFamily="2" charset="0"/>
              </a:rPr>
              <a:t>3) التربه</a:t>
            </a:r>
          </a:p>
          <a:p>
            <a:pPr marL="342900" indent="-342900"/>
            <a:r>
              <a:rPr lang="ar-SA" b="1">
                <a:cs typeface="Arabic Transparent" pitchFamily="2" charset="0"/>
              </a:rPr>
              <a:t>4) الثروة الحيوانيه المستأنسه والبرية</a:t>
            </a:r>
          </a:p>
          <a:p>
            <a:pPr marL="342900" indent="-342900"/>
            <a:r>
              <a:rPr lang="ar-SA" b="1">
                <a:cs typeface="Arabic Transparent" pitchFamily="2" charset="0"/>
              </a:rPr>
              <a:t>5) الأحياء البحريه</a:t>
            </a:r>
            <a:r>
              <a:rPr lang="ar-SA">
                <a:cs typeface="Arabic Transparent" pitchFamily="2" charset="0"/>
              </a:rPr>
              <a:t> </a:t>
            </a: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6858000"/>
          </a:xfrm>
          <a:prstGeom prst="rect">
            <a:avLst/>
          </a:prstGeom>
          <a:solidFill>
            <a:srgbClr val="000000">
              <a:alpha val="96861"/>
            </a:srgbClr>
          </a:solidFill>
          <a:ln w="76200" algn="ctr">
            <a:solidFill>
              <a:srgbClr val="FF0000"/>
            </a:solidFill>
            <a:miter lim="800000"/>
            <a:headEnd/>
            <a:tailEnd/>
          </a:ln>
        </p:spPr>
        <p:txBody>
          <a:bodyPr wrap="none" anchor="ctr"/>
          <a:lstStyle/>
          <a:p>
            <a:r>
              <a:rPr lang="ar-SA" b="1"/>
              <a:t>تعتبر تلك الموارد هي المصدر الأساسي لحاجات الإنسان </a:t>
            </a:r>
          </a:p>
          <a:p>
            <a:r>
              <a:rPr lang="ar-SA" b="1"/>
              <a:t>الأساسيه من غذاء وكساء ودواء ، بالإضافة إلى منافعها </a:t>
            </a:r>
          </a:p>
          <a:p>
            <a:r>
              <a:rPr lang="ar-SA" b="1"/>
              <a:t>الأخرى العديدة المرئية وغير المرئية ، وكل فتره يكشف </a:t>
            </a:r>
          </a:p>
          <a:p>
            <a:r>
              <a:rPr lang="ar-SA" b="1"/>
              <a:t>التقدم العلمي المستمر عن الطاقات الكامنة في تلك الموارد </a:t>
            </a:r>
          </a:p>
          <a:p>
            <a:r>
              <a:rPr lang="ar-SA" b="1"/>
              <a:t>وعن امكانات الاستفادة منها لمصلحة الجنس البشري كله.</a:t>
            </a:r>
          </a:p>
          <a:p>
            <a:r>
              <a:rPr lang="ar-SA" b="1"/>
              <a:t>وتعتمد حيوية هذه الموارد على ايجاد التوازن المطلوب بين</a:t>
            </a:r>
          </a:p>
          <a:p>
            <a:r>
              <a:rPr lang="ar-SA" b="1"/>
              <a:t> كل هذه المكونات لكي تعمل وتنتج بشكل متواصل.</a:t>
            </a:r>
            <a:endParaRPr lang="ar-SA" b="1">
              <a:solidFill>
                <a:srgbClr val="FFFF00"/>
              </a:solidFill>
              <a:cs typeface="Arabic Transparent" pitchFamily="2" charset="0"/>
            </a:endParaRPr>
          </a:p>
          <a:p>
            <a:endParaRPr lang="ar-SA" b="1">
              <a:solidFill>
                <a:srgbClr val="FFFF00"/>
              </a:solidFill>
              <a:cs typeface="Arabic Transparent" pitchFamily="2" charset="0"/>
            </a:endParaRPr>
          </a:p>
          <a:p>
            <a:endParaRPr lang="ar-SA" b="1">
              <a:solidFill>
                <a:srgbClr val="FFFF00"/>
              </a:solidFill>
              <a:cs typeface="Arabic Transparent" pitchFamily="2" charset="0"/>
            </a:endParaRPr>
          </a:p>
          <a:p>
            <a:endParaRPr lang="ar-SA" b="1">
              <a:solidFill>
                <a:srgbClr val="FFFF00"/>
              </a:solidFill>
              <a:cs typeface="Arabic Transparent" pitchFamily="2" charset="0"/>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50825" y="2205038"/>
            <a:ext cx="8713788" cy="4032250"/>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س : من خلال دراستك لموارد المملكة العربية </a:t>
            </a:r>
          </a:p>
          <a:p>
            <a:pPr algn="ctr"/>
            <a:r>
              <a:rPr lang="ar-SA" sz="4000" b="1">
                <a:solidFill>
                  <a:srgbClr val="000000"/>
                </a:solidFill>
                <a:cs typeface="Arabic Transparent" pitchFamily="2" charset="0"/>
              </a:rPr>
              <a:t>السعودية </a:t>
            </a:r>
            <a:r>
              <a:rPr lang="ar-SA" b="1">
                <a:solidFill>
                  <a:srgbClr val="000000"/>
                </a:solidFill>
              </a:rPr>
              <a:t>الطبيعية المتجددة، أجيبي</a:t>
            </a:r>
            <a:br>
              <a:rPr lang="ar-SA" b="1">
                <a:solidFill>
                  <a:srgbClr val="000000"/>
                </a:solidFill>
              </a:rPr>
            </a:br>
            <a:r>
              <a:rPr lang="ar-SA" b="1">
                <a:solidFill>
                  <a:srgbClr val="000000"/>
                </a:solidFill>
              </a:rPr>
              <a:t> عن </a:t>
            </a:r>
            <a:r>
              <a:rPr lang="ar-SA" sz="4000" b="1">
                <a:solidFill>
                  <a:srgbClr val="000000"/>
                </a:solidFill>
                <a:cs typeface="Arabic Transparent" pitchFamily="2" charset="0"/>
              </a:rPr>
              <a:t>:</a:t>
            </a:r>
          </a:p>
          <a:p>
            <a:pPr algn="ctr"/>
            <a:r>
              <a:rPr lang="ar-SA" sz="4000" b="1">
                <a:solidFill>
                  <a:srgbClr val="000000"/>
                </a:solidFill>
                <a:cs typeface="Arabic Transparent" pitchFamily="2" charset="0"/>
              </a:rPr>
              <a:t> أ) عددي أهم هذه الموارد (خمسة فقط)</a:t>
            </a:r>
          </a:p>
          <a:p>
            <a:pPr algn="ctr"/>
            <a:r>
              <a:rPr lang="ar-SA" sz="4000" b="1">
                <a:solidFill>
                  <a:srgbClr val="000000"/>
                </a:solidFill>
                <a:cs typeface="Arabic Transparent" pitchFamily="2" charset="0"/>
              </a:rPr>
              <a:t>ب) اشرحي أحدها بالتفصيل </a:t>
            </a:r>
            <a:endParaRPr lang="en-US" sz="4000"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7171" name="Oval 3"/>
          <p:cNvSpPr>
            <a:spLocks noChangeArrowheads="1"/>
          </p:cNvSpPr>
          <p:nvPr/>
        </p:nvSpPr>
        <p:spPr bwMode="auto">
          <a:xfrm>
            <a:off x="2051050" y="404813"/>
            <a:ext cx="4392613" cy="1295400"/>
          </a:xfrm>
          <a:prstGeom prst="ellipse">
            <a:avLst/>
          </a:prstGeom>
          <a:solidFill>
            <a:schemeClr val="accent1">
              <a:alpha val="96861"/>
            </a:schemeClr>
          </a:solidFill>
          <a:ln w="57150" algn="ctr">
            <a:solidFill>
              <a:schemeClr val="tx1"/>
            </a:solidFill>
            <a:round/>
            <a:headEnd/>
            <a:tailEnd/>
          </a:ln>
        </p:spPr>
        <p:txBody>
          <a:bodyPr wrap="none" anchor="ctr"/>
          <a:lstStyle/>
          <a:p>
            <a:pPr algn="ctr"/>
            <a:r>
              <a:rPr lang="ar-SA" sz="4000" b="1"/>
              <a:t>سؤال</a:t>
            </a:r>
            <a:endParaRPr lang="en-US" sz="4000" b="1"/>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03238" y="1484313"/>
            <a:ext cx="8640762" cy="3816350"/>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8195" name="Oval 3"/>
          <p:cNvSpPr>
            <a:spLocks noChangeArrowheads="1"/>
          </p:cNvSpPr>
          <p:nvPr/>
        </p:nvSpPr>
        <p:spPr bwMode="auto">
          <a:xfrm>
            <a:off x="1116013" y="2636838"/>
            <a:ext cx="6840537" cy="1871662"/>
          </a:xfrm>
          <a:prstGeom prst="ellipse">
            <a:avLst/>
          </a:prstGeom>
          <a:solidFill>
            <a:srgbClr val="FFFF00">
              <a:alpha val="96861"/>
            </a:srgbClr>
          </a:solidFill>
          <a:ln w="57150" algn="ctr">
            <a:solidFill>
              <a:schemeClr val="tx1"/>
            </a:solidFill>
            <a:round/>
            <a:headEnd/>
            <a:tailEnd/>
          </a:ln>
        </p:spPr>
        <p:txBody>
          <a:bodyPr wrap="none" anchor="ctr"/>
          <a:lstStyle/>
          <a:p>
            <a:pPr algn="ctr"/>
            <a:endParaRPr lang="ar-SA" b="1">
              <a:solidFill>
                <a:srgbClr val="000000"/>
              </a:solidFill>
            </a:endParaRPr>
          </a:p>
          <a:p>
            <a:pPr algn="ctr"/>
            <a:r>
              <a:rPr lang="ar-SA" b="1">
                <a:solidFill>
                  <a:srgbClr val="000000"/>
                </a:solidFill>
              </a:rPr>
              <a:t>أولا ً: الغطاء النباتي الطبيعي</a:t>
            </a:r>
          </a:p>
          <a:p>
            <a:pPr algn="ctr"/>
            <a:endParaRPr lang="en-US" b="1">
              <a:solidFill>
                <a:srgbClr val="FFFF00"/>
              </a:solidFill>
            </a:endParaRPr>
          </a:p>
          <a:p>
            <a:pPr algn="ctr"/>
            <a:endParaRPr lang="en-US" sz="4000" b="1">
              <a:solidFill>
                <a:srgbClr val="0000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981075"/>
            <a:ext cx="9144000" cy="5876925"/>
          </a:xfrm>
          <a:prstGeom prst="rect">
            <a:avLst/>
          </a:prstGeom>
          <a:solidFill>
            <a:srgbClr val="FFFF00">
              <a:alpha val="96861"/>
            </a:srgbClr>
          </a:solidFill>
          <a:ln w="76200" algn="ctr">
            <a:solidFill>
              <a:srgbClr val="000000"/>
            </a:solidFill>
            <a:miter lim="800000"/>
            <a:headEnd/>
            <a:tailEnd/>
          </a:ln>
        </p:spPr>
        <p:txBody>
          <a:bodyPr wrap="none" anchor="ctr"/>
          <a:lstStyle/>
          <a:p>
            <a:pPr marL="342900" indent="-342900"/>
            <a:r>
              <a:rPr lang="ar-SA" b="1">
                <a:solidFill>
                  <a:srgbClr val="000000"/>
                </a:solidFill>
                <a:cs typeface="Arabic Transparent" pitchFamily="2" charset="0"/>
              </a:rPr>
              <a:t> </a:t>
            </a:r>
            <a:r>
              <a:rPr lang="ar-SA" b="1" u="sng">
                <a:solidFill>
                  <a:srgbClr val="000000"/>
                </a:solidFill>
                <a:cs typeface="Arabic Transparent" pitchFamily="2" charset="0"/>
              </a:rPr>
              <a:t>أ ) المراعي الطبيعيه :</a:t>
            </a:r>
          </a:p>
          <a:p>
            <a:pPr marL="342900" indent="-342900"/>
            <a:r>
              <a:rPr lang="ar-SA" b="1">
                <a:solidFill>
                  <a:srgbClr val="000000"/>
                </a:solidFill>
                <a:cs typeface="Arabic Transparent" pitchFamily="2" charset="0"/>
              </a:rPr>
              <a:t>تبلغ مساحة المراعي الطبيعيه بالمملكة حوالي 170 مليون </a:t>
            </a:r>
          </a:p>
          <a:p>
            <a:pPr marL="342900" indent="-342900"/>
            <a:r>
              <a:rPr lang="ar-SA" b="1">
                <a:solidFill>
                  <a:srgbClr val="000000"/>
                </a:solidFill>
                <a:cs typeface="Arabic Transparent" pitchFamily="2" charset="0"/>
              </a:rPr>
              <a:t>هكتار تمثل 75% من مساحة المملكه . والجزء الأكبر من </a:t>
            </a:r>
          </a:p>
          <a:p>
            <a:pPr marL="342900" indent="-342900"/>
            <a:r>
              <a:rPr lang="ar-SA" b="1">
                <a:solidFill>
                  <a:srgbClr val="000000"/>
                </a:solidFill>
                <a:cs typeface="Arabic Transparent" pitchFamily="2" charset="0"/>
              </a:rPr>
              <a:t>هذه المراعي تعتبر فقيرة ، وتشكل المراعي الجيده حوالي</a:t>
            </a:r>
          </a:p>
          <a:p>
            <a:pPr marL="342900" indent="-342900"/>
            <a:r>
              <a:rPr lang="ar-SA" b="1">
                <a:solidFill>
                  <a:srgbClr val="000000"/>
                </a:solidFill>
                <a:cs typeface="Arabic Transparent" pitchFamily="2" charset="0"/>
              </a:rPr>
              <a:t> </a:t>
            </a:r>
            <a:r>
              <a:rPr lang="ar-SA" b="1">
                <a:solidFill>
                  <a:srgbClr val="000000"/>
                </a:solidFill>
              </a:rPr>
              <a:t>⅓</a:t>
            </a:r>
            <a:r>
              <a:rPr lang="ar-SA" b="1">
                <a:solidFill>
                  <a:srgbClr val="000000"/>
                </a:solidFill>
                <a:cs typeface="Arabic Transparent" pitchFamily="2" charset="0"/>
              </a:rPr>
              <a:t> مساحة المراعي الكلية ، وتقل نسبة المراعي الممتازة </a:t>
            </a:r>
          </a:p>
          <a:p>
            <a:pPr marL="342900" indent="-342900"/>
            <a:r>
              <a:rPr lang="ar-SA" b="1">
                <a:solidFill>
                  <a:srgbClr val="000000"/>
                </a:solidFill>
                <a:cs typeface="Arabic Transparent" pitchFamily="2" charset="0"/>
              </a:rPr>
              <a:t>عن 10% من مساحة أراضي المراعي في المملكه .</a:t>
            </a:r>
          </a:p>
          <a:p>
            <a:pPr marL="342900" indent="-342900"/>
            <a:r>
              <a:rPr lang="ar-SA" b="1">
                <a:solidFill>
                  <a:srgbClr val="000000"/>
                </a:solidFill>
                <a:cs typeface="Arabic Transparent" pitchFamily="2" charset="0"/>
              </a:rPr>
              <a:t>تعتبر المراعي في المملكه ذات أهميه كبيره للاقتصاد</a:t>
            </a:r>
          </a:p>
          <a:p>
            <a:pPr marL="342900" indent="-342900"/>
            <a:r>
              <a:rPr lang="ar-SA" b="1">
                <a:solidFill>
                  <a:srgbClr val="000000"/>
                </a:solidFill>
                <a:cs typeface="Arabic Transparent" pitchFamily="2" charset="0"/>
              </a:rPr>
              <a:t> الوطني ولكثير من أبناء الباديه ، على الرغم من شح </a:t>
            </a:r>
          </a:p>
          <a:p>
            <a:pPr marL="342900" indent="-342900"/>
            <a:r>
              <a:rPr lang="ar-SA" b="1">
                <a:solidFill>
                  <a:srgbClr val="000000"/>
                </a:solidFill>
                <a:cs typeface="Arabic Transparent" pitchFamily="2" charset="0"/>
              </a:rPr>
              <a:t>مواردها النباتيه وقلة الأمطار . وتتوزع مساحة المراعي</a:t>
            </a:r>
            <a:r>
              <a:rPr lang="ar-SA" b="1">
                <a:cs typeface="Arabic Transparent" pitchFamily="2" charset="0"/>
              </a:rPr>
              <a:t> </a:t>
            </a:r>
          </a:p>
        </p:txBody>
      </p:sp>
      <p:sp>
        <p:nvSpPr>
          <p:cNvPr id="9219" name="Rectangle 5"/>
          <p:cNvSpPr>
            <a:spLocks noChangeArrowheads="1"/>
          </p:cNvSpPr>
          <p:nvPr/>
        </p:nvSpPr>
        <p:spPr bwMode="auto">
          <a:xfrm>
            <a:off x="1331913" y="0"/>
            <a:ext cx="6335712" cy="908050"/>
          </a:xfrm>
          <a:prstGeom prst="rect">
            <a:avLst/>
          </a:prstGeom>
          <a:solidFill>
            <a:schemeClr val="accent1">
              <a:alpha val="96861"/>
            </a:schemeClr>
          </a:solidFill>
          <a:ln w="57150" algn="ctr">
            <a:solidFill>
              <a:schemeClr val="tx1"/>
            </a:solidFill>
            <a:miter lim="800000"/>
            <a:headEnd/>
            <a:tailEnd/>
          </a:ln>
        </p:spPr>
        <p:txBody>
          <a:bodyPr wrap="none" anchor="ctr"/>
          <a:lstStyle/>
          <a:p>
            <a:pPr algn="ctr"/>
            <a:endParaRPr lang="ar-SA" b="1"/>
          </a:p>
          <a:p>
            <a:pPr algn="ctr"/>
            <a:r>
              <a:rPr lang="ar-SA" b="1">
                <a:solidFill>
                  <a:srgbClr val="000000"/>
                </a:solidFill>
              </a:rPr>
              <a:t>أولا ً: الغطاء النباتي الطبيعي</a:t>
            </a:r>
          </a:p>
          <a:p>
            <a:pPr algn="ctr"/>
            <a:endParaRPr lang="en-US" sz="4400" b="1">
              <a:solidFill>
                <a:srgbClr val="FFFF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body" idx="1"/>
          </p:nvPr>
        </p:nvSpPr>
        <p:spPr>
          <a:xfrm>
            <a:off x="179388" y="0"/>
            <a:ext cx="8964612" cy="6858000"/>
          </a:xfrm>
          <a:solidFill>
            <a:srgbClr val="FFFF00"/>
          </a:solidFill>
        </p:spPr>
        <p:txBody>
          <a:bodyPr/>
          <a:lstStyle/>
          <a:p>
            <a:pPr marL="609600" indent="-609600" eaLnBrk="1" hangingPunct="1">
              <a:lnSpc>
                <a:spcPct val="80000"/>
              </a:lnSpc>
              <a:buFont typeface="Wingdings" pitchFamily="2" charset="2"/>
              <a:buNone/>
              <a:defRPr/>
            </a:pPr>
            <a:endParaRPr lang="ar-SA" sz="2000" b="1" smtClean="0">
              <a:solidFill>
                <a:srgbClr val="000000"/>
              </a:solidFill>
              <a:effectLst/>
              <a:cs typeface="Arabic Transparent" pitchFamily="2" charset="0"/>
            </a:endParaRPr>
          </a:p>
          <a:p>
            <a:pPr marL="609600" indent="-609600" eaLnBrk="1" hangingPunct="1">
              <a:lnSpc>
                <a:spcPct val="80000"/>
              </a:lnSpc>
              <a:buFont typeface="Wingdings" pitchFamily="2" charset="2"/>
              <a:buNone/>
              <a:defRPr/>
            </a:pPr>
            <a:endParaRPr lang="ar-SA" b="1" smtClean="0">
              <a:solidFill>
                <a:srgbClr val="000000"/>
              </a:solidFill>
              <a:effectLst/>
              <a:cs typeface="Arabic Transparent" pitchFamily="2" charset="0"/>
            </a:endParaRPr>
          </a:p>
          <a:p>
            <a:pPr marL="609600" indent="-609600" eaLnBrk="1" hangingPunct="1">
              <a:lnSpc>
                <a:spcPct val="80000"/>
              </a:lnSpc>
              <a:buFont typeface="Wingdings" pitchFamily="2" charset="2"/>
              <a:buNone/>
              <a:defRPr/>
            </a:pPr>
            <a:r>
              <a:rPr lang="ar-SA" b="1" smtClean="0">
                <a:solidFill>
                  <a:srgbClr val="000000"/>
                </a:solidFill>
                <a:effectLst/>
                <a:cs typeface="Arabic Transparent" pitchFamily="2" charset="0"/>
              </a:rPr>
              <a:t>على جميع مناطق المملكه بنسب مختلفة ، ولكن معظمها</a:t>
            </a:r>
          </a:p>
          <a:p>
            <a:pPr marL="609600" indent="-609600" eaLnBrk="1" hangingPunct="1">
              <a:lnSpc>
                <a:spcPct val="80000"/>
              </a:lnSpc>
              <a:buFont typeface="Wingdings" pitchFamily="2" charset="2"/>
              <a:buNone/>
              <a:defRPr/>
            </a:pPr>
            <a:r>
              <a:rPr lang="ar-SA" b="1" smtClean="0">
                <a:solidFill>
                  <a:srgbClr val="000000"/>
                </a:solidFill>
                <a:effectLst/>
                <a:cs typeface="Arabic Transparent" pitchFamily="2" charset="0"/>
              </a:rPr>
              <a:t> يقع في المناطق التي تتلقى هطولا ً مطرياً أقل من 200 ملم / السنه.</a:t>
            </a:r>
          </a:p>
          <a:p>
            <a:pPr marL="609600" indent="-609600" eaLnBrk="1" hangingPunct="1">
              <a:lnSpc>
                <a:spcPct val="80000"/>
              </a:lnSpc>
              <a:buFont typeface="Wingdings" pitchFamily="2" charset="2"/>
              <a:buNone/>
              <a:defRPr/>
            </a:pPr>
            <a:r>
              <a:rPr lang="ar-SA" b="1" smtClean="0">
                <a:solidFill>
                  <a:srgbClr val="000000"/>
                </a:solidFill>
                <a:effectLst/>
                <a:cs typeface="Arabic Transparent" pitchFamily="2" charset="0"/>
              </a:rPr>
              <a:t>ب ) الغابات الطبيعيه:</a:t>
            </a:r>
          </a:p>
          <a:p>
            <a:pPr marL="609600" indent="-609600" eaLnBrk="1" hangingPunct="1">
              <a:lnSpc>
                <a:spcPct val="80000"/>
              </a:lnSpc>
              <a:buFont typeface="Wingdings" pitchFamily="2" charset="2"/>
              <a:buNone/>
              <a:defRPr/>
            </a:pPr>
            <a:r>
              <a:rPr lang="ar-SA" b="1" smtClean="0">
                <a:solidFill>
                  <a:srgbClr val="000000"/>
                </a:solidFill>
                <a:effectLst/>
                <a:cs typeface="Arabic Transparent" pitchFamily="2" charset="0"/>
              </a:rPr>
              <a:t>     تنتشر الغابات الطبيعيه على امتداد الجبال الغربيه والجنوبية حتى الحدود مع اليمن جنوبا ً،حيث يتركز معظمها في المنطقه الجنوبيه الغربيه والباقي ينتشر في الوديان والروضات والفيافي التي تتلقى إمدادا ًإضافيا ًمن مياه الجريان السطحي وتتفاوت الكثافة الشجرية حسب الموقع بالإضافة إلى العديد من العوامل الأخرى كاختلاف الاتجاهات وأشعة الشمس ونوعية التربه. </a:t>
            </a:r>
          </a:p>
          <a:p>
            <a:pPr marL="609600" indent="-609600" eaLnBrk="1" hangingPunct="1">
              <a:lnSpc>
                <a:spcPct val="80000"/>
              </a:lnSpc>
              <a:buFont typeface="Wingdings" pitchFamily="2" charset="2"/>
              <a:buNone/>
              <a:defRPr/>
            </a:pPr>
            <a:endParaRPr lang="ar-SA" b="1" smtClean="0">
              <a:solidFill>
                <a:srgbClr val="000000"/>
              </a:solidFill>
              <a:effectLst/>
              <a:cs typeface="Arabic Transparent" pitchFamily="2" charset="0"/>
            </a:endParaRPr>
          </a:p>
          <a:p>
            <a:pPr marL="609600" indent="-609600" eaLnBrk="1" hangingPunct="1">
              <a:lnSpc>
                <a:spcPct val="80000"/>
              </a:lnSpc>
              <a:buFont typeface="Wingdings" pitchFamily="2" charset="2"/>
              <a:buNone/>
              <a:defRPr/>
            </a:pPr>
            <a:r>
              <a:rPr lang="ar-SA" sz="1200" b="1" smtClean="0">
                <a:solidFill>
                  <a:srgbClr val="000000"/>
                </a:solidFill>
                <a:effectLst/>
              </a:rPr>
              <a:t> </a:t>
            </a:r>
          </a:p>
          <a:p>
            <a:pPr marL="609600" indent="-609600" eaLnBrk="1" hangingPunct="1">
              <a:lnSpc>
                <a:spcPct val="80000"/>
              </a:lnSpc>
              <a:buFont typeface="Wingdings" pitchFamily="2" charset="2"/>
              <a:buNone/>
              <a:defRPr/>
            </a:pPr>
            <a:endParaRPr lang="ar-SA" sz="1200" b="1" smtClean="0">
              <a:solidFill>
                <a:srgbClr val="000000"/>
              </a:solidFill>
              <a:effectLst/>
            </a:endParaRPr>
          </a:p>
          <a:p>
            <a:pPr marL="609600" indent="-609600" eaLnBrk="1" hangingPunct="1">
              <a:lnSpc>
                <a:spcPct val="80000"/>
              </a:lnSpc>
              <a:buFont typeface="Wingdings" pitchFamily="2" charset="2"/>
              <a:buNone/>
              <a:defRPr/>
            </a:pPr>
            <a:r>
              <a:rPr lang="ar-SA" sz="1200" b="1" smtClean="0">
                <a:solidFill>
                  <a:srgbClr val="000000"/>
                </a:solidFill>
                <a:effectLst/>
              </a:rPr>
              <a:t> </a:t>
            </a:r>
          </a:p>
          <a:p>
            <a:pPr marL="609600" indent="-609600" eaLnBrk="1" hangingPunct="1">
              <a:lnSpc>
                <a:spcPct val="80000"/>
              </a:lnSpc>
              <a:buFont typeface="Wingdings" pitchFamily="2" charset="2"/>
              <a:buNone/>
              <a:defRPr/>
            </a:pPr>
            <a:r>
              <a:rPr lang="ar-SA" sz="1200" b="1" smtClean="0">
                <a:solidFill>
                  <a:srgbClr val="000000"/>
                </a:solidFill>
                <a:effectLst/>
              </a:rPr>
              <a:t> </a:t>
            </a:r>
            <a:endParaRPr lang="en-US" sz="1400" b="1" smtClean="0">
              <a:solidFill>
                <a:srgbClr val="000000"/>
              </a:solidFill>
              <a:effectLst/>
              <a:cs typeface="Arabic Transparent" pitchFamily="2" charset="0"/>
            </a:endParaRPr>
          </a:p>
          <a:p>
            <a:pPr marL="609600" indent="-609600" eaLnBrk="1" hangingPunct="1">
              <a:lnSpc>
                <a:spcPct val="80000"/>
              </a:lnSpc>
              <a:spcBef>
                <a:spcPct val="0"/>
              </a:spcBef>
              <a:buClrTx/>
              <a:buFontTx/>
              <a:buNone/>
              <a:defRPr/>
            </a:pPr>
            <a:endParaRPr lang="ar-SA" sz="1400" b="1" i="1" smtClean="0">
              <a:solidFill>
                <a:srgbClr val="000000"/>
              </a:solidFill>
              <a:effectLst/>
              <a:cs typeface="Arabic Transparent" pitchFamily="2" charset="0"/>
            </a:endParaRPr>
          </a:p>
          <a:p>
            <a:pPr marL="609600" indent="-609600" eaLnBrk="1" hangingPunct="1">
              <a:lnSpc>
                <a:spcPct val="80000"/>
              </a:lnSpc>
              <a:buFont typeface="Wingdings" pitchFamily="2" charset="2"/>
              <a:buNone/>
              <a:defRPr/>
            </a:pPr>
            <a:endParaRPr lang="ar-SA" sz="1400" b="1" i="1" smtClean="0">
              <a:solidFill>
                <a:srgbClr val="000000"/>
              </a:solidFill>
              <a:effectLst/>
            </a:endParaRPr>
          </a:p>
          <a:p>
            <a:pPr marL="609600" indent="-609600" eaLnBrk="1" hangingPunct="1">
              <a:lnSpc>
                <a:spcPct val="80000"/>
              </a:lnSpc>
              <a:defRPr/>
            </a:pPr>
            <a:endParaRPr lang="en-US" sz="1000" b="1" smtClean="0">
              <a:solidFill>
                <a:srgbClr val="000000"/>
              </a:solidFill>
              <a:effectLst>
                <a:outerShdw blurRad="38100" dist="38100" dir="2700000" algn="tl">
                  <a:srgbClr val="FFFFFF"/>
                </a:outerShdw>
              </a:effectLst>
            </a:endParaRPr>
          </a:p>
        </p:txBody>
      </p:sp>
      <p:sp>
        <p:nvSpPr>
          <p:cNvPr id="10243" name="Line 3"/>
          <p:cNvSpPr>
            <a:spLocks noChangeShapeType="1"/>
          </p:cNvSpPr>
          <p:nvPr/>
        </p:nvSpPr>
        <p:spPr bwMode="auto">
          <a:xfrm flipV="1">
            <a:off x="0" y="0"/>
            <a:ext cx="0" cy="6858000"/>
          </a:xfrm>
          <a:prstGeom prst="line">
            <a:avLst/>
          </a:prstGeom>
          <a:noFill/>
          <a:ln w="57150">
            <a:solidFill>
              <a:srgbClr val="000000"/>
            </a:solidFill>
            <a:round/>
            <a:headEnd/>
            <a:tailEnd/>
          </a:ln>
        </p:spPr>
        <p:txBody>
          <a:bodyPr wrap="none" anchor="ctr"/>
          <a:lstStyle/>
          <a:p>
            <a:endParaRPr lang="ar-SA"/>
          </a:p>
        </p:txBody>
      </p:sp>
      <p:sp>
        <p:nvSpPr>
          <p:cNvPr id="10244" name="Line 4"/>
          <p:cNvSpPr>
            <a:spLocks noChangeShapeType="1"/>
          </p:cNvSpPr>
          <p:nvPr/>
        </p:nvSpPr>
        <p:spPr bwMode="auto">
          <a:xfrm>
            <a:off x="0" y="0"/>
            <a:ext cx="9144000" cy="0"/>
          </a:xfrm>
          <a:prstGeom prst="line">
            <a:avLst/>
          </a:prstGeom>
          <a:noFill/>
          <a:ln w="76200">
            <a:solidFill>
              <a:srgbClr val="000000"/>
            </a:solidFill>
            <a:round/>
            <a:headEnd/>
            <a:tailEnd/>
          </a:ln>
        </p:spPr>
        <p:txBody>
          <a:bodyPr wrap="none" anchor="ctr"/>
          <a:lstStyle/>
          <a:p>
            <a:endParaRPr lang="ar-SA"/>
          </a:p>
        </p:txBody>
      </p:sp>
      <p:sp>
        <p:nvSpPr>
          <p:cNvPr id="10245" name="Line 5"/>
          <p:cNvSpPr>
            <a:spLocks noChangeShapeType="1"/>
          </p:cNvSpPr>
          <p:nvPr/>
        </p:nvSpPr>
        <p:spPr bwMode="auto">
          <a:xfrm>
            <a:off x="9144000" y="0"/>
            <a:ext cx="0" cy="6858000"/>
          </a:xfrm>
          <a:prstGeom prst="line">
            <a:avLst/>
          </a:prstGeom>
          <a:noFill/>
          <a:ln w="76200">
            <a:solidFill>
              <a:srgbClr val="000000"/>
            </a:solidFill>
            <a:round/>
            <a:headEnd/>
            <a:tailEnd/>
          </a:ln>
        </p:spPr>
        <p:txBody>
          <a:bodyPr wrap="none" anchor="ctr"/>
          <a:lstStyle/>
          <a:p>
            <a:endParaRPr lang="ar-SA"/>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11267"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b="1">
              <a:solidFill>
                <a:srgbClr val="3333CC"/>
              </a:solidFill>
              <a:latin typeface="Tahoma" pitchFamily="34" charset="0"/>
              <a:cs typeface="Arabic Transparent" pitchFamily="2" charset="0"/>
            </a:endParaRPr>
          </a:p>
        </p:txBody>
      </p:sp>
      <p:sp>
        <p:nvSpPr>
          <p:cNvPr id="11268" name="Rectangle 4"/>
          <p:cNvSpPr>
            <a:spLocks noChangeArrowheads="1"/>
          </p:cNvSpPr>
          <p:nvPr/>
        </p:nvSpPr>
        <p:spPr bwMode="auto">
          <a:xfrm>
            <a:off x="0" y="2565400"/>
            <a:ext cx="9144000" cy="3743325"/>
          </a:xfrm>
          <a:prstGeom prst="rect">
            <a:avLst/>
          </a:prstGeom>
          <a:solidFill>
            <a:srgbClr val="FFFF00">
              <a:alpha val="96861"/>
            </a:srgbClr>
          </a:solidFill>
          <a:ln w="57150" algn="ctr">
            <a:solidFill>
              <a:srgbClr val="FF0066"/>
            </a:solidFill>
            <a:miter lim="800000"/>
            <a:headEnd/>
            <a:tailEnd/>
          </a:ln>
        </p:spPr>
        <p:txBody>
          <a:bodyPr wrap="none" anchor="ctr"/>
          <a:lstStyle/>
          <a:p>
            <a:endParaRPr lang="ar-SA" sz="4000" b="1">
              <a:solidFill>
                <a:srgbClr val="000000"/>
              </a:solidFill>
              <a:latin typeface="Tahoma" pitchFamily="34" charset="0"/>
              <a:cs typeface="Arabic Transparent" pitchFamily="2" charset="0"/>
            </a:endParaRPr>
          </a:p>
          <a:p>
            <a:r>
              <a:rPr lang="ar-SA" sz="4000" b="1">
                <a:solidFill>
                  <a:srgbClr val="000000"/>
                </a:solidFill>
                <a:latin typeface="Tahoma" pitchFamily="34" charset="0"/>
                <a:cs typeface="Arabic Transparent" pitchFamily="2" charset="0"/>
              </a:rPr>
              <a:t>- </a:t>
            </a:r>
            <a:r>
              <a:rPr lang="ar-SA" b="1">
                <a:solidFill>
                  <a:srgbClr val="000000"/>
                </a:solidFill>
                <a:cs typeface="Arabic Transparent" pitchFamily="2" charset="0"/>
              </a:rPr>
              <a:t>من خلال دراستك للغطاء النباتي الطبيعي كأحد أهم الموارد</a:t>
            </a:r>
          </a:p>
          <a:p>
            <a:r>
              <a:rPr lang="ar-SA" b="1">
                <a:solidFill>
                  <a:srgbClr val="000000"/>
                </a:solidFill>
                <a:cs typeface="Arabic Transparent" pitchFamily="2" charset="0"/>
              </a:rPr>
              <a:t>الطبيعية المتجددة في المملكة العربية السعودية،اشرحي كلا</a:t>
            </a:r>
          </a:p>
          <a:p>
            <a:r>
              <a:rPr lang="ar-SA" b="1">
                <a:solidFill>
                  <a:srgbClr val="000000"/>
                </a:solidFill>
                <a:cs typeface="Arabic Transparent" pitchFamily="2" charset="0"/>
              </a:rPr>
              <a:t> من : </a:t>
            </a:r>
          </a:p>
          <a:p>
            <a:r>
              <a:rPr lang="ar-SA" b="1">
                <a:solidFill>
                  <a:srgbClr val="000000"/>
                </a:solidFill>
                <a:cs typeface="Arabic Transparent" pitchFamily="2" charset="0"/>
              </a:rPr>
              <a:t>           أ) المراعي الطبيعية</a:t>
            </a:r>
          </a:p>
          <a:p>
            <a:r>
              <a:rPr lang="ar-SA" b="1">
                <a:solidFill>
                  <a:srgbClr val="000000"/>
                </a:solidFill>
                <a:cs typeface="Arabic Transparent" pitchFamily="2" charset="0"/>
              </a:rPr>
              <a:t>          ب) الغابات الطبيعية   </a:t>
            </a: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503238" y="1484313"/>
            <a:ext cx="8640762" cy="3816350"/>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12291" name="Oval 3"/>
          <p:cNvSpPr>
            <a:spLocks noChangeArrowheads="1"/>
          </p:cNvSpPr>
          <p:nvPr/>
        </p:nvSpPr>
        <p:spPr bwMode="auto">
          <a:xfrm>
            <a:off x="1116013" y="2636838"/>
            <a:ext cx="6840537" cy="1871662"/>
          </a:xfrm>
          <a:prstGeom prst="ellipse">
            <a:avLst/>
          </a:prstGeom>
          <a:solidFill>
            <a:srgbClr val="FFFF00">
              <a:alpha val="96861"/>
            </a:srgbClr>
          </a:solidFill>
          <a:ln w="57150" algn="ctr">
            <a:solidFill>
              <a:schemeClr val="tx1"/>
            </a:solidFill>
            <a:round/>
            <a:headEnd/>
            <a:tailEnd/>
          </a:ln>
        </p:spPr>
        <p:txBody>
          <a:bodyPr wrap="none" anchor="ctr"/>
          <a:lstStyle/>
          <a:p>
            <a:pPr algn="ctr"/>
            <a:endParaRPr lang="ar-SA" b="1">
              <a:solidFill>
                <a:srgbClr val="000000"/>
              </a:solidFill>
            </a:endParaRPr>
          </a:p>
          <a:p>
            <a:pPr algn="ctr"/>
            <a:r>
              <a:rPr lang="ar-SA" b="1">
                <a:solidFill>
                  <a:srgbClr val="000000"/>
                </a:solidFill>
              </a:rPr>
              <a:t>ثانياً: الأحياء البحريه :</a:t>
            </a:r>
          </a:p>
          <a:p>
            <a:pPr algn="ctr"/>
            <a:endParaRPr lang="en-US" b="1">
              <a:solidFill>
                <a:srgbClr val="FFFF00"/>
              </a:solidFill>
            </a:endParaRPr>
          </a:p>
          <a:p>
            <a:pPr algn="ctr"/>
            <a:endParaRPr lang="en-US" sz="4000" b="1">
              <a:solidFill>
                <a:srgbClr val="0000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13314" name="Rectangle 11"/>
          <p:cNvSpPr>
            <a:spLocks noChangeArrowheads="1"/>
          </p:cNvSpPr>
          <p:nvPr/>
        </p:nvSpPr>
        <p:spPr bwMode="auto">
          <a:xfrm>
            <a:off x="0" y="0"/>
            <a:ext cx="9144000" cy="8961438"/>
          </a:xfrm>
          <a:prstGeom prst="rect">
            <a:avLst/>
          </a:prstGeom>
          <a:noFill/>
          <a:ln w="57150" algn="ctr">
            <a:noFill/>
            <a:miter lim="800000"/>
            <a:headEnd/>
            <a:tailEnd/>
          </a:ln>
        </p:spPr>
        <p:txBody>
          <a:bodyPr>
            <a:spAutoFit/>
          </a:bodyPr>
          <a:lstStyle/>
          <a:p>
            <a:endParaRPr lang="ar-SA" sz="4400" b="1" i="1">
              <a:solidFill>
                <a:srgbClr val="000000"/>
              </a:solidFill>
            </a:endParaRPr>
          </a:p>
          <a:p>
            <a:r>
              <a:rPr lang="ar-SA" b="1" u="sng">
                <a:solidFill>
                  <a:srgbClr val="000000"/>
                </a:solidFill>
              </a:rPr>
              <a:t>ثانياً: الأحياء البحريه :</a:t>
            </a:r>
            <a:endParaRPr lang="ar-SA" b="1">
              <a:solidFill>
                <a:srgbClr val="000000"/>
              </a:solidFill>
            </a:endParaRPr>
          </a:p>
          <a:p>
            <a:r>
              <a:rPr lang="ar-SA" b="1">
                <a:solidFill>
                  <a:srgbClr val="000000"/>
                </a:solidFill>
              </a:rPr>
              <a:t>                                                                   يبلغ طول سواحل المملكه ما يقارب 2500 كم ، تتباين تباينا ً كبيرا ً في تضاريسها وتلعب هذه المناطق دورا ًبارزا ً في تنمية الثروة السمكيه والمحافظة عليها ، حيث تعتبر مناطق حضانة هامه وضرورية لتكاثر ونمو صغار الأسماك والربيان كما تحتوي السواحل على ثدييات مختلفة لا تعاني من ضغوط تهددها بالانقراض.</a:t>
            </a:r>
            <a:r>
              <a:rPr lang="ar-SA" sz="4400" b="1">
                <a:solidFill>
                  <a:srgbClr val="000000"/>
                </a:solidFill>
              </a:rPr>
              <a:t>  </a:t>
            </a:r>
            <a:endParaRPr lang="en-US" sz="4400" b="1">
              <a:solidFill>
                <a:srgbClr val="000000"/>
              </a:solidFill>
            </a:endParaRPr>
          </a:p>
          <a:p>
            <a:endParaRPr lang="ar-SA" sz="4400" b="1">
              <a:solidFill>
                <a:srgbClr val="000000"/>
              </a:solidFill>
            </a:endParaRPr>
          </a:p>
          <a:p>
            <a:r>
              <a:rPr lang="ar-SA" sz="4400" b="1">
                <a:solidFill>
                  <a:srgbClr val="000000"/>
                </a:solidFill>
              </a:rPr>
              <a:t> </a:t>
            </a:r>
          </a:p>
          <a:p>
            <a:r>
              <a:rPr lang="ar-SA" sz="4400" b="1">
                <a:solidFill>
                  <a:srgbClr val="000000"/>
                </a:solidFill>
              </a:rPr>
              <a:t> </a:t>
            </a:r>
          </a:p>
          <a:p>
            <a:r>
              <a:rPr lang="ar-SA" sz="4400" b="1">
                <a:solidFill>
                  <a:srgbClr val="000000"/>
                </a:solidFill>
              </a:rPr>
              <a:t> </a:t>
            </a:r>
          </a:p>
          <a:p>
            <a:pPr>
              <a:spcBef>
                <a:spcPct val="50000"/>
              </a:spcBef>
            </a:pPr>
            <a:endParaRPr lang="ar-SA" sz="4400" b="1">
              <a:solidFill>
                <a:srgbClr val="0000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14339" name="AutoShape 3"/>
          <p:cNvSpPr>
            <a:spLocks noChangeArrowheads="1"/>
          </p:cNvSpPr>
          <p:nvPr/>
        </p:nvSpPr>
        <p:spPr bwMode="auto">
          <a:xfrm>
            <a:off x="2051050" y="549275"/>
            <a:ext cx="4608513" cy="15113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b="1">
              <a:solidFill>
                <a:srgbClr val="3333CC"/>
              </a:solidFill>
              <a:latin typeface="Tahoma" pitchFamily="34" charset="0"/>
              <a:cs typeface="Arabic Transparent" pitchFamily="2" charset="0"/>
            </a:endParaRPr>
          </a:p>
        </p:txBody>
      </p:sp>
      <p:sp>
        <p:nvSpPr>
          <p:cNvPr id="14340" name="Rectangle 4"/>
          <p:cNvSpPr>
            <a:spLocks noChangeArrowheads="1"/>
          </p:cNvSpPr>
          <p:nvPr/>
        </p:nvSpPr>
        <p:spPr bwMode="auto">
          <a:xfrm>
            <a:off x="0" y="2924175"/>
            <a:ext cx="9144000" cy="2952750"/>
          </a:xfrm>
          <a:prstGeom prst="rect">
            <a:avLst/>
          </a:prstGeom>
          <a:solidFill>
            <a:srgbClr val="FFFF00">
              <a:alpha val="96861"/>
            </a:srgbClr>
          </a:solidFill>
          <a:ln w="57150" algn="ctr">
            <a:solidFill>
              <a:srgbClr val="FF0066"/>
            </a:solidFill>
            <a:miter lim="800000"/>
            <a:headEnd/>
            <a:tailEnd/>
          </a:ln>
        </p:spPr>
        <p:txBody>
          <a:bodyPr wrap="none" anchor="ctr"/>
          <a:lstStyle/>
          <a:p>
            <a:pPr algn="ctr"/>
            <a:endParaRPr lang="ar-SA" sz="4000" b="1">
              <a:solidFill>
                <a:srgbClr val="000000"/>
              </a:solidFill>
              <a:latin typeface="Tahoma" pitchFamily="34" charset="0"/>
              <a:cs typeface="Arabic Transparent" pitchFamily="2" charset="0"/>
            </a:endParaRPr>
          </a:p>
          <a:p>
            <a:pPr algn="ctr"/>
            <a:r>
              <a:rPr lang="ar-SA" sz="4000" b="1">
                <a:solidFill>
                  <a:srgbClr val="000000"/>
                </a:solidFill>
                <a:latin typeface="Tahoma" pitchFamily="34" charset="0"/>
                <a:cs typeface="Arabic Transparent" pitchFamily="2" charset="0"/>
              </a:rPr>
              <a:t>س: </a:t>
            </a:r>
            <a:r>
              <a:rPr lang="ar-SA" b="1">
                <a:solidFill>
                  <a:srgbClr val="000000"/>
                </a:solidFill>
                <a:cs typeface="Arabic Transparent" pitchFamily="2" charset="0"/>
              </a:rPr>
              <a:t>تعد(الاحياء البحرية) أحد أهم الموارد </a:t>
            </a:r>
            <a:r>
              <a:rPr lang="ar-SA" b="1">
                <a:solidFill>
                  <a:srgbClr val="000000"/>
                </a:solidFill>
              </a:rPr>
              <a:t>الطبيعية المتجددة</a:t>
            </a:r>
            <a:r>
              <a:rPr lang="ar-SA"/>
              <a:t> </a:t>
            </a:r>
            <a:endParaRPr lang="ar-SA" b="1">
              <a:solidFill>
                <a:srgbClr val="000000"/>
              </a:solidFill>
              <a:cs typeface="Arabic Transparent" pitchFamily="2" charset="0"/>
            </a:endParaRPr>
          </a:p>
          <a:p>
            <a:pPr algn="ctr"/>
            <a:r>
              <a:rPr lang="ar-SA" b="1">
                <a:solidFill>
                  <a:srgbClr val="000000"/>
                </a:solidFill>
                <a:cs typeface="Arabic Transparent" pitchFamily="2" charset="0"/>
              </a:rPr>
              <a:t>في المملكة العربية، اشرحي ذلك بالتفصيل ؟</a:t>
            </a: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03238" y="1484313"/>
            <a:ext cx="8640762" cy="3816350"/>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15363" name="Oval 3"/>
          <p:cNvSpPr>
            <a:spLocks noChangeArrowheads="1"/>
          </p:cNvSpPr>
          <p:nvPr/>
        </p:nvSpPr>
        <p:spPr bwMode="auto">
          <a:xfrm>
            <a:off x="1116013" y="1916113"/>
            <a:ext cx="6985000" cy="2592387"/>
          </a:xfrm>
          <a:prstGeom prst="ellipse">
            <a:avLst/>
          </a:prstGeom>
          <a:solidFill>
            <a:srgbClr val="FFFF00">
              <a:alpha val="96861"/>
            </a:srgbClr>
          </a:solidFill>
          <a:ln w="57150" algn="ctr">
            <a:solidFill>
              <a:schemeClr val="tx1"/>
            </a:solidFill>
            <a:round/>
            <a:headEnd/>
            <a:tailEnd/>
          </a:ln>
        </p:spPr>
        <p:txBody>
          <a:bodyPr wrap="none" anchor="ctr"/>
          <a:lstStyle/>
          <a:p>
            <a:pPr algn="ctr"/>
            <a:r>
              <a:rPr lang="ar-SA" b="1">
                <a:solidFill>
                  <a:srgbClr val="000000"/>
                </a:solidFill>
              </a:rPr>
              <a:t>معالجة وحماية الموارد الطبيعيه المتجددة </a:t>
            </a:r>
          </a:p>
          <a:p>
            <a:pPr algn="ctr"/>
            <a:r>
              <a:rPr lang="ar-SA" b="1">
                <a:solidFill>
                  <a:srgbClr val="000000"/>
                </a:solidFill>
              </a:rPr>
              <a:t>في المملكه العربية السعوديه</a:t>
            </a:r>
            <a:endParaRPr lang="en-US" b="1">
              <a:solidFill>
                <a:srgbClr val="000000"/>
              </a:solidFill>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0" y="0"/>
            <a:ext cx="9144000" cy="6858000"/>
          </a:xfrm>
          <a:prstGeom prst="rect">
            <a:avLst/>
          </a:prstGeom>
          <a:solidFill>
            <a:srgbClr val="800000">
              <a:alpha val="96861"/>
            </a:srgbClr>
          </a:solidFill>
          <a:ln w="76200" algn="ctr">
            <a:solidFill>
              <a:srgbClr val="FF0000"/>
            </a:solidFill>
            <a:miter lim="800000"/>
            <a:headEnd/>
            <a:tailEnd/>
          </a:ln>
        </p:spPr>
        <p:txBody>
          <a:bodyPr wrap="none" anchor="ctr"/>
          <a:lstStyle/>
          <a:p>
            <a:pPr marL="800100" lvl="1" indent="-342900"/>
            <a:endParaRPr lang="ar-SA" sz="3200" b="1"/>
          </a:p>
          <a:p>
            <a:pPr marL="800100" lvl="1" indent="-342900"/>
            <a:endParaRPr lang="ar-SA" b="1">
              <a:cs typeface="Arabic Transparent" pitchFamily="2" charset="0"/>
            </a:endParaRPr>
          </a:p>
          <a:p>
            <a:pPr marL="800100" lvl="1" indent="-342900"/>
            <a:r>
              <a:rPr lang="ar-SA" b="1"/>
              <a:t>المحافظه على الموارد الطبيعيه المتجددة لا تعني</a:t>
            </a:r>
          </a:p>
          <a:p>
            <a:pPr marL="800100" lvl="1" indent="-342900"/>
            <a:r>
              <a:rPr lang="ar-SA" b="1"/>
              <a:t> " منع الاستخدام " وإنما إدارة الموارد الطبيعية المتجددة </a:t>
            </a:r>
          </a:p>
          <a:p>
            <a:pPr marL="800100" lvl="1" indent="-342900"/>
            <a:r>
              <a:rPr lang="ar-SA" b="1"/>
              <a:t>بطريقة مثلى تحددها السعه الإنتاجيه للنظم البيئيه ، حيث</a:t>
            </a:r>
          </a:p>
          <a:p>
            <a:pPr marL="800100" lvl="1" indent="-342900"/>
            <a:r>
              <a:rPr lang="ar-SA" b="1"/>
              <a:t>يتضمن ذلك ما يلي :</a:t>
            </a:r>
          </a:p>
          <a:p>
            <a:pPr marL="800100" lvl="1" indent="-342900">
              <a:buFontTx/>
              <a:buAutoNum type="arabicParenR"/>
            </a:pPr>
            <a:r>
              <a:rPr lang="ar-SA" b="1"/>
              <a:t> الحماية .</a:t>
            </a:r>
          </a:p>
          <a:p>
            <a:pPr marL="800100" lvl="1" indent="-342900">
              <a:buFontTx/>
              <a:buAutoNum type="arabicParenR"/>
            </a:pPr>
            <a:r>
              <a:rPr lang="ar-SA" b="1"/>
              <a:t> الإنماء .</a:t>
            </a:r>
          </a:p>
          <a:p>
            <a:pPr marL="800100" lvl="1" indent="-342900"/>
            <a:r>
              <a:rPr lang="ar-SA" b="1"/>
              <a:t>    3) ترشيد الاستخدام للمحافظة على هذه الموارد .</a:t>
            </a:r>
            <a:r>
              <a:rPr lang="ar-SA"/>
              <a:t> </a:t>
            </a:r>
            <a:r>
              <a:rPr lang="ar-SA" b="1"/>
              <a:t> </a:t>
            </a:r>
          </a:p>
          <a:p>
            <a:pPr marL="800100" lvl="1" indent="-342900"/>
            <a:endParaRPr lang="ar-SA" b="1"/>
          </a:p>
          <a:p>
            <a:pPr marL="800100" lvl="1" indent="-342900"/>
            <a:r>
              <a:rPr lang="ar-SA" b="1"/>
              <a:t> </a:t>
            </a:r>
            <a:endParaRPr lang="ar-SA" b="1">
              <a:cs typeface="Arabic Transparent" pitchFamily="2" charset="0"/>
            </a:endParaRPr>
          </a:p>
        </p:txBody>
      </p:sp>
      <p:sp>
        <p:nvSpPr>
          <p:cNvPr id="16387" name="Line 11"/>
          <p:cNvSpPr>
            <a:spLocks noChangeShapeType="1"/>
          </p:cNvSpPr>
          <p:nvPr/>
        </p:nvSpPr>
        <p:spPr bwMode="auto">
          <a:xfrm flipH="1">
            <a:off x="3995738" y="6021388"/>
            <a:ext cx="3024187" cy="71437"/>
          </a:xfrm>
          <a:prstGeom prst="line">
            <a:avLst/>
          </a:prstGeom>
          <a:noFill/>
          <a:ln w="57150">
            <a:solidFill>
              <a:schemeClr val="tx1"/>
            </a:solidFill>
            <a:round/>
            <a:headEnd/>
            <a:tailEnd type="triangle" w="med" len="med"/>
          </a:ln>
        </p:spPr>
        <p:txBody>
          <a:bodyPr wrap="none" anchor="ctr"/>
          <a:lstStyle/>
          <a:p>
            <a:endParaRPr lang="ar-SA"/>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21890" name="Rectangle 2"/>
          <p:cNvSpPr>
            <a:spLocks noGrp="1" noChangeArrowheads="1"/>
          </p:cNvSpPr>
          <p:nvPr>
            <p:ph type="body" idx="1"/>
          </p:nvPr>
        </p:nvSpPr>
        <p:spPr>
          <a:xfrm>
            <a:off x="0" y="0"/>
            <a:ext cx="9144000" cy="6858000"/>
          </a:xfrm>
        </p:spPr>
        <p:txBody>
          <a:bodyPr/>
          <a:lstStyle/>
          <a:p>
            <a:pPr lvl="1" eaLnBrk="1" hangingPunct="1">
              <a:buFont typeface="Wingdings" pitchFamily="2" charset="2"/>
              <a:buNone/>
              <a:defRPr/>
            </a:pPr>
            <a:r>
              <a:rPr lang="ar-SA" b="1" u="sng" smtClean="0">
                <a:effectLst/>
              </a:rPr>
              <a:t>فالحماية</a:t>
            </a:r>
            <a:r>
              <a:rPr lang="ar-SA" b="1" smtClean="0">
                <a:effectLst/>
              </a:rPr>
              <a:t> هي المرحله الأولى من مراحل المحافظه والتي تعني منع الاستخدام لفترة محدودة  أو في مناطق معينه ، ويتم اللجوء إليها عندما تكون الموارد الطبيعيه في حالة شديدة التدهور مما يستدعي منع الاستخدام لفترة تطول أو تقصر لتلتقط فيها أنفاسها وتستعيد انتاجيتها .</a:t>
            </a:r>
          </a:p>
          <a:p>
            <a:pPr lvl="1" eaLnBrk="1" hangingPunct="1">
              <a:buFont typeface="Wingdings" pitchFamily="2" charset="2"/>
              <a:buNone/>
              <a:defRPr/>
            </a:pPr>
            <a:endParaRPr lang="ar-SA" b="1" u="sng" smtClean="0">
              <a:effectLst/>
            </a:endParaRPr>
          </a:p>
          <a:p>
            <a:pPr lvl="1" eaLnBrk="1" hangingPunct="1">
              <a:buFont typeface="Wingdings" pitchFamily="2" charset="2"/>
              <a:buNone/>
              <a:defRPr/>
            </a:pPr>
            <a:r>
              <a:rPr lang="ar-SA" b="1" u="sng" smtClean="0">
                <a:effectLst/>
              </a:rPr>
              <a:t>أما الإنماء</a:t>
            </a:r>
            <a:r>
              <a:rPr lang="ar-SA" b="1" smtClean="0">
                <a:effectLst/>
              </a:rPr>
              <a:t> فهو المرحله الثانيه من مراحل المحافظه والذي يتم فيها تحفيز الموارد الطبيعيه والنظم البيئيه على سرعة استعادة تأهيلها واتزانها.</a:t>
            </a:r>
          </a:p>
          <a:p>
            <a:pPr lvl="1" eaLnBrk="1" hangingPunct="1">
              <a:buFont typeface="Wingdings" pitchFamily="2" charset="2"/>
              <a:buNone/>
              <a:defRPr/>
            </a:pPr>
            <a:endParaRPr lang="ar-SA" b="1" u="sng" smtClean="0">
              <a:effectLst/>
            </a:endParaRPr>
          </a:p>
          <a:p>
            <a:pPr lvl="1" eaLnBrk="1" hangingPunct="1">
              <a:buFont typeface="Wingdings" pitchFamily="2" charset="2"/>
              <a:buNone/>
              <a:defRPr/>
            </a:pPr>
            <a:r>
              <a:rPr lang="ar-SA" b="1" u="sng" smtClean="0">
                <a:effectLst/>
              </a:rPr>
              <a:t>وترشيد الاستخدام</a:t>
            </a:r>
            <a:r>
              <a:rPr lang="ar-SA" b="1" smtClean="0">
                <a:effectLst/>
              </a:rPr>
              <a:t> هو المرحله الثالثه والأخيرة من مراحل المحافظه وذلك بتحويل الموارد من استخدام عشوائي استنزافي جائر الى استخدام محافظ لا يتعدى انتاجية النظم البيئيه الطبيعيه ، وبما يحقق استمرار التوازن بين الانتاج والاستهلاك .</a:t>
            </a:r>
            <a:endParaRPr lang="en-US" sz="4000" b="1" smtClean="0">
              <a:effectLst/>
            </a:endParaRPr>
          </a:p>
          <a:p>
            <a:pPr lvl="1" eaLnBrk="1" hangingPunct="1">
              <a:buFont typeface="Wingdings" pitchFamily="2" charset="2"/>
              <a:buNone/>
              <a:defRPr/>
            </a:pPr>
            <a:endParaRPr lang="ar-SA" sz="4000" b="1" smtClean="0">
              <a:effectLst/>
            </a:endParaRPr>
          </a:p>
          <a:p>
            <a:pPr eaLnBrk="1" hangingPunct="1">
              <a:defRPr/>
            </a:pPr>
            <a:endParaRPr lang="en-US" sz="4000" b="1" smtClean="0"/>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03238" y="1484313"/>
            <a:ext cx="8640762" cy="3816350"/>
          </a:xfrm>
          <a:prstGeom prst="rect">
            <a:avLst/>
          </a:prstGeom>
          <a:solidFill>
            <a:srgbClr val="FF33CC">
              <a:alpha val="96861"/>
            </a:srgbClr>
          </a:solidFill>
          <a:ln w="76200" algn="ctr">
            <a:solidFill>
              <a:srgbClr val="00FF00"/>
            </a:solidFill>
            <a:miter lim="800000"/>
            <a:headEnd/>
            <a:tailEnd/>
          </a:ln>
        </p:spPr>
        <p:txBody>
          <a:bodyPr wrap="none" anchor="ctr"/>
          <a:lstStyle/>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endParaRPr lang="ar-SA" b="1">
              <a:solidFill>
                <a:srgbClr val="000000"/>
              </a:solidFill>
              <a:cs typeface="Arabic Transparent" pitchFamily="2" charset="0"/>
            </a:endParaRPr>
          </a:p>
          <a:p>
            <a:pPr algn="ctr"/>
            <a:r>
              <a:rPr lang="ar-SA" sz="4000" b="1">
                <a:solidFill>
                  <a:srgbClr val="000000"/>
                </a:solidFill>
                <a:cs typeface="Arabic Transparent" pitchFamily="2" charset="0"/>
              </a:rPr>
              <a:t> </a:t>
            </a:r>
          </a:p>
          <a:p>
            <a:pPr algn="ctr"/>
            <a:endParaRPr lang="ar-SA" sz="4000" b="1">
              <a:solidFill>
                <a:srgbClr val="000000"/>
              </a:solidFill>
              <a:cs typeface="Arabic Transparent" pitchFamily="2" charset="0"/>
            </a:endParaRPr>
          </a:p>
        </p:txBody>
      </p:sp>
      <p:sp>
        <p:nvSpPr>
          <p:cNvPr id="428035" name="Oval 3"/>
          <p:cNvSpPr>
            <a:spLocks noChangeArrowheads="1"/>
          </p:cNvSpPr>
          <p:nvPr/>
        </p:nvSpPr>
        <p:spPr bwMode="auto">
          <a:xfrm>
            <a:off x="1116013" y="1916113"/>
            <a:ext cx="6985000" cy="2592387"/>
          </a:xfrm>
          <a:prstGeom prst="ellipse">
            <a:avLst/>
          </a:prstGeom>
          <a:solidFill>
            <a:srgbClr val="FFFF00">
              <a:alpha val="97000"/>
            </a:srgbClr>
          </a:solidFill>
          <a:ln w="57150" algn="ctr">
            <a:solidFill>
              <a:schemeClr val="tx1"/>
            </a:solidFill>
            <a:round/>
            <a:headEnd/>
            <a:tailEnd/>
          </a:ln>
          <a:effectLst/>
        </p:spPr>
        <p:txBody>
          <a:bodyPr wrap="none" anchor="ctr"/>
          <a:lstStyle/>
          <a:p>
            <a:pPr algn="ctr">
              <a:defRPr/>
            </a:pPr>
            <a:r>
              <a:rPr lang="ar-SA" b="1">
                <a:solidFill>
                  <a:srgbClr val="000000"/>
                </a:solidFill>
                <a:effectLst>
                  <a:outerShdw blurRad="38100" dist="38100" dir="2700000" algn="tl">
                    <a:srgbClr val="FFFFFF"/>
                  </a:outerShdw>
                </a:effectLst>
              </a:rPr>
              <a:t>جهود المملكه العربية السعوديه للمحافظة على</a:t>
            </a:r>
          </a:p>
          <a:p>
            <a:pPr algn="ctr">
              <a:defRPr/>
            </a:pPr>
            <a:r>
              <a:rPr lang="ar-SA" b="1">
                <a:solidFill>
                  <a:srgbClr val="000000"/>
                </a:solidFill>
                <a:effectLst>
                  <a:outerShdw blurRad="38100" dist="38100" dir="2700000" algn="tl">
                    <a:srgbClr val="FFFFFF"/>
                  </a:outerShdw>
                </a:effectLst>
              </a:rPr>
              <a:t> الموارد الطبيعيه المتجددة</a:t>
            </a:r>
            <a:endParaRPr lang="en-US" b="1">
              <a:solidFill>
                <a:srgbClr val="000000"/>
              </a:solidFill>
              <a:effectLst>
                <a:outerShdw blurRad="38100" dist="38100" dir="2700000" algn="tl">
                  <a:srgbClr val="FFFFFF"/>
                </a:outerShdw>
              </a:effectLst>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p:txBody>
          <a:bodyPr/>
          <a:lstStyle/>
          <a:p>
            <a:pPr eaLnBrk="1" hangingPunct="1">
              <a:defRPr/>
            </a:pPr>
            <a:r>
              <a:rPr lang="ar-SA" sz="4000" b="1" smtClean="0">
                <a:solidFill>
                  <a:srgbClr val="000000"/>
                </a:solidFill>
                <a:effectLst>
                  <a:outerShdw blurRad="38100" dist="38100" dir="2700000" algn="tl">
                    <a:srgbClr val="FFFFFF"/>
                  </a:outerShdw>
                </a:effectLst>
              </a:rPr>
              <a:t>جهود المملكه العربية السعوديه للمحافظة على الموارد الطبيعيه المتجددة</a:t>
            </a:r>
            <a:r>
              <a:rPr lang="en-US" sz="4000" smtClean="0"/>
              <a:t> </a:t>
            </a:r>
          </a:p>
        </p:txBody>
      </p:sp>
      <p:sp>
        <p:nvSpPr>
          <p:cNvPr id="425990" name="Rectangle 6"/>
          <p:cNvSpPr>
            <a:spLocks noChangeArrowheads="1"/>
          </p:cNvSpPr>
          <p:nvPr/>
        </p:nvSpPr>
        <p:spPr bwMode="auto">
          <a:xfrm>
            <a:off x="60325" y="1484313"/>
            <a:ext cx="9083675" cy="6134100"/>
          </a:xfrm>
          <a:prstGeom prst="rect">
            <a:avLst/>
          </a:prstGeom>
          <a:noFill/>
          <a:ln w="57150" algn="ctr">
            <a:noFill/>
            <a:miter lim="800000"/>
            <a:headEnd/>
            <a:tailEnd/>
          </a:ln>
          <a:effectLst/>
        </p:spPr>
        <p:txBody>
          <a:bodyPr anchor="ctr">
            <a:spAutoFit/>
          </a:bodyPr>
          <a:lstStyle/>
          <a:p>
            <a:pPr marL="342900" indent="-342900" rtl="0">
              <a:defRPr/>
            </a:pPr>
            <a:r>
              <a:rPr lang="ar-SA">
                <a:solidFill>
                  <a:srgbClr val="000000"/>
                </a:solidFill>
                <a:effectLst>
                  <a:outerShdw blurRad="38100" dist="38100" dir="2700000" algn="tl">
                    <a:srgbClr val="FFFFFF"/>
                  </a:outerShdw>
                </a:effectLst>
              </a:rPr>
              <a:t>1) اصدار النظم واللوائح الخاصة لحماية بعض المواقع وذلك لحماية الموارد الطبيعيه فيها مع تنظيم استغلالها.</a:t>
            </a:r>
            <a:r>
              <a:rPr lang="ar-SA">
                <a:solidFill>
                  <a:srgbClr val="000000"/>
                </a:solidFill>
              </a:rPr>
              <a:t> </a:t>
            </a:r>
          </a:p>
          <a:p>
            <a:pPr marL="342900" indent="-342900" rtl="0">
              <a:defRPr/>
            </a:pPr>
            <a:r>
              <a:rPr lang="ar-SA">
                <a:solidFill>
                  <a:srgbClr val="000000"/>
                </a:solidFill>
              </a:rPr>
              <a:t>2) إعادة تأهيل المناطق الرعوية المتدهورة  وذلك بالطرق</a:t>
            </a:r>
          </a:p>
          <a:p>
            <a:pPr marL="342900" indent="-342900" rtl="0">
              <a:defRPr/>
            </a:pPr>
            <a:r>
              <a:rPr lang="ar-SA">
                <a:solidFill>
                  <a:srgbClr val="000000"/>
                </a:solidFill>
              </a:rPr>
              <a:t> التالية:</a:t>
            </a:r>
          </a:p>
          <a:p>
            <a:pPr marL="342900" indent="-342900">
              <a:defRPr/>
            </a:pPr>
            <a:r>
              <a:rPr lang="ar-SA">
                <a:solidFill>
                  <a:srgbClr val="000000"/>
                </a:solidFill>
              </a:rPr>
              <a:t>أ) الاستزراع: استزراع اراضي المراعي المتدهورة في العديد من المواقع بمناطق المملكه المختلفة.</a:t>
            </a:r>
            <a:r>
              <a:rPr lang="en-US"/>
              <a:t> </a:t>
            </a:r>
          </a:p>
          <a:p>
            <a:pPr marL="342900" indent="-342900">
              <a:defRPr/>
            </a:pPr>
            <a:r>
              <a:rPr lang="ar-SA">
                <a:solidFill>
                  <a:srgbClr val="000000"/>
                </a:solidFill>
              </a:rPr>
              <a:t>ب) انشاء المحميات الرعوية والبيئية</a:t>
            </a:r>
          </a:p>
          <a:p>
            <a:pPr marL="342900" indent="-342900">
              <a:defRPr/>
            </a:pPr>
            <a:r>
              <a:rPr lang="ar-SA">
                <a:solidFill>
                  <a:srgbClr val="000000"/>
                </a:solidFill>
              </a:rPr>
              <a:t>ج) نشر وتوزيع مياه الامطار والسيول على اراضي المراعي</a:t>
            </a:r>
            <a:endParaRPr lang="en-US">
              <a:solidFill>
                <a:srgbClr val="000000"/>
              </a:solidFill>
            </a:endParaRPr>
          </a:p>
          <a:p>
            <a:pPr marL="342900" indent="-342900">
              <a:defRPr/>
            </a:pPr>
            <a:endParaRPr lang="ar-SA">
              <a:solidFill>
                <a:srgbClr val="000000"/>
              </a:solidFill>
            </a:endParaRPr>
          </a:p>
          <a:p>
            <a:pPr marL="342900" indent="-342900">
              <a:defRPr/>
            </a:pPr>
            <a:endParaRPr lang="ar-SA"/>
          </a:p>
          <a:p>
            <a:pPr marL="342900" indent="-342900">
              <a:defRPr/>
            </a:pPr>
            <a:r>
              <a:rPr lang="ar-SA"/>
              <a:t> </a:t>
            </a:r>
            <a:endParaRPr lang="en-US"/>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sp>
        <p:nvSpPr>
          <p:cNvPr id="429059" name="Rectangle 3"/>
          <p:cNvSpPr>
            <a:spLocks noGrp="1" noChangeArrowheads="1"/>
          </p:cNvSpPr>
          <p:nvPr>
            <p:ph type="body" idx="1"/>
          </p:nvPr>
        </p:nvSpPr>
        <p:spPr>
          <a:xfrm>
            <a:off x="0" y="0"/>
            <a:ext cx="9144000" cy="6858000"/>
          </a:xfrm>
        </p:spPr>
        <p:txBody>
          <a:bodyPr/>
          <a:lstStyle/>
          <a:p>
            <a:pPr marL="609600" indent="-609600" eaLnBrk="1" hangingPunct="1">
              <a:buFont typeface="Wingdings" pitchFamily="2" charset="2"/>
              <a:buNone/>
              <a:defRPr/>
            </a:pPr>
            <a:r>
              <a:rPr lang="ar-SA" sz="4000" b="1" u="sng" smtClean="0">
                <a:cs typeface="Arabic Transparent" pitchFamily="2" charset="0"/>
              </a:rPr>
              <a:t>3) تطوير قطاع المياه:</a:t>
            </a:r>
            <a:r>
              <a:rPr lang="ar-SA" sz="4000" b="1" smtClean="0">
                <a:cs typeface="Arabic Transparent" pitchFamily="2" charset="0"/>
              </a:rPr>
              <a:t> </a:t>
            </a:r>
          </a:p>
          <a:p>
            <a:pPr marL="609600" indent="-609600" eaLnBrk="1" hangingPunct="1">
              <a:buFont typeface="Wingdings" pitchFamily="2" charset="2"/>
              <a:buNone/>
              <a:defRPr/>
            </a:pPr>
            <a:r>
              <a:rPr lang="ar-SA" sz="4000" b="1" smtClean="0">
                <a:cs typeface="Arabic Transparent" pitchFamily="2" charset="0"/>
              </a:rPr>
              <a:t>حيث اهتمت الحكومة السعوديه بتطوير قطاع المياه لتوفيرها بالكميات الكافيه والنوعية الجيده ولتحقيق التوازن بين موارد المياه المتاحة والطلب عليها قامت بما يلي: </a:t>
            </a:r>
          </a:p>
          <a:p>
            <a:pPr marL="609600" indent="-609600" eaLnBrk="1" hangingPunct="1">
              <a:buFont typeface="Wingdings" pitchFamily="2" charset="2"/>
              <a:buNone/>
              <a:defRPr/>
            </a:pPr>
            <a:r>
              <a:rPr lang="ar-SA" sz="4000" b="1" smtClean="0">
                <a:cs typeface="Arabic Transparent" pitchFamily="2" charset="0"/>
              </a:rPr>
              <a:t>    أ) انشاء السدود لحجز مياه السيول في مناطق المملكه المختلفة.</a:t>
            </a:r>
          </a:p>
          <a:p>
            <a:pPr marL="609600" indent="-609600" eaLnBrk="1" hangingPunct="1">
              <a:buFont typeface="Wingdings" pitchFamily="2" charset="2"/>
              <a:buNone/>
              <a:defRPr/>
            </a:pPr>
            <a:r>
              <a:rPr lang="ar-SA" sz="4000" b="1" smtClean="0">
                <a:cs typeface="Arabic Transparent" pitchFamily="2" charset="0"/>
              </a:rPr>
              <a:t>    ب ) تحليه المياه المالحة.</a:t>
            </a:r>
          </a:p>
          <a:p>
            <a:pPr marL="609600" indent="-609600" eaLnBrk="1" hangingPunct="1">
              <a:buFont typeface="Wingdings" pitchFamily="2" charset="2"/>
              <a:buNone/>
              <a:defRPr/>
            </a:pPr>
            <a:r>
              <a:rPr lang="ar-SA" sz="4000" b="1" smtClean="0">
                <a:cs typeface="Arabic Transparent" pitchFamily="2" charset="0"/>
              </a:rPr>
              <a:t>    ج ) تنقية مياه الصرف الصحي.</a:t>
            </a:r>
          </a:p>
          <a:p>
            <a:pPr marL="609600" indent="-609600" eaLnBrk="1" hangingPunct="1">
              <a:buFont typeface="Wingdings" pitchFamily="2" charset="2"/>
              <a:buNone/>
              <a:defRPr/>
            </a:pPr>
            <a:r>
              <a:rPr lang="ar-SA" sz="4000" b="1" smtClean="0">
                <a:cs typeface="Arabic Transparent" pitchFamily="2" charset="0"/>
              </a:rPr>
              <a:t>     د ) زيادة مشاريع مياه الصرف الزراعي.</a:t>
            </a: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sp>
        <p:nvSpPr>
          <p:cNvPr id="430083" name="Rectangle 3"/>
          <p:cNvSpPr>
            <a:spLocks noGrp="1" noChangeArrowheads="1"/>
          </p:cNvSpPr>
          <p:nvPr>
            <p:ph type="body" idx="1"/>
          </p:nvPr>
        </p:nvSpPr>
        <p:spPr>
          <a:xfrm>
            <a:off x="0" y="188913"/>
            <a:ext cx="9144000" cy="6669087"/>
          </a:xfrm>
        </p:spPr>
        <p:txBody>
          <a:bodyPr/>
          <a:lstStyle/>
          <a:p>
            <a:pPr eaLnBrk="1" hangingPunct="1">
              <a:buFont typeface="Wingdings" pitchFamily="2" charset="2"/>
              <a:buNone/>
              <a:defRPr/>
            </a:pPr>
            <a:r>
              <a:rPr lang="ar-SA" sz="4000" b="1" u="sng" smtClean="0">
                <a:cs typeface="Arabic Transparent" pitchFamily="2" charset="0"/>
              </a:rPr>
              <a:t>4) المحافظه على بيئة المناطق الساحليه:</a:t>
            </a:r>
            <a:r>
              <a:rPr lang="ar-SA" sz="4000" b="1" smtClean="0">
                <a:cs typeface="Arabic Transparent" pitchFamily="2" charset="0"/>
              </a:rPr>
              <a:t> </a:t>
            </a:r>
          </a:p>
          <a:p>
            <a:pPr eaLnBrk="1" hangingPunct="1">
              <a:buFont typeface="Wingdings" pitchFamily="2" charset="2"/>
              <a:buNone/>
              <a:defRPr/>
            </a:pPr>
            <a:r>
              <a:rPr lang="ar-SA" sz="4000" b="1" smtClean="0">
                <a:cs typeface="Arabic Transparent" pitchFamily="2" charset="0"/>
              </a:rPr>
              <a:t>  حيث تقوم وزارة الزراعه والمياه بحماية السواحل البحريه والجزر التابعه لها ، وعدم قطع الأشجار والأعشاب النامية على تلك السواحل أو الجزر أو نقل الأتربة أو بيض الطيور والسلاحف أو اي مواد عضويه أو القيام بردميات ساحليه إلا بعد أخذ الموافقة من هذه الوزارة ، أو بالتنسيق مع الهيئة الوطنيه لحماية الحياة الفطريه وإنمائها .</a:t>
            </a:r>
            <a:endParaRPr lang="en-US" sz="4000" b="1" smtClean="0">
              <a:cs typeface="Arabic Transparent" pitchFamily="2" charset="0"/>
            </a:endParaRPr>
          </a:p>
          <a:p>
            <a:pPr eaLnBrk="1" hangingPunct="1">
              <a:buFont typeface="Wingdings" pitchFamily="2" charset="2"/>
              <a:buNone/>
              <a:defRPr/>
            </a:pPr>
            <a:endParaRPr lang="en-US" sz="4000" b="1" smtClean="0">
              <a:cs typeface="Arabic Transparent" pitchFamily="2" charset="0"/>
            </a:endParaRPr>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body" idx="1"/>
          </p:nvPr>
        </p:nvSpPr>
        <p:spPr>
          <a:xfrm>
            <a:off x="468313" y="2852738"/>
            <a:ext cx="8280400" cy="2447925"/>
          </a:xfrm>
          <a:solidFill>
            <a:srgbClr val="CC99FF"/>
          </a:solidFill>
          <a:ln w="76200">
            <a:solidFill>
              <a:srgbClr val="FF0000"/>
            </a:solidFill>
          </a:ln>
        </p:spPr>
        <p:txBody>
          <a:bodyPr/>
          <a:lstStyle/>
          <a:p>
            <a:pPr algn="ctr" eaLnBrk="1" hangingPunct="1">
              <a:buFont typeface="Wingdings" pitchFamily="2" charset="2"/>
              <a:buNone/>
              <a:defRPr/>
            </a:pPr>
            <a:endParaRPr lang="ar-SA" sz="1600" b="1" smtClean="0">
              <a:solidFill>
                <a:srgbClr val="FFFFFF"/>
              </a:solidFill>
              <a:effectLst/>
              <a:cs typeface="Arabic Transparent" pitchFamily="2" charset="0"/>
            </a:endParaRPr>
          </a:p>
          <a:p>
            <a:pPr algn="ctr" eaLnBrk="1" hangingPunct="1">
              <a:buFont typeface="Wingdings" pitchFamily="2" charset="2"/>
              <a:buNone/>
              <a:defRPr/>
            </a:pPr>
            <a:r>
              <a:rPr lang="ar-SA" sz="3600" b="1" smtClean="0">
                <a:solidFill>
                  <a:srgbClr val="000000"/>
                </a:solidFill>
                <a:effectLst/>
              </a:rPr>
              <a:t>س: تحدثي وبالتفصيل عن أهم </a:t>
            </a:r>
            <a:r>
              <a:rPr lang="ar-SA" b="1" smtClean="0">
                <a:solidFill>
                  <a:srgbClr val="000000"/>
                </a:solidFill>
                <a:effectLst>
                  <a:outerShdw blurRad="38100" dist="38100" dir="2700000" algn="tl">
                    <a:srgbClr val="FFFFFF"/>
                  </a:outerShdw>
                </a:effectLst>
              </a:rPr>
              <a:t>جهود المملكه العربية السعوديه للمحافظة على الموارد الطبيعيه المتجددة</a:t>
            </a:r>
            <a:r>
              <a:rPr lang="en-US" smtClean="0">
                <a:solidFill>
                  <a:srgbClr val="000000"/>
                </a:solidFill>
                <a:effectLst>
                  <a:outerShdw blurRad="38100" dist="38100" dir="2700000" algn="tl">
                    <a:srgbClr val="FFFFFF"/>
                  </a:outerShdw>
                </a:effectLst>
              </a:rPr>
              <a:t> </a:t>
            </a:r>
            <a:r>
              <a:rPr lang="ar-SA" sz="3600" b="1" smtClean="0">
                <a:solidFill>
                  <a:srgbClr val="000000"/>
                </a:solidFill>
                <a:effectLst/>
              </a:rPr>
              <a:t>بأراضيها؟</a:t>
            </a:r>
            <a:r>
              <a:rPr lang="ar-SA" sz="3600" b="1" smtClean="0">
                <a:solidFill>
                  <a:srgbClr val="000000"/>
                </a:solidFill>
                <a:effectLst/>
                <a:cs typeface="Arabic Transparent" pitchFamily="2" charset="0"/>
              </a:rPr>
              <a:t> (اربعة فقط)</a:t>
            </a:r>
          </a:p>
          <a:p>
            <a:pPr algn="ctr" eaLnBrk="1" hangingPunct="1">
              <a:buFont typeface="Wingdings" pitchFamily="2" charset="2"/>
              <a:buNone/>
              <a:defRPr/>
            </a:pPr>
            <a:endParaRPr lang="ar-SA" sz="3600" b="1" smtClean="0">
              <a:solidFill>
                <a:srgbClr val="000000"/>
              </a:solidFill>
              <a:effectLst/>
            </a:endParaRPr>
          </a:p>
          <a:p>
            <a:pPr eaLnBrk="1" hangingPunct="1">
              <a:buFont typeface="Wingdings" pitchFamily="2" charset="2"/>
              <a:buNone/>
              <a:defRPr/>
            </a:pPr>
            <a:endParaRPr lang="ar-SA" sz="3600" b="1" smtClean="0">
              <a:solidFill>
                <a:srgbClr val="3333CC"/>
              </a:solidFill>
              <a:effectLst/>
            </a:endParaRPr>
          </a:p>
        </p:txBody>
      </p:sp>
      <p:sp>
        <p:nvSpPr>
          <p:cNvPr id="22531"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b="1" u="sng">
                <a:solidFill>
                  <a:schemeClr val="bg1"/>
                </a:solidFill>
                <a:latin typeface="Arial Black" pitchFamily="34" charset="0"/>
              </a:rPr>
              <a:t>سؤال</a:t>
            </a:r>
            <a:endParaRPr lang="en-US" b="1" u="sng">
              <a:solidFill>
                <a:schemeClr val="bg1"/>
              </a:solidFill>
              <a:latin typeface="Arial Black" pitchFamily="34" charset="0"/>
            </a:endParaRPr>
          </a:p>
        </p:txBody>
      </p:sp>
      <p:sp>
        <p:nvSpPr>
          <p:cNvPr id="22532"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spTree>
  </p:cSld>
  <p:clrMapOvr>
    <a:masterClrMapping/>
  </p:clrMapOvr>
  <p:transition spd="slow">
    <p:wheel/>
    <p:sndAc>
      <p:stSnd>
        <p:snd r:embed="rId2" name="coin.wav" builtIn="1"/>
      </p:stSnd>
    </p:sndAc>
  </p:transition>
  <p:timing>
    <p:tnLst>
      <p:par>
        <p:cTn id="1" dur="indefinite" restart="never" nodeType="tmRoot"/>
      </p:par>
    </p:tnLst>
  </p:timing>
</p:sld>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97000"/>
          </a:schemeClr>
        </a:solidFill>
        <a:ln w="571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alpha val="97000"/>
          </a:schemeClr>
        </a:solidFill>
        <a:ln w="571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Dots</Template>
  <TotalTime>3960</TotalTime>
  <Words>830</Words>
  <Application>Microsoft Office PowerPoint</Application>
  <PresentationFormat>عرض على الشاشة (3:4)‏</PresentationFormat>
  <Paragraphs>144</Paragraphs>
  <Slides>20</Slides>
  <Notes>0</Notes>
  <HiddenSlides>0</HiddenSlides>
  <MMClips>0</MMClips>
  <ScaleCrop>false</ScaleCrop>
  <HeadingPairs>
    <vt:vector size="6" baseType="variant">
      <vt:variant>
        <vt:lpstr>الخطوط المستخدمة</vt:lpstr>
      </vt:variant>
      <vt:variant>
        <vt:i4>6</vt:i4>
      </vt:variant>
      <vt:variant>
        <vt:lpstr>سمة</vt:lpstr>
      </vt:variant>
      <vt:variant>
        <vt:i4>1</vt:i4>
      </vt:variant>
      <vt:variant>
        <vt:lpstr>عناوين الشرائح</vt:lpstr>
      </vt:variant>
      <vt:variant>
        <vt:i4>20</vt:i4>
      </vt:variant>
    </vt:vector>
  </HeadingPairs>
  <TitlesOfParts>
    <vt:vector size="27" baseType="lpstr">
      <vt:lpstr>Arial</vt:lpstr>
      <vt:lpstr>Wingdings</vt:lpstr>
      <vt:lpstr>Tahoma</vt:lpstr>
      <vt:lpstr>Bold Italic Art</vt:lpstr>
      <vt:lpstr>Arabic Transparent</vt:lpstr>
      <vt:lpstr>Arial Black</vt:lpstr>
      <vt:lpstr>Digital Dots</vt:lpstr>
      <vt:lpstr>الشريحة 1</vt:lpstr>
      <vt:lpstr>الشريحة 2</vt:lpstr>
      <vt:lpstr>الشريحة 3</vt:lpstr>
      <vt:lpstr>الشريحة 4</vt:lpstr>
      <vt:lpstr>الشريحة 5</vt:lpstr>
      <vt:lpstr>الشريحة 6</vt:lpstr>
      <vt:lpstr>الشريحة 7</vt:lpstr>
      <vt:lpstr>الشريحة 8</vt:lpstr>
      <vt:lpstr> </vt:lpstr>
      <vt:lpstr>الشريحة 10</vt:lpstr>
      <vt:lpstr>الشريحة 11</vt:lpstr>
      <vt:lpstr> </vt:lpstr>
      <vt:lpstr>الشريحة 13</vt:lpstr>
      <vt:lpstr>الشريحة 14</vt:lpstr>
      <vt:lpstr>الشريحة 15</vt:lpstr>
      <vt:lpstr>الشريحة 16</vt:lpstr>
      <vt:lpstr>جهود المملكه العربية السعوديه للمحافظة على الموارد الطبيعيه المتجددة </vt:lpstr>
      <vt:lpstr>الشريحة 18</vt:lpstr>
      <vt:lpstr>الشريحة 19</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دول شرقي أفريقيا 1- أوغندا (ص 389-400)</dc:title>
  <dc:creator>Mona</dc:creator>
  <cp:lastModifiedBy>technogate</cp:lastModifiedBy>
  <cp:revision>493</cp:revision>
  <dcterms:created xsi:type="dcterms:W3CDTF">2010-02-21T12:44:22Z</dcterms:created>
  <dcterms:modified xsi:type="dcterms:W3CDTF">2012-12-05T11:39:54Z</dcterms:modified>
</cp:coreProperties>
</file>