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ms-office.legacyDiagramText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theme/themeOverride4.xml" ContentType="application/vnd.openxmlformats-officedocument.themeOverr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embeddings/oleObject1.bin" ContentType="application/vnd.openxmlformats-officedocument.oleObject"/>
  <Override PartName="/ppt/legacyDocTextInfo.bin" ContentType="application/vnd.ms-office.legacyDocTextInf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9" r:id="rId4"/>
    <p:sldId id="263" r:id="rId5"/>
    <p:sldId id="285" r:id="rId6"/>
    <p:sldId id="286" r:id="rId7"/>
    <p:sldId id="264" r:id="rId8"/>
    <p:sldId id="268" r:id="rId9"/>
    <p:sldId id="288" r:id="rId10"/>
    <p:sldId id="280" r:id="rId11"/>
    <p:sldId id="284" r:id="rId12"/>
    <p:sldId id="296" r:id="rId13"/>
    <p:sldId id="297" r:id="rId14"/>
    <p:sldId id="299" r:id="rId15"/>
    <p:sldId id="300" r:id="rId16"/>
    <p:sldId id="269" r:id="rId17"/>
    <p:sldId id="281" r:id="rId18"/>
    <p:sldId id="293" r:id="rId19"/>
    <p:sldId id="291" r:id="rId20"/>
    <p:sldId id="301" r:id="rId21"/>
    <p:sldId id="273" r:id="rId22"/>
    <p:sldId id="315" r:id="rId23"/>
    <p:sldId id="274" r:id="rId24"/>
    <p:sldId id="292" r:id="rId25"/>
    <p:sldId id="330" r:id="rId26"/>
    <p:sldId id="276" r:id="rId27"/>
    <p:sldId id="283" r:id="rId28"/>
    <p:sldId id="295" r:id="rId29"/>
    <p:sldId id="328" r:id="rId30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Kabir06 Normal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Kabir06 Normal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Kabir06 Normal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Kabir06 Normal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Kabir06 Normal"/>
        <a:ea typeface="+mn-ea"/>
        <a:cs typeface="Arial" pitchFamily="34" charset="0"/>
      </a:defRPr>
    </a:lvl5pPr>
    <a:lvl6pPr marL="2286000" algn="r" defTabSz="914400" rtl="1" eaLnBrk="1" latinLnBrk="0" hangingPunct="1">
      <a:defRPr sz="4400" kern="1200">
        <a:solidFill>
          <a:schemeClr val="tx1"/>
        </a:solidFill>
        <a:latin typeface="Kabir06 Normal"/>
        <a:ea typeface="+mn-ea"/>
        <a:cs typeface="Arial" pitchFamily="34" charset="0"/>
      </a:defRPr>
    </a:lvl6pPr>
    <a:lvl7pPr marL="2743200" algn="r" defTabSz="914400" rtl="1" eaLnBrk="1" latinLnBrk="0" hangingPunct="1">
      <a:defRPr sz="4400" kern="1200">
        <a:solidFill>
          <a:schemeClr val="tx1"/>
        </a:solidFill>
        <a:latin typeface="Kabir06 Normal"/>
        <a:ea typeface="+mn-ea"/>
        <a:cs typeface="Arial" pitchFamily="34" charset="0"/>
      </a:defRPr>
    </a:lvl7pPr>
    <a:lvl8pPr marL="3200400" algn="r" defTabSz="914400" rtl="1" eaLnBrk="1" latinLnBrk="0" hangingPunct="1">
      <a:defRPr sz="4400" kern="1200">
        <a:solidFill>
          <a:schemeClr val="tx1"/>
        </a:solidFill>
        <a:latin typeface="Kabir06 Normal"/>
        <a:ea typeface="+mn-ea"/>
        <a:cs typeface="Arial" pitchFamily="34" charset="0"/>
      </a:defRPr>
    </a:lvl8pPr>
    <a:lvl9pPr marL="3657600" algn="r" defTabSz="914400" rtl="1" eaLnBrk="1" latinLnBrk="0" hangingPunct="1">
      <a:defRPr sz="4400" kern="1200">
        <a:solidFill>
          <a:schemeClr val="tx1"/>
        </a:solidFill>
        <a:latin typeface="Kabir06 Normal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06/relationships/legacyDocTextInfo" Target="legacyDocTextInfo.bin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er\AppData\Roaming\Microsoft\Templates\Book1.xlt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er\AppData\Roaming\Microsoft\Templates\Book1.xlt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clrMapOvr bg1="dk2" tx1="lt1" bg2="dk1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/>
            </a:pPr>
            <a:r>
              <a:rPr lang="ar-SA" sz="1800" b="1" i="0" u="sng" strike="noStrike" baseline="0">
                <a:effectLst/>
              </a:rPr>
              <a:t>التقدير النهائي لخريجات كلية الآداب للعام الدراسي 1432/1433هـ</a:t>
            </a:r>
            <a:endParaRPr lang="en-US" sz="1800"/>
          </a:p>
        </c:rich>
      </c:tx>
    </c:title>
    <c:plotArea>
      <c:layout/>
      <c:barChart>
        <c:barDir val="col"/>
        <c:grouping val="clustered"/>
        <c:ser>
          <c:idx val="0"/>
          <c:order val="0"/>
          <c:cat>
            <c:strRef>
              <c:f>Sheet1!$J$3:$J$6</c:f>
              <c:strCache>
                <c:ptCount val="4"/>
                <c:pt idx="0">
                  <c:v>مقبول</c:v>
                </c:pt>
                <c:pt idx="1">
                  <c:v>جيد</c:v>
                </c:pt>
                <c:pt idx="2">
                  <c:v>جيد جدا</c:v>
                </c:pt>
                <c:pt idx="3">
                  <c:v>ممتاز</c:v>
                </c:pt>
              </c:strCache>
            </c:strRef>
          </c:cat>
          <c:val>
            <c:numRef>
              <c:f>Sheet1!$I$3:$I$6</c:f>
              <c:numCache>
                <c:formatCode>General</c:formatCode>
                <c:ptCount val="4"/>
                <c:pt idx="0">
                  <c:v>7</c:v>
                </c:pt>
                <c:pt idx="1">
                  <c:v>4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</c:ser>
        <c:dLbls/>
        <c:axId val="69785856"/>
        <c:axId val="69808128"/>
      </c:barChart>
      <c:catAx>
        <c:axId val="69785856"/>
        <c:scaling>
          <c:orientation val="maxMin"/>
        </c:scaling>
        <c:axPos val="b"/>
        <c:numFmt formatCode="General" sourceLinked="1"/>
        <c:majorTickMark val="none"/>
        <c:tickLblPos val="nextTo"/>
        <c:crossAx val="69808128"/>
        <c:crosses val="autoZero"/>
        <c:auto val="1"/>
        <c:lblAlgn val="ctr"/>
        <c:lblOffset val="100"/>
      </c:catAx>
      <c:valAx>
        <c:axId val="69808128"/>
        <c:scaling>
          <c:orientation val="minMax"/>
        </c:scaling>
        <c:axPos val="r"/>
        <c:numFmt formatCode="General" sourceLinked="1"/>
        <c:majorTickMark val="none"/>
        <c:tickLblPos val="nextTo"/>
        <c:crossAx val="69785856"/>
        <c:crosses val="autoZero"/>
        <c:crossBetween val="between"/>
      </c:valAx>
    </c:plotArea>
    <c:plotVisOnly val="1"/>
    <c:dispBlanksAs val="gap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clrMapOvr bg1="dk2" tx1="lt1" bg2="dk1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/>
            </a:pPr>
            <a:r>
              <a:rPr lang="ar-SA" sz="1800" b="1" i="0" u="sng" strike="noStrike" baseline="0">
                <a:effectLst/>
              </a:rPr>
              <a:t>الدرجة العلمية لاعضاء هيئة التدريس (رجال - نساء) بكلية الاداب للبنات</a:t>
            </a:r>
            <a:endParaRPr lang="en-US" sz="1800"/>
          </a:p>
        </c:rich>
      </c:tx>
    </c:title>
    <c:plotArea>
      <c:layout/>
      <c:barChart>
        <c:barDir val="col"/>
        <c:grouping val="clustered"/>
        <c:ser>
          <c:idx val="0"/>
          <c:order val="0"/>
          <c:tx>
            <c:strRef>
              <c:f>Sheet2!$C$2</c:f>
              <c:strCache>
                <c:ptCount val="1"/>
                <c:pt idx="0">
                  <c:v>نساء</c:v>
                </c:pt>
              </c:strCache>
            </c:strRef>
          </c:tx>
          <c:cat>
            <c:strRef>
              <c:f>Sheet2!$B$3:$B$7</c:f>
              <c:strCache>
                <c:ptCount val="5"/>
                <c:pt idx="0">
                  <c:v>معيد</c:v>
                </c:pt>
                <c:pt idx="1">
                  <c:v>محاضر</c:v>
                </c:pt>
                <c:pt idx="2">
                  <c:v>أستاذ مساعد</c:v>
                </c:pt>
                <c:pt idx="3">
                  <c:v>أستاذ مشارك</c:v>
                </c:pt>
                <c:pt idx="4">
                  <c:v>أستاذ</c:v>
                </c:pt>
              </c:strCache>
            </c:strRef>
          </c:cat>
          <c:val>
            <c:numRef>
              <c:f>Sheet2!$C$3:$C$7</c:f>
              <c:numCache>
                <c:formatCode>General</c:formatCode>
                <c:ptCount val="5"/>
                <c:pt idx="0">
                  <c:v>10</c:v>
                </c:pt>
                <c:pt idx="1">
                  <c:v>15</c:v>
                </c:pt>
                <c:pt idx="2">
                  <c:v>25</c:v>
                </c:pt>
                <c:pt idx="3">
                  <c:v>10</c:v>
                </c:pt>
                <c:pt idx="4">
                  <c:v>5</c:v>
                </c:pt>
              </c:numCache>
            </c:numRef>
          </c:val>
        </c:ser>
        <c:ser>
          <c:idx val="1"/>
          <c:order val="1"/>
          <c:tx>
            <c:strRef>
              <c:f>Sheet2!$D$2</c:f>
              <c:strCache>
                <c:ptCount val="1"/>
                <c:pt idx="0">
                  <c:v>رجال</c:v>
                </c:pt>
              </c:strCache>
            </c:strRef>
          </c:tx>
          <c:cat>
            <c:strRef>
              <c:f>Sheet2!$B$3:$B$7</c:f>
              <c:strCache>
                <c:ptCount val="5"/>
                <c:pt idx="0">
                  <c:v>معيد</c:v>
                </c:pt>
                <c:pt idx="1">
                  <c:v>محاضر</c:v>
                </c:pt>
                <c:pt idx="2">
                  <c:v>أستاذ مساعد</c:v>
                </c:pt>
                <c:pt idx="3">
                  <c:v>أستاذ مشارك</c:v>
                </c:pt>
                <c:pt idx="4">
                  <c:v>أستاذ</c:v>
                </c:pt>
              </c:strCache>
            </c:strRef>
          </c:cat>
          <c:val>
            <c:numRef>
              <c:f>Sheet2!$D$3:$D$7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5</c:v>
                </c:pt>
                <c:pt idx="4">
                  <c:v>10</c:v>
                </c:pt>
              </c:numCache>
            </c:numRef>
          </c:val>
        </c:ser>
        <c:dLbls/>
        <c:axId val="69857664"/>
        <c:axId val="69859200"/>
      </c:barChart>
      <c:catAx>
        <c:axId val="69857664"/>
        <c:scaling>
          <c:orientation val="maxMin"/>
        </c:scaling>
        <c:axPos val="b"/>
        <c:majorTickMark val="none"/>
        <c:tickLblPos val="nextTo"/>
        <c:crossAx val="69859200"/>
        <c:crosses val="autoZero"/>
        <c:auto val="1"/>
        <c:lblAlgn val="ctr"/>
        <c:lblOffset val="100"/>
      </c:catAx>
      <c:valAx>
        <c:axId val="69859200"/>
        <c:scaling>
          <c:orientation val="minMax"/>
        </c:scaling>
        <c:axPos val="r"/>
        <c:numFmt formatCode="General" sourceLinked="1"/>
        <c:majorTickMark val="none"/>
        <c:tickLblPos val="nextTo"/>
        <c:crossAx val="69857664"/>
        <c:crosses val="autoZero"/>
        <c:crossBetween val="between"/>
      </c:valAx>
    </c:plotArea>
    <c:legend>
      <c:legendPos val="b"/>
      <c:txPr>
        <a:bodyPr/>
        <a:lstStyle/>
        <a:p>
          <a:pPr>
            <a:defRPr sz="1400" b="1"/>
          </a:pPr>
          <a:endParaRPr lang="ar-SA"/>
        </a:p>
      </c:txPr>
    </c:legend>
    <c:plotVisOnly val="1"/>
    <c:dispBlanksAs val="gap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clrMapOvr bg1="dk2" tx1="lt1" bg2="dk1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ar-SA" sz="1800" b="1" i="0" u="sng" strike="noStrike" baseline="0">
                <a:effectLst/>
              </a:rPr>
              <a:t>عدد الطالبات بكلية الأدآب في الفترة (1427 – 1431هـ</a:t>
            </a:r>
            <a:r>
              <a:rPr lang="ar-SA" sz="1800" b="1" i="0" u="none" strike="noStrike" baseline="0">
                <a:effectLst/>
              </a:rPr>
              <a:t>)</a:t>
            </a:r>
            <a:endParaRPr lang="en-US"/>
          </a:p>
        </c:rich>
      </c:tx>
      <c:layout/>
    </c:title>
    <c:plotArea>
      <c:layout/>
      <c:lineChart>
        <c:grouping val="standard"/>
        <c:ser>
          <c:idx val="1"/>
          <c:order val="1"/>
          <c:spPr>
            <a:ln w="28575">
              <a:noFill/>
            </a:ln>
          </c:spPr>
          <c:dPt>
            <c:idx val="0"/>
            <c:spPr>
              <a:ln w="28575">
                <a:solidFill>
                  <a:schemeClr val="accent1"/>
                </a:solidFill>
              </a:ln>
            </c:spPr>
          </c:dPt>
          <c:dPt>
            <c:idx val="1"/>
            <c:spPr>
              <a:ln w="28575">
                <a:solidFill>
                  <a:schemeClr val="accent1"/>
                </a:solidFill>
              </a:ln>
            </c:spPr>
          </c:dPt>
          <c:dPt>
            <c:idx val="2"/>
            <c:spPr>
              <a:ln w="28575">
                <a:solidFill>
                  <a:schemeClr val="accent1"/>
                </a:solidFill>
              </a:ln>
            </c:spPr>
          </c:dPt>
          <c:dPt>
            <c:idx val="3"/>
            <c:spPr>
              <a:ln w="28575">
                <a:solidFill>
                  <a:schemeClr val="accent1"/>
                </a:solidFill>
              </a:ln>
            </c:spPr>
          </c:dPt>
          <c:dPt>
            <c:idx val="4"/>
            <c:spPr>
              <a:ln w="28575">
                <a:solidFill>
                  <a:schemeClr val="accent1"/>
                </a:solidFill>
              </a:ln>
            </c:spPr>
          </c:dPt>
          <c:cat>
            <c:numRef>
              <c:f>Sheet3!$C$4:$C$8</c:f>
              <c:numCache>
                <c:formatCode>General</c:formatCode>
                <c:ptCount val="5"/>
                <c:pt idx="0">
                  <c:v>1427</c:v>
                </c:pt>
                <c:pt idx="1">
                  <c:v>1428</c:v>
                </c:pt>
                <c:pt idx="2">
                  <c:v>1429</c:v>
                </c:pt>
                <c:pt idx="3">
                  <c:v>1430</c:v>
                </c:pt>
                <c:pt idx="4">
                  <c:v>1431</c:v>
                </c:pt>
              </c:numCache>
            </c:numRef>
          </c:cat>
          <c:val>
            <c:numRef>
              <c:f>Sheet3!$B$4:$B$8</c:f>
              <c:numCache>
                <c:formatCode>General</c:formatCode>
                <c:ptCount val="5"/>
                <c:pt idx="0">
                  <c:v>3000</c:v>
                </c:pt>
                <c:pt idx="1">
                  <c:v>3500</c:v>
                </c:pt>
                <c:pt idx="2">
                  <c:v>4200</c:v>
                </c:pt>
                <c:pt idx="3">
                  <c:v>5000</c:v>
                </c:pt>
                <c:pt idx="4">
                  <c:v>6000</c:v>
                </c:pt>
              </c:numCache>
            </c:numRef>
          </c:val>
        </c:ser>
        <c:ser>
          <c:idx val="0"/>
          <c:order val="0"/>
          <c:spPr>
            <a:ln w="28575">
              <a:noFill/>
            </a:ln>
          </c:spPr>
          <c:dPt>
            <c:idx val="0"/>
            <c:marker>
              <c:spPr>
                <a:solidFill>
                  <a:srgbClr val="C00000"/>
                </a:solidFill>
              </c:spPr>
            </c:marker>
            <c:spPr>
              <a:ln w="28575">
                <a:solidFill>
                  <a:schemeClr val="accent1"/>
                </a:solidFill>
              </a:ln>
            </c:spPr>
          </c:dPt>
          <c:dPt>
            <c:idx val="1"/>
            <c:marker>
              <c:spPr>
                <a:solidFill>
                  <a:srgbClr val="C00000"/>
                </a:solidFill>
              </c:spPr>
            </c:marker>
            <c:spPr>
              <a:ln w="28575">
                <a:solidFill>
                  <a:schemeClr val="accent1"/>
                </a:solidFill>
              </a:ln>
            </c:spPr>
          </c:dPt>
          <c:dPt>
            <c:idx val="2"/>
            <c:marker>
              <c:spPr>
                <a:solidFill>
                  <a:srgbClr val="C00000"/>
                </a:solidFill>
              </c:spPr>
            </c:marker>
            <c:spPr>
              <a:ln w="28575">
                <a:solidFill>
                  <a:schemeClr val="accent1"/>
                </a:solidFill>
              </a:ln>
            </c:spPr>
          </c:dPt>
          <c:dPt>
            <c:idx val="3"/>
            <c:marker>
              <c:spPr>
                <a:solidFill>
                  <a:srgbClr val="C00000"/>
                </a:solidFill>
              </c:spPr>
            </c:marker>
            <c:spPr>
              <a:ln w="28575">
                <a:solidFill>
                  <a:schemeClr val="accent1"/>
                </a:solidFill>
              </a:ln>
            </c:spPr>
          </c:dPt>
          <c:dPt>
            <c:idx val="4"/>
            <c:marker>
              <c:spPr>
                <a:solidFill>
                  <a:srgbClr val="C00000"/>
                </a:solidFill>
              </c:spPr>
            </c:marker>
          </c:dPt>
          <c:cat>
            <c:numRef>
              <c:f>Sheet3!$C$4:$C$8</c:f>
              <c:numCache>
                <c:formatCode>General</c:formatCode>
                <c:ptCount val="5"/>
                <c:pt idx="0">
                  <c:v>1427</c:v>
                </c:pt>
                <c:pt idx="1">
                  <c:v>1428</c:v>
                </c:pt>
                <c:pt idx="2">
                  <c:v>1429</c:v>
                </c:pt>
                <c:pt idx="3">
                  <c:v>1430</c:v>
                </c:pt>
                <c:pt idx="4">
                  <c:v>1431</c:v>
                </c:pt>
              </c:numCache>
            </c:numRef>
          </c:cat>
          <c:val>
            <c:numRef>
              <c:f>Sheet3!$B$4:$B$8</c:f>
              <c:numCache>
                <c:formatCode>General</c:formatCode>
                <c:ptCount val="5"/>
                <c:pt idx="0">
                  <c:v>3000</c:v>
                </c:pt>
                <c:pt idx="1">
                  <c:v>3500</c:v>
                </c:pt>
                <c:pt idx="2">
                  <c:v>4200</c:v>
                </c:pt>
                <c:pt idx="3">
                  <c:v>5000</c:v>
                </c:pt>
                <c:pt idx="4">
                  <c:v>6000</c:v>
                </c:pt>
              </c:numCache>
            </c:numRef>
          </c:val>
        </c:ser>
        <c:dLbls/>
        <c:marker val="1"/>
        <c:axId val="69941504"/>
        <c:axId val="69955584"/>
      </c:lineChart>
      <c:catAx>
        <c:axId val="69941504"/>
        <c:scaling>
          <c:orientation val="maxMin"/>
        </c:scaling>
        <c:axPos val="b"/>
        <c:numFmt formatCode="General" sourceLinked="1"/>
        <c:majorTickMark val="none"/>
        <c:tickLblPos val="nextTo"/>
        <c:crossAx val="69955584"/>
        <c:crosses val="autoZero"/>
        <c:auto val="1"/>
        <c:lblAlgn val="ctr"/>
        <c:lblOffset val="100"/>
      </c:catAx>
      <c:valAx>
        <c:axId val="69955584"/>
        <c:scaling>
          <c:orientation val="minMax"/>
        </c:scaling>
        <c:axPos val="r"/>
        <c:numFmt formatCode="General" sourceLinked="1"/>
        <c:majorTickMark val="none"/>
        <c:tickLblPos val="nextTo"/>
        <c:crossAx val="69941504"/>
        <c:crosses val="autoZero"/>
        <c:crossBetween val="between"/>
      </c:valAx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a:ln>
      </c:spPr>
    </c:plotArea>
    <c:plotVisOnly val="1"/>
    <c:dispBlanksAs val="gap"/>
  </c:chart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clrMapOvr bg1="dk2" tx1="lt1" bg2="dk1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>
              <a:defRPr/>
            </a:pPr>
            <a:r>
              <a:rPr lang="ar-SA" sz="2800" b="1" u="sng" dirty="0" smtClean="0">
                <a:effectLst/>
              </a:rPr>
              <a:t>عدد الطالبات ومنصرفات كلية الاداب في الفترة </a:t>
            </a:r>
          </a:p>
          <a:p>
            <a:pPr algn="ctr">
              <a:defRPr/>
            </a:pPr>
            <a:r>
              <a:rPr lang="ar-SA" sz="2800" b="1" u="sng" dirty="0" smtClean="0">
                <a:effectLst/>
              </a:rPr>
              <a:t>(1429 – 1433) .</a:t>
            </a:r>
            <a:endParaRPr lang="ar-EG" sz="2800" b="1" u="sng" dirty="0">
              <a:effectLst/>
            </a:endParaRPr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Sheet2!$B$3</c:f>
              <c:strCache>
                <c:ptCount val="1"/>
                <c:pt idx="0">
                  <c:v> المنصرفات (بالاف الريالات)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cat>
            <c:numRef>
              <c:f>Sheet2!$D$4:$D$8</c:f>
              <c:numCache>
                <c:formatCode>General</c:formatCode>
                <c:ptCount val="5"/>
                <c:pt idx="0">
                  <c:v>1429</c:v>
                </c:pt>
                <c:pt idx="1">
                  <c:v>1430</c:v>
                </c:pt>
                <c:pt idx="2">
                  <c:v>1431</c:v>
                </c:pt>
                <c:pt idx="3">
                  <c:v>1432</c:v>
                </c:pt>
                <c:pt idx="4">
                  <c:v>1433</c:v>
                </c:pt>
              </c:numCache>
            </c:numRef>
          </c:cat>
          <c:val>
            <c:numRef>
              <c:f>Sheet2!$B$4:$B$8</c:f>
              <c:numCache>
                <c:formatCode>General</c:formatCode>
                <c:ptCount val="5"/>
                <c:pt idx="0">
                  <c:v>1540</c:v>
                </c:pt>
                <c:pt idx="1">
                  <c:v>1600</c:v>
                </c:pt>
                <c:pt idx="2">
                  <c:v>2300</c:v>
                </c:pt>
                <c:pt idx="3">
                  <c:v>4500</c:v>
                </c:pt>
                <c:pt idx="4">
                  <c:v>5000</c:v>
                </c:pt>
              </c:numCache>
            </c:numRef>
          </c:val>
        </c:ser>
        <c:ser>
          <c:idx val="1"/>
          <c:order val="1"/>
          <c:tx>
            <c:strRef>
              <c:f>Sheet2!$C$3</c:f>
              <c:strCache>
                <c:ptCount val="1"/>
                <c:pt idx="0">
                  <c:v>عدد الطالبات</c:v>
                </c:pt>
              </c:strCache>
            </c:strRef>
          </c:tx>
          <c:dPt>
            <c:idx val="0"/>
            <c:spPr>
              <a:ln>
                <a:noFill/>
              </a:ln>
            </c:spPr>
          </c:dPt>
          <c:cat>
            <c:numRef>
              <c:f>Sheet2!$D$4:$D$8</c:f>
              <c:numCache>
                <c:formatCode>General</c:formatCode>
                <c:ptCount val="5"/>
                <c:pt idx="0">
                  <c:v>1429</c:v>
                </c:pt>
                <c:pt idx="1">
                  <c:v>1430</c:v>
                </c:pt>
                <c:pt idx="2">
                  <c:v>1431</c:v>
                </c:pt>
                <c:pt idx="3">
                  <c:v>1432</c:v>
                </c:pt>
                <c:pt idx="4">
                  <c:v>1433</c:v>
                </c:pt>
              </c:numCache>
            </c:numRef>
          </c:cat>
          <c:val>
            <c:numRef>
              <c:f>Sheet2!$C$4:$C$8</c:f>
              <c:numCache>
                <c:formatCode>General</c:formatCode>
                <c:ptCount val="5"/>
                <c:pt idx="0">
                  <c:v>3000</c:v>
                </c:pt>
                <c:pt idx="1">
                  <c:v>3500</c:v>
                </c:pt>
                <c:pt idx="2">
                  <c:v>4200</c:v>
                </c:pt>
                <c:pt idx="3">
                  <c:v>5000</c:v>
                </c:pt>
                <c:pt idx="4">
                  <c:v>6000</c:v>
                </c:pt>
              </c:numCache>
            </c:numRef>
          </c:val>
        </c:ser>
        <c:dLbls/>
        <c:marker val="1"/>
        <c:axId val="73121792"/>
        <c:axId val="71077888"/>
      </c:lineChart>
      <c:catAx>
        <c:axId val="73121792"/>
        <c:scaling>
          <c:orientation val="maxMin"/>
        </c:scaling>
        <c:axPos val="b"/>
        <c:numFmt formatCode="General" sourceLinked="1"/>
        <c:majorTickMark val="none"/>
        <c:tickLblPos val="nextTo"/>
        <c:crossAx val="71077888"/>
        <c:crosses val="autoZero"/>
        <c:auto val="1"/>
        <c:lblAlgn val="ctr"/>
        <c:lblOffset val="100"/>
      </c:catAx>
      <c:valAx>
        <c:axId val="71077888"/>
        <c:scaling>
          <c:orientation val="minMax"/>
        </c:scaling>
        <c:axPos val="r"/>
        <c:numFmt formatCode="General" sourceLinked="1"/>
        <c:majorTickMark val="none"/>
        <c:tickLblPos val="nextTo"/>
        <c:crossAx val="73121792"/>
        <c:crosses val="autoZero"/>
        <c:crossBetween val="between"/>
      </c:valAx>
    </c:plotArea>
    <c:legend>
      <c:legendPos val="b"/>
      <c:layout/>
    </c:legend>
    <c:plotVisOnly val="1"/>
    <c:dispBlanksAs val="gap"/>
  </c:chart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clrMapOvr bg1="dk2" tx1="lt1" bg2="dk1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ar-SA" sz="2800" b="1" u="sng">
                <a:effectLst/>
              </a:rPr>
              <a:t>التقدير النهائي لخريجات كلية الآداب للعام الدراسي 1432/1433هـ</a:t>
            </a:r>
            <a:endParaRPr lang="ar-EG" sz="2800" b="1" u="sng">
              <a:effectLst/>
            </a:endParaRPr>
          </a:p>
        </c:rich>
      </c:tx>
    </c:title>
    <c:plotArea>
      <c:layout/>
      <c:pieChart>
        <c:varyColors val="1"/>
        <c:ser>
          <c:idx val="0"/>
          <c:order val="0"/>
          <c:spPr>
            <a:noFill/>
          </c:spPr>
          <c:dPt>
            <c:idx val="0"/>
            <c:spPr>
              <a:noFill/>
              <a:ln>
                <a:solidFill>
                  <a:srgbClr val="C00000"/>
                </a:solidFill>
              </a:ln>
            </c:spPr>
          </c:dPt>
          <c:dPt>
            <c:idx val="1"/>
            <c:spPr>
              <a:noFill/>
              <a:ln>
                <a:solidFill>
                  <a:srgbClr val="C00000"/>
                </a:solidFill>
              </a:ln>
            </c:spPr>
          </c:dPt>
          <c:dPt>
            <c:idx val="2"/>
            <c:spPr>
              <a:noFill/>
              <a:ln>
                <a:solidFill>
                  <a:srgbClr val="C00000"/>
                </a:solidFill>
              </a:ln>
            </c:spPr>
          </c:dPt>
          <c:dPt>
            <c:idx val="3"/>
            <c:spPr>
              <a:noFill/>
              <a:ln>
                <a:solidFill>
                  <a:srgbClr val="FF0000"/>
                </a:solidFill>
              </a:ln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ar-EG" sz="2800" b="1"/>
                      <a:t>مقبول
</a:t>
                    </a:r>
                    <a:endParaRPr lang="ar-EG"/>
                  </a:p>
                </c:rich>
              </c:tx>
              <c:showCatName val="1"/>
              <c:showPercent val="1"/>
            </c:dLbl>
            <c:dLbl>
              <c:idx val="1"/>
              <c:tx>
                <c:rich>
                  <a:bodyPr/>
                  <a:lstStyle/>
                  <a:p>
                    <a:r>
                      <a:rPr lang="ar-EG" sz="2800" b="1"/>
                      <a:t>جيد
</a:t>
                    </a:r>
                    <a:endParaRPr lang="ar-EG"/>
                  </a:p>
                </c:rich>
              </c:tx>
              <c:showCatName val="1"/>
              <c:showPercent val="1"/>
            </c:dLbl>
            <c:dLbl>
              <c:idx val="2"/>
              <c:tx>
                <c:rich>
                  <a:bodyPr/>
                  <a:lstStyle/>
                  <a:p>
                    <a:r>
                      <a:rPr lang="ar-EG" sz="2800" b="1"/>
                      <a:t>جيد جدا
</a:t>
                    </a:r>
                    <a:endParaRPr lang="ar-EG"/>
                  </a:p>
                </c:rich>
              </c:tx>
              <c:showCatName val="1"/>
              <c:showPercent val="1"/>
            </c:dLbl>
            <c:dLbl>
              <c:idx val="3"/>
              <c:tx>
                <c:rich>
                  <a:bodyPr/>
                  <a:lstStyle/>
                  <a:p>
                    <a:r>
                      <a:rPr lang="ar-EG" sz="2800" b="1"/>
                      <a:t>ممتاز
</a:t>
                    </a:r>
                    <a:endParaRPr lang="ar-EG"/>
                  </a:p>
                </c:rich>
              </c:tx>
              <c:showCatName val="1"/>
              <c:showPercent val="1"/>
            </c:dLbl>
            <c:txPr>
              <a:bodyPr/>
              <a:lstStyle/>
              <a:p>
                <a:pPr>
                  <a:defRPr sz="2800" b="1"/>
                </a:pPr>
                <a:endParaRPr lang="ar-SA"/>
              </a:p>
            </c:txPr>
            <c:showCatName val="1"/>
            <c:showPercent val="1"/>
            <c:showLeaderLines val="1"/>
          </c:dLbls>
          <c:cat>
            <c:strRef>
              <c:f>Sheet1!$C$4:$C$7</c:f>
              <c:strCache>
                <c:ptCount val="4"/>
                <c:pt idx="0">
                  <c:v>مقبول</c:v>
                </c:pt>
                <c:pt idx="1">
                  <c:v>جيد</c:v>
                </c:pt>
                <c:pt idx="2">
                  <c:v>جيد جدا</c:v>
                </c:pt>
                <c:pt idx="3">
                  <c:v>ممتاز</c:v>
                </c:pt>
              </c:strCache>
            </c:strRef>
          </c:cat>
          <c:val>
            <c:numRef>
              <c:f>Sheet1!$B$4:$B$7</c:f>
              <c:numCache>
                <c:formatCode>General</c:formatCode>
                <c:ptCount val="4"/>
                <c:pt idx="0">
                  <c:v>7</c:v>
                </c:pt>
                <c:pt idx="1">
                  <c:v>4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</c:ser>
        <c:dLbls>
          <c:showCatName val="1"/>
          <c:showPercent val="1"/>
        </c:dLbls>
        <c:firstSliceAng val="360"/>
      </c:pieChart>
    </c:plotArea>
    <c:plotVisOnly val="1"/>
    <c:dispBlanksAs val="zero"/>
  </c:chart>
  <c:externalData r:id="rId2"/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DF333B-F069-474D-90EA-D58969125F4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3F4D77C-4367-4A56-862E-511BE42E390A}">
      <dgm:prSet phldrT="[نص]"/>
      <dgm:spPr/>
      <dgm:t>
        <a:bodyPr/>
        <a:lstStyle/>
        <a:p>
          <a:r>
            <a:rPr lang="ar-SA"/>
            <a:t>انواع البيانات</a:t>
          </a:r>
          <a:endParaRPr lang="en-US"/>
        </a:p>
      </dgm:t>
    </dgm:pt>
    <dgm:pt modelId="{72460AA3-8B66-4E79-8816-AFFB66591E73}" type="parTrans" cxnId="{10A038FE-9CA0-4716-844F-B5C9B44DF192}">
      <dgm:prSet/>
      <dgm:spPr/>
      <dgm:t>
        <a:bodyPr/>
        <a:lstStyle/>
        <a:p>
          <a:endParaRPr lang="en-US"/>
        </a:p>
      </dgm:t>
    </dgm:pt>
    <dgm:pt modelId="{E47E3004-E10C-400F-9CB5-236D8FABF778}" type="sibTrans" cxnId="{10A038FE-9CA0-4716-844F-B5C9B44DF192}">
      <dgm:prSet/>
      <dgm:spPr/>
      <dgm:t>
        <a:bodyPr/>
        <a:lstStyle/>
        <a:p>
          <a:endParaRPr lang="en-US"/>
        </a:p>
      </dgm:t>
    </dgm:pt>
    <dgm:pt modelId="{604BA92A-9528-4B50-92E0-04A5DE0799A4}">
      <dgm:prSet phldrT="[نص]"/>
      <dgm:spPr/>
      <dgm:t>
        <a:bodyPr/>
        <a:lstStyle/>
        <a:p>
          <a:r>
            <a:rPr lang="ar-SA"/>
            <a:t>البيانات الكمية</a:t>
          </a:r>
          <a:endParaRPr lang="en-US"/>
        </a:p>
      </dgm:t>
    </dgm:pt>
    <dgm:pt modelId="{96BACCE3-5E98-4465-8065-A782BBD068A2}" type="parTrans" cxnId="{AE820B2A-6CBE-4F70-8793-4C0BFB4BC6EC}">
      <dgm:prSet/>
      <dgm:spPr/>
      <dgm:t>
        <a:bodyPr/>
        <a:lstStyle/>
        <a:p>
          <a:endParaRPr lang="en-US"/>
        </a:p>
      </dgm:t>
    </dgm:pt>
    <dgm:pt modelId="{4ACC02FB-6ED7-4D67-8995-C073C9379B23}" type="sibTrans" cxnId="{AE820B2A-6CBE-4F70-8793-4C0BFB4BC6EC}">
      <dgm:prSet/>
      <dgm:spPr/>
      <dgm:t>
        <a:bodyPr/>
        <a:lstStyle/>
        <a:p>
          <a:endParaRPr lang="en-US"/>
        </a:p>
      </dgm:t>
    </dgm:pt>
    <dgm:pt modelId="{BAE7F34D-51DD-431F-8AC1-3191A1471049}">
      <dgm:prSet phldrT="[نص]"/>
      <dgm:spPr/>
      <dgm:t>
        <a:bodyPr/>
        <a:lstStyle/>
        <a:p>
          <a:r>
            <a:rPr lang="ar-SA"/>
            <a:t>بيانات كمية متصلة</a:t>
          </a:r>
          <a:endParaRPr lang="en-US"/>
        </a:p>
      </dgm:t>
    </dgm:pt>
    <dgm:pt modelId="{84D58222-B67E-4F8A-B6C8-E59142C43676}" type="parTrans" cxnId="{C6E39530-DDDA-4E2E-AD64-F557C2FEFA7F}">
      <dgm:prSet/>
      <dgm:spPr/>
      <dgm:t>
        <a:bodyPr/>
        <a:lstStyle/>
        <a:p>
          <a:endParaRPr lang="en-US"/>
        </a:p>
      </dgm:t>
    </dgm:pt>
    <dgm:pt modelId="{34CCC3BE-6543-4BF1-B57A-AB205000EBF0}" type="sibTrans" cxnId="{C6E39530-DDDA-4E2E-AD64-F557C2FEFA7F}">
      <dgm:prSet/>
      <dgm:spPr/>
      <dgm:t>
        <a:bodyPr/>
        <a:lstStyle/>
        <a:p>
          <a:endParaRPr lang="en-US"/>
        </a:p>
      </dgm:t>
    </dgm:pt>
    <dgm:pt modelId="{92586581-CC2D-4752-8701-ED028E7D8C57}">
      <dgm:prSet phldrT="[نص]"/>
      <dgm:spPr/>
      <dgm:t>
        <a:bodyPr/>
        <a:lstStyle/>
        <a:p>
          <a:r>
            <a:rPr lang="ar-SA"/>
            <a:t>بيانات كمية متقطعة</a:t>
          </a:r>
          <a:endParaRPr lang="en-US"/>
        </a:p>
      </dgm:t>
    </dgm:pt>
    <dgm:pt modelId="{B68DB328-D646-467A-B2CD-130402614210}" type="parTrans" cxnId="{5C2E042C-35CB-42BF-B7DD-5CD0E09EB7D0}">
      <dgm:prSet/>
      <dgm:spPr/>
      <dgm:t>
        <a:bodyPr/>
        <a:lstStyle/>
        <a:p>
          <a:endParaRPr lang="en-US"/>
        </a:p>
      </dgm:t>
    </dgm:pt>
    <dgm:pt modelId="{CF4E4B5B-CB27-4359-8903-A9F040CE54B8}" type="sibTrans" cxnId="{5C2E042C-35CB-42BF-B7DD-5CD0E09EB7D0}">
      <dgm:prSet/>
      <dgm:spPr/>
      <dgm:t>
        <a:bodyPr/>
        <a:lstStyle/>
        <a:p>
          <a:endParaRPr lang="en-US"/>
        </a:p>
      </dgm:t>
    </dgm:pt>
    <dgm:pt modelId="{E5EAF792-0973-4DDA-BACF-59EF1778001E}">
      <dgm:prSet phldrT="[نص]"/>
      <dgm:spPr/>
      <dgm:t>
        <a:bodyPr/>
        <a:lstStyle/>
        <a:p>
          <a:r>
            <a:rPr lang="ar-SA" dirty="0"/>
            <a:t>البيانات الوصفية</a:t>
          </a:r>
          <a:endParaRPr lang="en-US" dirty="0"/>
        </a:p>
      </dgm:t>
    </dgm:pt>
    <dgm:pt modelId="{94F7D2E7-DA46-43B8-8045-60BEDBDC87DA}" type="parTrans" cxnId="{82FF210E-7110-428F-89D3-5F761553C830}">
      <dgm:prSet/>
      <dgm:spPr/>
      <dgm:t>
        <a:bodyPr/>
        <a:lstStyle/>
        <a:p>
          <a:endParaRPr lang="en-US"/>
        </a:p>
      </dgm:t>
    </dgm:pt>
    <dgm:pt modelId="{8C684BE4-27FA-4191-BF31-454FA747A08F}" type="sibTrans" cxnId="{82FF210E-7110-428F-89D3-5F761553C830}">
      <dgm:prSet/>
      <dgm:spPr/>
      <dgm:t>
        <a:bodyPr/>
        <a:lstStyle/>
        <a:p>
          <a:endParaRPr lang="en-US"/>
        </a:p>
      </dgm:t>
    </dgm:pt>
    <dgm:pt modelId="{934A44E9-F013-46CD-9F3D-30D4EE1E0B6D}">
      <dgm:prSet phldrT="[نص]"/>
      <dgm:spPr/>
      <dgm:t>
        <a:bodyPr/>
        <a:lstStyle/>
        <a:p>
          <a:r>
            <a:rPr lang="ar-SA"/>
            <a:t>بيانات وصفية اسمية</a:t>
          </a:r>
          <a:endParaRPr lang="en-US"/>
        </a:p>
      </dgm:t>
    </dgm:pt>
    <dgm:pt modelId="{A26CCBA5-FE49-4E59-A68E-9DB292AA206C}" type="parTrans" cxnId="{2EF05E79-2C00-46C0-AB27-75C2FA57BD64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57C99E3F-619E-48D7-9C3B-9F8EAE1A0B9F}" type="sibTrans" cxnId="{2EF05E79-2C00-46C0-AB27-75C2FA57BD64}">
      <dgm:prSet/>
      <dgm:spPr/>
      <dgm:t>
        <a:bodyPr/>
        <a:lstStyle/>
        <a:p>
          <a:endParaRPr lang="en-US"/>
        </a:p>
      </dgm:t>
    </dgm:pt>
    <dgm:pt modelId="{46ACE795-D297-4D82-BE3E-6CBFC51378B0}">
      <dgm:prSet phldrT="[نص]"/>
      <dgm:spPr/>
      <dgm:t>
        <a:bodyPr/>
        <a:lstStyle/>
        <a:p>
          <a:r>
            <a:rPr lang="ar-SA" dirty="0"/>
            <a:t>بيانات وصفية ترتيبية</a:t>
          </a:r>
          <a:endParaRPr lang="en-US" dirty="0"/>
        </a:p>
      </dgm:t>
    </dgm:pt>
    <dgm:pt modelId="{5B111C0F-C2DD-4A67-A85F-59C759DEFF31}" type="sibTrans" cxnId="{1E5CC848-33AB-45A4-9830-67544AE7216B}">
      <dgm:prSet/>
      <dgm:spPr/>
      <dgm:t>
        <a:bodyPr/>
        <a:lstStyle/>
        <a:p>
          <a:endParaRPr lang="en-US"/>
        </a:p>
      </dgm:t>
    </dgm:pt>
    <dgm:pt modelId="{1E9B56D9-7102-4A19-AA78-2B1F0F05ADE5}" type="parTrans" cxnId="{1E5CC848-33AB-45A4-9830-67544AE7216B}">
      <dgm:prSet/>
      <dgm:spPr/>
      <dgm:t>
        <a:bodyPr/>
        <a:lstStyle/>
        <a:p>
          <a:endParaRPr lang="en-US"/>
        </a:p>
      </dgm:t>
    </dgm:pt>
    <dgm:pt modelId="{709F3B79-A15A-43A9-ADA3-F49DDF13AAA3}" type="pres">
      <dgm:prSet presAssocID="{34DF333B-F069-474D-90EA-D58969125F4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634226E-F346-464B-806B-CAACEA736AA7}" type="pres">
      <dgm:prSet presAssocID="{E3F4D77C-4367-4A56-862E-511BE42E390A}" presName="hierRoot1" presStyleCnt="0"/>
      <dgm:spPr/>
    </dgm:pt>
    <dgm:pt modelId="{E47733EF-BE01-4005-8E30-00A887353827}" type="pres">
      <dgm:prSet presAssocID="{E3F4D77C-4367-4A56-862E-511BE42E390A}" presName="composite" presStyleCnt="0"/>
      <dgm:spPr/>
    </dgm:pt>
    <dgm:pt modelId="{BDB07836-CA9A-4CB3-AF8E-C661DA0735E3}" type="pres">
      <dgm:prSet presAssocID="{E3F4D77C-4367-4A56-862E-511BE42E390A}" presName="background" presStyleLbl="node0" presStyleIdx="0" presStyleCnt="2"/>
      <dgm:spPr/>
    </dgm:pt>
    <dgm:pt modelId="{09C0A861-17F7-46EF-BFF2-AC5405AD4A53}" type="pres">
      <dgm:prSet presAssocID="{E3F4D77C-4367-4A56-862E-511BE42E390A}" presName="text" presStyleLbl="fgAcc0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E615E07-F079-4F3B-90A6-3EFF767920BB}" type="pres">
      <dgm:prSet presAssocID="{E3F4D77C-4367-4A56-862E-511BE42E390A}" presName="hierChild2" presStyleCnt="0"/>
      <dgm:spPr/>
    </dgm:pt>
    <dgm:pt modelId="{CE207F1F-0EE6-4A6F-8858-114DE22C23F3}" type="pres">
      <dgm:prSet presAssocID="{96BACCE3-5E98-4465-8065-A782BBD068A2}" presName="Name10" presStyleLbl="parChTrans1D2" presStyleIdx="0" presStyleCnt="2"/>
      <dgm:spPr/>
      <dgm:t>
        <a:bodyPr/>
        <a:lstStyle/>
        <a:p>
          <a:endParaRPr lang="en-US"/>
        </a:p>
      </dgm:t>
    </dgm:pt>
    <dgm:pt modelId="{ADF86AC3-04C9-4ABC-8014-52F0D47DF782}" type="pres">
      <dgm:prSet presAssocID="{604BA92A-9528-4B50-92E0-04A5DE0799A4}" presName="hierRoot2" presStyleCnt="0"/>
      <dgm:spPr/>
    </dgm:pt>
    <dgm:pt modelId="{CEB44500-DB03-482A-9275-220167667228}" type="pres">
      <dgm:prSet presAssocID="{604BA92A-9528-4B50-92E0-04A5DE0799A4}" presName="composite2" presStyleCnt="0"/>
      <dgm:spPr/>
    </dgm:pt>
    <dgm:pt modelId="{74FA6692-120F-43E6-9496-06A7C1B756C3}" type="pres">
      <dgm:prSet presAssocID="{604BA92A-9528-4B50-92E0-04A5DE0799A4}" presName="background2" presStyleLbl="node2" presStyleIdx="0" presStyleCnt="2"/>
      <dgm:spPr/>
    </dgm:pt>
    <dgm:pt modelId="{2131DC33-783A-48C1-B500-EFB6501EB2D8}" type="pres">
      <dgm:prSet presAssocID="{604BA92A-9528-4B50-92E0-04A5DE0799A4}" presName="text2" presStyleLbl="fgAcc2" presStyleIdx="0" presStyleCnt="2" custLinFactNeighborX="-48656" custLinFactNeighborY="243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6244D1-3CA5-4FC5-8FC1-ABBF3239F3B9}" type="pres">
      <dgm:prSet presAssocID="{604BA92A-9528-4B50-92E0-04A5DE0799A4}" presName="hierChild3" presStyleCnt="0"/>
      <dgm:spPr/>
    </dgm:pt>
    <dgm:pt modelId="{DCB97940-7828-471E-B840-9DDB8035C8CF}" type="pres">
      <dgm:prSet presAssocID="{84D58222-B67E-4F8A-B6C8-E59142C43676}" presName="Name17" presStyleLbl="parChTrans1D3" presStyleIdx="0" presStyleCnt="3"/>
      <dgm:spPr/>
      <dgm:t>
        <a:bodyPr/>
        <a:lstStyle/>
        <a:p>
          <a:endParaRPr lang="en-US"/>
        </a:p>
      </dgm:t>
    </dgm:pt>
    <dgm:pt modelId="{D6EBF06B-926E-4003-99C0-6BC9E0F440CE}" type="pres">
      <dgm:prSet presAssocID="{BAE7F34D-51DD-431F-8AC1-3191A1471049}" presName="hierRoot3" presStyleCnt="0"/>
      <dgm:spPr/>
    </dgm:pt>
    <dgm:pt modelId="{F3977642-FFAF-4897-9969-6036C7B78467}" type="pres">
      <dgm:prSet presAssocID="{BAE7F34D-51DD-431F-8AC1-3191A1471049}" presName="composite3" presStyleCnt="0"/>
      <dgm:spPr/>
    </dgm:pt>
    <dgm:pt modelId="{E0816D61-8B9A-497D-A830-BA270F0A1BCC}" type="pres">
      <dgm:prSet presAssocID="{BAE7F34D-51DD-431F-8AC1-3191A1471049}" presName="background3" presStyleLbl="node3" presStyleIdx="0" presStyleCnt="3"/>
      <dgm:spPr/>
      <dgm:t>
        <a:bodyPr/>
        <a:lstStyle/>
        <a:p>
          <a:endParaRPr lang="en-US"/>
        </a:p>
      </dgm:t>
    </dgm:pt>
    <dgm:pt modelId="{23099509-69A6-4947-B301-BB11FE78359D}" type="pres">
      <dgm:prSet presAssocID="{BAE7F34D-51DD-431F-8AC1-3191A1471049}" presName="text3" presStyleLbl="fgAcc3" presStyleIdx="0" presStyleCnt="3" custLinFactNeighborX="-36265" custLinFactNeighborY="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BF792E-6859-4770-A226-75986EC8D939}" type="pres">
      <dgm:prSet presAssocID="{BAE7F34D-51DD-431F-8AC1-3191A1471049}" presName="hierChild4" presStyleCnt="0"/>
      <dgm:spPr/>
    </dgm:pt>
    <dgm:pt modelId="{DBD450F1-AE34-4EB6-A3CC-EAD4F4CAA615}" type="pres">
      <dgm:prSet presAssocID="{B68DB328-D646-467A-B2CD-130402614210}" presName="Name17" presStyleLbl="parChTrans1D3" presStyleIdx="1" presStyleCnt="3"/>
      <dgm:spPr/>
      <dgm:t>
        <a:bodyPr/>
        <a:lstStyle/>
        <a:p>
          <a:endParaRPr lang="en-US"/>
        </a:p>
      </dgm:t>
    </dgm:pt>
    <dgm:pt modelId="{AFFA57D8-BA46-44C3-B17F-F750A761E03F}" type="pres">
      <dgm:prSet presAssocID="{92586581-CC2D-4752-8701-ED028E7D8C57}" presName="hierRoot3" presStyleCnt="0"/>
      <dgm:spPr/>
    </dgm:pt>
    <dgm:pt modelId="{A662843D-584F-49C2-B36D-32D4937B3126}" type="pres">
      <dgm:prSet presAssocID="{92586581-CC2D-4752-8701-ED028E7D8C57}" presName="composite3" presStyleCnt="0"/>
      <dgm:spPr/>
    </dgm:pt>
    <dgm:pt modelId="{C04339AF-BBC5-4C0B-9738-3940AC99DAE8}" type="pres">
      <dgm:prSet presAssocID="{92586581-CC2D-4752-8701-ED028E7D8C57}" presName="background3" presStyleLbl="node3" presStyleIdx="1" presStyleCnt="3"/>
      <dgm:spPr/>
    </dgm:pt>
    <dgm:pt modelId="{D693178B-7604-4371-B4B5-DCCF21CC41D5}" type="pres">
      <dgm:prSet presAssocID="{92586581-CC2D-4752-8701-ED028E7D8C57}" presName="text3" presStyleLbl="fgAcc3" presStyleIdx="1" presStyleCnt="3" custLinFactNeighborX="-43221" custLinFactNeighborY="2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43B9FBA-0C1A-4737-ADF8-9FD66D8AA22F}" type="pres">
      <dgm:prSet presAssocID="{92586581-CC2D-4752-8701-ED028E7D8C57}" presName="hierChild4" presStyleCnt="0"/>
      <dgm:spPr/>
    </dgm:pt>
    <dgm:pt modelId="{2C3E0BA9-0C0A-4AF8-B0B1-5BF3255E00A3}" type="pres">
      <dgm:prSet presAssocID="{94F7D2E7-DA46-43B8-8045-60BEDBDC87DA}" presName="Name10" presStyleLbl="parChTrans1D2" presStyleIdx="1" presStyleCnt="2"/>
      <dgm:spPr/>
      <dgm:t>
        <a:bodyPr/>
        <a:lstStyle/>
        <a:p>
          <a:endParaRPr lang="en-US"/>
        </a:p>
      </dgm:t>
    </dgm:pt>
    <dgm:pt modelId="{21861042-E062-441F-AD70-257F163E79BB}" type="pres">
      <dgm:prSet presAssocID="{E5EAF792-0973-4DDA-BACF-59EF1778001E}" presName="hierRoot2" presStyleCnt="0"/>
      <dgm:spPr/>
    </dgm:pt>
    <dgm:pt modelId="{35361AE6-980B-4A9A-A68A-ACD1F0F8F9F5}" type="pres">
      <dgm:prSet presAssocID="{E5EAF792-0973-4DDA-BACF-59EF1778001E}" presName="composite2" presStyleCnt="0"/>
      <dgm:spPr/>
    </dgm:pt>
    <dgm:pt modelId="{1ECB8F85-0917-4F0B-BB50-0352B20AD873}" type="pres">
      <dgm:prSet presAssocID="{E5EAF792-0973-4DDA-BACF-59EF1778001E}" presName="background2" presStyleLbl="node2" presStyleIdx="1" presStyleCnt="2"/>
      <dgm:spPr/>
    </dgm:pt>
    <dgm:pt modelId="{2BE662B7-A073-4405-BF6E-D665D618682B}" type="pres">
      <dgm:prSet presAssocID="{E5EAF792-0973-4DDA-BACF-59EF1778001E}" presName="text2" presStyleLbl="fgAcc2" presStyleIdx="1" presStyleCnt="2" custLinFactNeighborX="26259" custLinFactNeighborY="243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5AA5691-4525-4414-9A96-BEF41CBBC6A3}" type="pres">
      <dgm:prSet presAssocID="{E5EAF792-0973-4DDA-BACF-59EF1778001E}" presName="hierChild3" presStyleCnt="0"/>
      <dgm:spPr/>
    </dgm:pt>
    <dgm:pt modelId="{753F2878-545E-4372-A8AB-38977E1539A7}" type="pres">
      <dgm:prSet presAssocID="{A26CCBA5-FE49-4E59-A68E-9DB292AA206C}" presName="Name17" presStyleLbl="parChTrans1D3" presStyleIdx="2" presStyleCnt="3"/>
      <dgm:spPr/>
      <dgm:t>
        <a:bodyPr/>
        <a:lstStyle/>
        <a:p>
          <a:endParaRPr lang="en-US"/>
        </a:p>
      </dgm:t>
    </dgm:pt>
    <dgm:pt modelId="{3FD719EB-E89D-4265-A636-1820F150B1A3}" type="pres">
      <dgm:prSet presAssocID="{934A44E9-F013-46CD-9F3D-30D4EE1E0B6D}" presName="hierRoot3" presStyleCnt="0"/>
      <dgm:spPr/>
    </dgm:pt>
    <dgm:pt modelId="{4FDD80CC-70F7-47FF-B0DD-DC4F003A3B27}" type="pres">
      <dgm:prSet presAssocID="{934A44E9-F013-46CD-9F3D-30D4EE1E0B6D}" presName="composite3" presStyleCnt="0"/>
      <dgm:spPr/>
    </dgm:pt>
    <dgm:pt modelId="{11BAA245-066B-4C25-A951-197093746A60}" type="pres">
      <dgm:prSet presAssocID="{934A44E9-F013-46CD-9F3D-30D4EE1E0B6D}" presName="background3" presStyleLbl="node3" presStyleIdx="2" presStyleCnt="3"/>
      <dgm:spPr/>
    </dgm:pt>
    <dgm:pt modelId="{AC39CDEB-55F3-428D-A458-327F17CEBB05}" type="pres">
      <dgm:prSet presAssocID="{934A44E9-F013-46CD-9F3D-30D4EE1E0B6D}" presName="text3" presStyleLbl="fgAcc3" presStyleIdx="2" presStyleCnt="3" custLinFactNeighborX="-48631" custLinFactNeighborY="2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6051E56-3F6F-414A-AE66-38E35D694182}" type="pres">
      <dgm:prSet presAssocID="{934A44E9-F013-46CD-9F3D-30D4EE1E0B6D}" presName="hierChild4" presStyleCnt="0"/>
      <dgm:spPr/>
    </dgm:pt>
    <dgm:pt modelId="{FD45FFA0-355C-4159-ABF5-4C0FAFCB6C10}" type="pres">
      <dgm:prSet presAssocID="{46ACE795-D297-4D82-BE3E-6CBFC51378B0}" presName="hierRoot1" presStyleCnt="0"/>
      <dgm:spPr/>
    </dgm:pt>
    <dgm:pt modelId="{F9886B19-A04A-4F9A-B86F-F0CF1386B6F4}" type="pres">
      <dgm:prSet presAssocID="{46ACE795-D297-4D82-BE3E-6CBFC51378B0}" presName="composite" presStyleCnt="0"/>
      <dgm:spPr/>
    </dgm:pt>
    <dgm:pt modelId="{59EDF280-F238-4A94-90B0-311E565BC1F7}" type="pres">
      <dgm:prSet presAssocID="{46ACE795-D297-4D82-BE3E-6CBFC51378B0}" presName="background" presStyleLbl="node0" presStyleIdx="1" presStyleCnt="2"/>
      <dgm:spPr/>
    </dgm:pt>
    <dgm:pt modelId="{A5E43E86-31FD-4144-BBBD-F8AA60BA004D}" type="pres">
      <dgm:prSet presAssocID="{46ACE795-D297-4D82-BE3E-6CBFC51378B0}" presName="text" presStyleLbl="fgAcc0" presStyleIdx="1" presStyleCnt="2" custLinFactY="100332" custLinFactNeighborX="39026" custLinFactNeighborY="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C606139-9CB7-49AE-9ED7-75C7971BD350}" type="pres">
      <dgm:prSet presAssocID="{46ACE795-D297-4D82-BE3E-6CBFC51378B0}" presName="hierChild2" presStyleCnt="0"/>
      <dgm:spPr/>
    </dgm:pt>
  </dgm:ptLst>
  <dgm:cxnLst>
    <dgm:cxn modelId="{AE820B2A-6CBE-4F70-8793-4C0BFB4BC6EC}" srcId="{E3F4D77C-4367-4A56-862E-511BE42E390A}" destId="{604BA92A-9528-4B50-92E0-04A5DE0799A4}" srcOrd="0" destOrd="0" parTransId="{96BACCE3-5E98-4465-8065-A782BBD068A2}" sibTransId="{4ACC02FB-6ED7-4D67-8995-C073C9379B23}"/>
    <dgm:cxn modelId="{B66BEC2A-50C8-408A-BED4-EF52C42D6B0D}" type="presOf" srcId="{E3F4D77C-4367-4A56-862E-511BE42E390A}" destId="{09C0A861-17F7-46EF-BFF2-AC5405AD4A53}" srcOrd="0" destOrd="0" presId="urn:microsoft.com/office/officeart/2005/8/layout/hierarchy1"/>
    <dgm:cxn modelId="{2D1B7DBB-00F1-4D0A-BE81-58F79DC0E760}" type="presOf" srcId="{94F7D2E7-DA46-43B8-8045-60BEDBDC87DA}" destId="{2C3E0BA9-0C0A-4AF8-B0B1-5BF3255E00A3}" srcOrd="0" destOrd="0" presId="urn:microsoft.com/office/officeart/2005/8/layout/hierarchy1"/>
    <dgm:cxn modelId="{2EF05E79-2C00-46C0-AB27-75C2FA57BD64}" srcId="{E5EAF792-0973-4DDA-BACF-59EF1778001E}" destId="{934A44E9-F013-46CD-9F3D-30D4EE1E0B6D}" srcOrd="0" destOrd="0" parTransId="{A26CCBA5-FE49-4E59-A68E-9DB292AA206C}" sibTransId="{57C99E3F-619E-48D7-9C3B-9F8EAE1A0B9F}"/>
    <dgm:cxn modelId="{82FF210E-7110-428F-89D3-5F761553C830}" srcId="{E3F4D77C-4367-4A56-862E-511BE42E390A}" destId="{E5EAF792-0973-4DDA-BACF-59EF1778001E}" srcOrd="1" destOrd="0" parTransId="{94F7D2E7-DA46-43B8-8045-60BEDBDC87DA}" sibTransId="{8C684BE4-27FA-4191-BF31-454FA747A08F}"/>
    <dgm:cxn modelId="{54AB5E51-5338-4058-9D05-6BC9CD019805}" type="presOf" srcId="{E5EAF792-0973-4DDA-BACF-59EF1778001E}" destId="{2BE662B7-A073-4405-BF6E-D665D618682B}" srcOrd="0" destOrd="0" presId="urn:microsoft.com/office/officeart/2005/8/layout/hierarchy1"/>
    <dgm:cxn modelId="{79ECFE24-E25A-4DAC-9A82-5C2F89F886A8}" type="presOf" srcId="{934A44E9-F013-46CD-9F3D-30D4EE1E0B6D}" destId="{AC39CDEB-55F3-428D-A458-327F17CEBB05}" srcOrd="0" destOrd="0" presId="urn:microsoft.com/office/officeart/2005/8/layout/hierarchy1"/>
    <dgm:cxn modelId="{10A038FE-9CA0-4716-844F-B5C9B44DF192}" srcId="{34DF333B-F069-474D-90EA-D58969125F45}" destId="{E3F4D77C-4367-4A56-862E-511BE42E390A}" srcOrd="0" destOrd="0" parTransId="{72460AA3-8B66-4E79-8816-AFFB66591E73}" sibTransId="{E47E3004-E10C-400F-9CB5-236D8FABF778}"/>
    <dgm:cxn modelId="{D509C42A-39E2-4878-B253-40B9841C7182}" type="presOf" srcId="{34DF333B-F069-474D-90EA-D58969125F45}" destId="{709F3B79-A15A-43A9-ADA3-F49DDF13AAA3}" srcOrd="0" destOrd="0" presId="urn:microsoft.com/office/officeart/2005/8/layout/hierarchy1"/>
    <dgm:cxn modelId="{5C2E042C-35CB-42BF-B7DD-5CD0E09EB7D0}" srcId="{604BA92A-9528-4B50-92E0-04A5DE0799A4}" destId="{92586581-CC2D-4752-8701-ED028E7D8C57}" srcOrd="1" destOrd="0" parTransId="{B68DB328-D646-467A-B2CD-130402614210}" sibTransId="{CF4E4B5B-CB27-4359-8903-A9F040CE54B8}"/>
    <dgm:cxn modelId="{1E5CC848-33AB-45A4-9830-67544AE7216B}" srcId="{34DF333B-F069-474D-90EA-D58969125F45}" destId="{46ACE795-D297-4D82-BE3E-6CBFC51378B0}" srcOrd="1" destOrd="0" parTransId="{1E9B56D9-7102-4A19-AA78-2B1F0F05ADE5}" sibTransId="{5B111C0F-C2DD-4A67-A85F-59C759DEFF31}"/>
    <dgm:cxn modelId="{059BF4F1-07CA-4035-AD0D-476B2AB9B82D}" type="presOf" srcId="{A26CCBA5-FE49-4E59-A68E-9DB292AA206C}" destId="{753F2878-545E-4372-A8AB-38977E1539A7}" srcOrd="0" destOrd="0" presId="urn:microsoft.com/office/officeart/2005/8/layout/hierarchy1"/>
    <dgm:cxn modelId="{DED90C9E-A2A5-4C1A-9343-354CC5F741D5}" type="presOf" srcId="{BAE7F34D-51DD-431F-8AC1-3191A1471049}" destId="{23099509-69A6-4947-B301-BB11FE78359D}" srcOrd="0" destOrd="0" presId="urn:microsoft.com/office/officeart/2005/8/layout/hierarchy1"/>
    <dgm:cxn modelId="{94E9FACB-21CE-47A7-9218-6BAA7194F00A}" type="presOf" srcId="{604BA92A-9528-4B50-92E0-04A5DE0799A4}" destId="{2131DC33-783A-48C1-B500-EFB6501EB2D8}" srcOrd="0" destOrd="0" presId="urn:microsoft.com/office/officeart/2005/8/layout/hierarchy1"/>
    <dgm:cxn modelId="{7936F22D-DD0E-43C5-BA78-C798243E601D}" type="presOf" srcId="{46ACE795-D297-4D82-BE3E-6CBFC51378B0}" destId="{A5E43E86-31FD-4144-BBBD-F8AA60BA004D}" srcOrd="0" destOrd="0" presId="urn:microsoft.com/office/officeart/2005/8/layout/hierarchy1"/>
    <dgm:cxn modelId="{17FDAA49-B1C8-477E-9749-21F9D5869281}" type="presOf" srcId="{96BACCE3-5E98-4465-8065-A782BBD068A2}" destId="{CE207F1F-0EE6-4A6F-8858-114DE22C23F3}" srcOrd="0" destOrd="0" presId="urn:microsoft.com/office/officeart/2005/8/layout/hierarchy1"/>
    <dgm:cxn modelId="{C6E39530-DDDA-4E2E-AD64-F557C2FEFA7F}" srcId="{604BA92A-9528-4B50-92E0-04A5DE0799A4}" destId="{BAE7F34D-51DD-431F-8AC1-3191A1471049}" srcOrd="0" destOrd="0" parTransId="{84D58222-B67E-4F8A-B6C8-E59142C43676}" sibTransId="{34CCC3BE-6543-4BF1-B57A-AB205000EBF0}"/>
    <dgm:cxn modelId="{8057F878-7E7B-44BE-878F-59F11029E1B3}" type="presOf" srcId="{92586581-CC2D-4752-8701-ED028E7D8C57}" destId="{D693178B-7604-4371-B4B5-DCCF21CC41D5}" srcOrd="0" destOrd="0" presId="urn:microsoft.com/office/officeart/2005/8/layout/hierarchy1"/>
    <dgm:cxn modelId="{35FFB2FE-447C-494E-A004-1745EA4D7491}" type="presOf" srcId="{84D58222-B67E-4F8A-B6C8-E59142C43676}" destId="{DCB97940-7828-471E-B840-9DDB8035C8CF}" srcOrd="0" destOrd="0" presId="urn:microsoft.com/office/officeart/2005/8/layout/hierarchy1"/>
    <dgm:cxn modelId="{E8307E48-810C-487D-92C3-94AFF8191B11}" type="presOf" srcId="{B68DB328-D646-467A-B2CD-130402614210}" destId="{DBD450F1-AE34-4EB6-A3CC-EAD4F4CAA615}" srcOrd="0" destOrd="0" presId="urn:microsoft.com/office/officeart/2005/8/layout/hierarchy1"/>
    <dgm:cxn modelId="{F4564EE2-727F-459B-9EB1-8342B70F3DC6}" type="presParOf" srcId="{709F3B79-A15A-43A9-ADA3-F49DDF13AAA3}" destId="{6634226E-F346-464B-806B-CAACEA736AA7}" srcOrd="0" destOrd="0" presId="urn:microsoft.com/office/officeart/2005/8/layout/hierarchy1"/>
    <dgm:cxn modelId="{F3077432-5EE2-41AA-93CA-D5168CE9535E}" type="presParOf" srcId="{6634226E-F346-464B-806B-CAACEA736AA7}" destId="{E47733EF-BE01-4005-8E30-00A887353827}" srcOrd="0" destOrd="0" presId="urn:microsoft.com/office/officeart/2005/8/layout/hierarchy1"/>
    <dgm:cxn modelId="{558EFCC0-7C49-4076-A8EA-3F746BB820DF}" type="presParOf" srcId="{E47733EF-BE01-4005-8E30-00A887353827}" destId="{BDB07836-CA9A-4CB3-AF8E-C661DA0735E3}" srcOrd="0" destOrd="0" presId="urn:microsoft.com/office/officeart/2005/8/layout/hierarchy1"/>
    <dgm:cxn modelId="{E5807023-D9A8-45C7-8A39-06055D65E526}" type="presParOf" srcId="{E47733EF-BE01-4005-8E30-00A887353827}" destId="{09C0A861-17F7-46EF-BFF2-AC5405AD4A53}" srcOrd="1" destOrd="0" presId="urn:microsoft.com/office/officeart/2005/8/layout/hierarchy1"/>
    <dgm:cxn modelId="{276B4D8F-4B95-445A-B004-983551DA8CA6}" type="presParOf" srcId="{6634226E-F346-464B-806B-CAACEA736AA7}" destId="{BE615E07-F079-4F3B-90A6-3EFF767920BB}" srcOrd="1" destOrd="0" presId="urn:microsoft.com/office/officeart/2005/8/layout/hierarchy1"/>
    <dgm:cxn modelId="{167948D3-62FE-4F6B-BD69-51ED220667EC}" type="presParOf" srcId="{BE615E07-F079-4F3B-90A6-3EFF767920BB}" destId="{CE207F1F-0EE6-4A6F-8858-114DE22C23F3}" srcOrd="0" destOrd="0" presId="urn:microsoft.com/office/officeart/2005/8/layout/hierarchy1"/>
    <dgm:cxn modelId="{F752130A-1121-4B43-8656-2BBB008BA19C}" type="presParOf" srcId="{BE615E07-F079-4F3B-90A6-3EFF767920BB}" destId="{ADF86AC3-04C9-4ABC-8014-52F0D47DF782}" srcOrd="1" destOrd="0" presId="urn:microsoft.com/office/officeart/2005/8/layout/hierarchy1"/>
    <dgm:cxn modelId="{EE7E91A6-2C0B-443B-8261-3D8C878F6B40}" type="presParOf" srcId="{ADF86AC3-04C9-4ABC-8014-52F0D47DF782}" destId="{CEB44500-DB03-482A-9275-220167667228}" srcOrd="0" destOrd="0" presId="urn:microsoft.com/office/officeart/2005/8/layout/hierarchy1"/>
    <dgm:cxn modelId="{AB2C947C-A3B0-4724-8221-36A14E77BCC6}" type="presParOf" srcId="{CEB44500-DB03-482A-9275-220167667228}" destId="{74FA6692-120F-43E6-9496-06A7C1B756C3}" srcOrd="0" destOrd="0" presId="urn:microsoft.com/office/officeart/2005/8/layout/hierarchy1"/>
    <dgm:cxn modelId="{C9055428-1E9A-4EE2-8127-92CBFD3FFE8D}" type="presParOf" srcId="{CEB44500-DB03-482A-9275-220167667228}" destId="{2131DC33-783A-48C1-B500-EFB6501EB2D8}" srcOrd="1" destOrd="0" presId="urn:microsoft.com/office/officeart/2005/8/layout/hierarchy1"/>
    <dgm:cxn modelId="{8C50063E-D4B1-4F8F-982C-A55DD82C8C30}" type="presParOf" srcId="{ADF86AC3-04C9-4ABC-8014-52F0D47DF782}" destId="{DC6244D1-3CA5-4FC5-8FC1-ABBF3239F3B9}" srcOrd="1" destOrd="0" presId="urn:microsoft.com/office/officeart/2005/8/layout/hierarchy1"/>
    <dgm:cxn modelId="{A938909B-8F05-4B9C-8760-8387AFFFE618}" type="presParOf" srcId="{DC6244D1-3CA5-4FC5-8FC1-ABBF3239F3B9}" destId="{DCB97940-7828-471E-B840-9DDB8035C8CF}" srcOrd="0" destOrd="0" presId="urn:microsoft.com/office/officeart/2005/8/layout/hierarchy1"/>
    <dgm:cxn modelId="{72C27E68-1FA5-432B-A273-08AAF6B9F514}" type="presParOf" srcId="{DC6244D1-3CA5-4FC5-8FC1-ABBF3239F3B9}" destId="{D6EBF06B-926E-4003-99C0-6BC9E0F440CE}" srcOrd="1" destOrd="0" presId="urn:microsoft.com/office/officeart/2005/8/layout/hierarchy1"/>
    <dgm:cxn modelId="{95EA7038-02A0-4B01-B2EF-02B3396D3EA7}" type="presParOf" srcId="{D6EBF06B-926E-4003-99C0-6BC9E0F440CE}" destId="{F3977642-FFAF-4897-9969-6036C7B78467}" srcOrd="0" destOrd="0" presId="urn:microsoft.com/office/officeart/2005/8/layout/hierarchy1"/>
    <dgm:cxn modelId="{506E794F-9626-4CAE-8A6E-DF32ADC038D3}" type="presParOf" srcId="{F3977642-FFAF-4897-9969-6036C7B78467}" destId="{E0816D61-8B9A-497D-A830-BA270F0A1BCC}" srcOrd="0" destOrd="0" presId="urn:microsoft.com/office/officeart/2005/8/layout/hierarchy1"/>
    <dgm:cxn modelId="{5A3568B6-3202-45E5-B975-104763431970}" type="presParOf" srcId="{F3977642-FFAF-4897-9969-6036C7B78467}" destId="{23099509-69A6-4947-B301-BB11FE78359D}" srcOrd="1" destOrd="0" presId="urn:microsoft.com/office/officeart/2005/8/layout/hierarchy1"/>
    <dgm:cxn modelId="{176E4B0A-5080-44C8-9088-B79F592AF641}" type="presParOf" srcId="{D6EBF06B-926E-4003-99C0-6BC9E0F440CE}" destId="{CCBF792E-6859-4770-A226-75986EC8D939}" srcOrd="1" destOrd="0" presId="urn:microsoft.com/office/officeart/2005/8/layout/hierarchy1"/>
    <dgm:cxn modelId="{2367FDA2-D57D-4020-80E1-DDCBACFDC8A1}" type="presParOf" srcId="{DC6244D1-3CA5-4FC5-8FC1-ABBF3239F3B9}" destId="{DBD450F1-AE34-4EB6-A3CC-EAD4F4CAA615}" srcOrd="2" destOrd="0" presId="urn:microsoft.com/office/officeart/2005/8/layout/hierarchy1"/>
    <dgm:cxn modelId="{E1CF4634-962B-4B00-B956-D7BD19EB560D}" type="presParOf" srcId="{DC6244D1-3CA5-4FC5-8FC1-ABBF3239F3B9}" destId="{AFFA57D8-BA46-44C3-B17F-F750A761E03F}" srcOrd="3" destOrd="0" presId="urn:microsoft.com/office/officeart/2005/8/layout/hierarchy1"/>
    <dgm:cxn modelId="{A2751714-6A11-4228-B796-DE5D691ABCEE}" type="presParOf" srcId="{AFFA57D8-BA46-44C3-B17F-F750A761E03F}" destId="{A662843D-584F-49C2-B36D-32D4937B3126}" srcOrd="0" destOrd="0" presId="urn:microsoft.com/office/officeart/2005/8/layout/hierarchy1"/>
    <dgm:cxn modelId="{457CE97A-3C11-4F5C-8CCF-5EBFE6437EE5}" type="presParOf" srcId="{A662843D-584F-49C2-B36D-32D4937B3126}" destId="{C04339AF-BBC5-4C0B-9738-3940AC99DAE8}" srcOrd="0" destOrd="0" presId="urn:microsoft.com/office/officeart/2005/8/layout/hierarchy1"/>
    <dgm:cxn modelId="{FC3BFA32-E692-4E5F-8FB0-665D11D2ACF4}" type="presParOf" srcId="{A662843D-584F-49C2-B36D-32D4937B3126}" destId="{D693178B-7604-4371-B4B5-DCCF21CC41D5}" srcOrd="1" destOrd="0" presId="urn:microsoft.com/office/officeart/2005/8/layout/hierarchy1"/>
    <dgm:cxn modelId="{54F46B24-9B07-4745-B07C-2658F358F772}" type="presParOf" srcId="{AFFA57D8-BA46-44C3-B17F-F750A761E03F}" destId="{143B9FBA-0C1A-4737-ADF8-9FD66D8AA22F}" srcOrd="1" destOrd="0" presId="urn:microsoft.com/office/officeart/2005/8/layout/hierarchy1"/>
    <dgm:cxn modelId="{F6FDA67F-29F4-4FD9-89DC-D9272AD4B6FB}" type="presParOf" srcId="{BE615E07-F079-4F3B-90A6-3EFF767920BB}" destId="{2C3E0BA9-0C0A-4AF8-B0B1-5BF3255E00A3}" srcOrd="2" destOrd="0" presId="urn:microsoft.com/office/officeart/2005/8/layout/hierarchy1"/>
    <dgm:cxn modelId="{EDDDCE86-A05E-4841-AEB7-5FF65D0BB1A2}" type="presParOf" srcId="{BE615E07-F079-4F3B-90A6-3EFF767920BB}" destId="{21861042-E062-441F-AD70-257F163E79BB}" srcOrd="3" destOrd="0" presId="urn:microsoft.com/office/officeart/2005/8/layout/hierarchy1"/>
    <dgm:cxn modelId="{F58AE354-DDC1-4CC0-A4C1-45F5B9972EC4}" type="presParOf" srcId="{21861042-E062-441F-AD70-257F163E79BB}" destId="{35361AE6-980B-4A9A-A68A-ACD1F0F8F9F5}" srcOrd="0" destOrd="0" presId="urn:microsoft.com/office/officeart/2005/8/layout/hierarchy1"/>
    <dgm:cxn modelId="{74D1AD96-BA7A-4562-8E62-22DCE6E00FF4}" type="presParOf" srcId="{35361AE6-980B-4A9A-A68A-ACD1F0F8F9F5}" destId="{1ECB8F85-0917-4F0B-BB50-0352B20AD873}" srcOrd="0" destOrd="0" presId="urn:microsoft.com/office/officeart/2005/8/layout/hierarchy1"/>
    <dgm:cxn modelId="{F2E6522A-9644-48CC-9EBB-EDFA8B451F08}" type="presParOf" srcId="{35361AE6-980B-4A9A-A68A-ACD1F0F8F9F5}" destId="{2BE662B7-A073-4405-BF6E-D665D618682B}" srcOrd="1" destOrd="0" presId="urn:microsoft.com/office/officeart/2005/8/layout/hierarchy1"/>
    <dgm:cxn modelId="{0B3A88FB-0B6E-40AD-A0F3-422623E92DCF}" type="presParOf" srcId="{21861042-E062-441F-AD70-257F163E79BB}" destId="{A5AA5691-4525-4414-9A96-BEF41CBBC6A3}" srcOrd="1" destOrd="0" presId="urn:microsoft.com/office/officeart/2005/8/layout/hierarchy1"/>
    <dgm:cxn modelId="{41B9BC34-4C6A-41A2-AC4C-399FA189E714}" type="presParOf" srcId="{A5AA5691-4525-4414-9A96-BEF41CBBC6A3}" destId="{753F2878-545E-4372-A8AB-38977E1539A7}" srcOrd="0" destOrd="0" presId="urn:microsoft.com/office/officeart/2005/8/layout/hierarchy1"/>
    <dgm:cxn modelId="{4920D5D7-4134-4255-9BD2-7A8D57A297C9}" type="presParOf" srcId="{A5AA5691-4525-4414-9A96-BEF41CBBC6A3}" destId="{3FD719EB-E89D-4265-A636-1820F150B1A3}" srcOrd="1" destOrd="0" presId="urn:microsoft.com/office/officeart/2005/8/layout/hierarchy1"/>
    <dgm:cxn modelId="{574059BC-CF73-4D3F-9CBA-A3977E858B64}" type="presParOf" srcId="{3FD719EB-E89D-4265-A636-1820F150B1A3}" destId="{4FDD80CC-70F7-47FF-B0DD-DC4F003A3B27}" srcOrd="0" destOrd="0" presId="urn:microsoft.com/office/officeart/2005/8/layout/hierarchy1"/>
    <dgm:cxn modelId="{2025A4D9-DC76-4578-AEEF-B4F68914252E}" type="presParOf" srcId="{4FDD80CC-70F7-47FF-B0DD-DC4F003A3B27}" destId="{11BAA245-066B-4C25-A951-197093746A60}" srcOrd="0" destOrd="0" presId="urn:microsoft.com/office/officeart/2005/8/layout/hierarchy1"/>
    <dgm:cxn modelId="{8F391755-2943-4B63-8497-90BC6729E6BE}" type="presParOf" srcId="{4FDD80CC-70F7-47FF-B0DD-DC4F003A3B27}" destId="{AC39CDEB-55F3-428D-A458-327F17CEBB05}" srcOrd="1" destOrd="0" presId="urn:microsoft.com/office/officeart/2005/8/layout/hierarchy1"/>
    <dgm:cxn modelId="{DF1AB3AA-A6A3-47B6-88B0-1AD9A81DF2CD}" type="presParOf" srcId="{3FD719EB-E89D-4265-A636-1820F150B1A3}" destId="{76051E56-3F6F-414A-AE66-38E35D694182}" srcOrd="1" destOrd="0" presId="urn:microsoft.com/office/officeart/2005/8/layout/hierarchy1"/>
    <dgm:cxn modelId="{3BE8316B-1E71-428A-A5AE-451B5DA71602}" type="presParOf" srcId="{709F3B79-A15A-43A9-ADA3-F49DDF13AAA3}" destId="{FD45FFA0-355C-4159-ABF5-4C0FAFCB6C10}" srcOrd="1" destOrd="0" presId="urn:microsoft.com/office/officeart/2005/8/layout/hierarchy1"/>
    <dgm:cxn modelId="{B707830C-A0D1-4E87-A628-FE4AB6E6477E}" type="presParOf" srcId="{FD45FFA0-355C-4159-ABF5-4C0FAFCB6C10}" destId="{F9886B19-A04A-4F9A-B86F-F0CF1386B6F4}" srcOrd="0" destOrd="0" presId="urn:microsoft.com/office/officeart/2005/8/layout/hierarchy1"/>
    <dgm:cxn modelId="{A19A531A-E5E3-47E3-9685-E1AAC881271B}" type="presParOf" srcId="{F9886B19-A04A-4F9A-B86F-F0CF1386B6F4}" destId="{59EDF280-F238-4A94-90B0-311E565BC1F7}" srcOrd="0" destOrd="0" presId="urn:microsoft.com/office/officeart/2005/8/layout/hierarchy1"/>
    <dgm:cxn modelId="{FB1AC092-D59A-4572-97A8-E572F1508873}" type="presParOf" srcId="{F9886B19-A04A-4F9A-B86F-F0CF1386B6F4}" destId="{A5E43E86-31FD-4144-BBBD-F8AA60BA004D}" srcOrd="1" destOrd="0" presId="urn:microsoft.com/office/officeart/2005/8/layout/hierarchy1"/>
    <dgm:cxn modelId="{5F5BCA3F-5253-49B8-8223-585F2EABDCC8}" type="presParOf" srcId="{FD45FFA0-355C-4159-ABF5-4C0FAFCB6C10}" destId="{6C606139-9CB7-49AE-9ED7-75C7971BD35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3F2878-545E-4372-A8AB-38977E1539A7}">
      <dsp:nvSpPr>
        <dsp:cNvPr id="0" name=""/>
        <dsp:cNvSpPr/>
      </dsp:nvSpPr>
      <dsp:spPr>
        <a:xfrm>
          <a:off x="5103897" y="2863437"/>
          <a:ext cx="1360261" cy="500578"/>
        </a:xfrm>
        <a:custGeom>
          <a:avLst/>
          <a:gdLst/>
          <a:ahLst/>
          <a:cxnLst/>
          <a:rect l="0" t="0" r="0" b="0"/>
          <a:pathLst>
            <a:path>
              <a:moveTo>
                <a:pt x="1360261" y="0"/>
              </a:moveTo>
              <a:lnTo>
                <a:pt x="1360261" y="332313"/>
              </a:lnTo>
              <a:lnTo>
                <a:pt x="0" y="332313"/>
              </a:lnTo>
              <a:lnTo>
                <a:pt x="0" y="50057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3E0BA9-0C0A-4AF8-B0B1-5BF3255E00A3}">
      <dsp:nvSpPr>
        <dsp:cNvPr id="0" name=""/>
        <dsp:cNvSpPr/>
      </dsp:nvSpPr>
      <dsp:spPr>
        <a:xfrm>
          <a:off x="4322221" y="1153753"/>
          <a:ext cx="2141937" cy="5563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8039"/>
              </a:lnTo>
              <a:lnTo>
                <a:pt x="2141937" y="388039"/>
              </a:lnTo>
              <a:lnTo>
                <a:pt x="2141937" y="55630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D450F1-AE34-4EB6-A3CC-EAD4F4CAA615}">
      <dsp:nvSpPr>
        <dsp:cNvPr id="0" name=""/>
        <dsp:cNvSpPr/>
      </dsp:nvSpPr>
      <dsp:spPr>
        <a:xfrm>
          <a:off x="1773476" y="2863437"/>
          <a:ext cx="1208707" cy="5005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2313"/>
              </a:lnTo>
              <a:lnTo>
                <a:pt x="1208707" y="332313"/>
              </a:lnTo>
              <a:lnTo>
                <a:pt x="1208707" y="50057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B97940-7828-471E-B840-9DDB8035C8CF}">
      <dsp:nvSpPr>
        <dsp:cNvPr id="0" name=""/>
        <dsp:cNvSpPr/>
      </dsp:nvSpPr>
      <dsp:spPr>
        <a:xfrm>
          <a:off x="888551" y="2863437"/>
          <a:ext cx="884925" cy="500538"/>
        </a:xfrm>
        <a:custGeom>
          <a:avLst/>
          <a:gdLst/>
          <a:ahLst/>
          <a:cxnLst/>
          <a:rect l="0" t="0" r="0" b="0"/>
          <a:pathLst>
            <a:path>
              <a:moveTo>
                <a:pt x="884925" y="0"/>
              </a:moveTo>
              <a:lnTo>
                <a:pt x="884925" y="332273"/>
              </a:lnTo>
              <a:lnTo>
                <a:pt x="0" y="332273"/>
              </a:lnTo>
              <a:lnTo>
                <a:pt x="0" y="50053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207F1F-0EE6-4A6F-8858-114DE22C23F3}">
      <dsp:nvSpPr>
        <dsp:cNvPr id="0" name=""/>
        <dsp:cNvSpPr/>
      </dsp:nvSpPr>
      <dsp:spPr>
        <a:xfrm>
          <a:off x="1773476" y="1153753"/>
          <a:ext cx="2548744" cy="556304"/>
        </a:xfrm>
        <a:custGeom>
          <a:avLst/>
          <a:gdLst/>
          <a:ahLst/>
          <a:cxnLst/>
          <a:rect l="0" t="0" r="0" b="0"/>
          <a:pathLst>
            <a:path>
              <a:moveTo>
                <a:pt x="2548744" y="0"/>
              </a:moveTo>
              <a:lnTo>
                <a:pt x="2548744" y="388039"/>
              </a:lnTo>
              <a:lnTo>
                <a:pt x="0" y="388039"/>
              </a:lnTo>
              <a:lnTo>
                <a:pt x="0" y="55630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B07836-CA9A-4CB3-AF8E-C661DA0735E3}">
      <dsp:nvSpPr>
        <dsp:cNvPr id="0" name=""/>
        <dsp:cNvSpPr/>
      </dsp:nvSpPr>
      <dsp:spPr>
        <a:xfrm>
          <a:off x="3414048" y="374"/>
          <a:ext cx="1816345" cy="11533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C0A861-17F7-46EF-BFF2-AC5405AD4A53}">
      <dsp:nvSpPr>
        <dsp:cNvPr id="0" name=""/>
        <dsp:cNvSpPr/>
      </dsp:nvSpPr>
      <dsp:spPr>
        <a:xfrm>
          <a:off x="3615864" y="192099"/>
          <a:ext cx="1816345" cy="11533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/>
            <a:t>انواع البيانات</a:t>
          </a:r>
          <a:endParaRPr lang="en-US" sz="2700" kern="1200"/>
        </a:p>
      </dsp:txBody>
      <dsp:txXfrm>
        <a:off x="3615864" y="192099"/>
        <a:ext cx="1816345" cy="1153379"/>
      </dsp:txXfrm>
    </dsp:sp>
    <dsp:sp modelId="{74FA6692-120F-43E6-9496-06A7C1B756C3}">
      <dsp:nvSpPr>
        <dsp:cNvPr id="0" name=""/>
        <dsp:cNvSpPr/>
      </dsp:nvSpPr>
      <dsp:spPr>
        <a:xfrm>
          <a:off x="865303" y="1710057"/>
          <a:ext cx="1816345" cy="11533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31DC33-783A-48C1-B500-EFB6501EB2D8}">
      <dsp:nvSpPr>
        <dsp:cNvPr id="0" name=""/>
        <dsp:cNvSpPr/>
      </dsp:nvSpPr>
      <dsp:spPr>
        <a:xfrm>
          <a:off x="1067120" y="1901783"/>
          <a:ext cx="1816345" cy="11533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/>
            <a:t>البيانات الكمية</a:t>
          </a:r>
          <a:endParaRPr lang="en-US" sz="2700" kern="1200"/>
        </a:p>
      </dsp:txBody>
      <dsp:txXfrm>
        <a:off x="1067120" y="1901783"/>
        <a:ext cx="1816345" cy="1153379"/>
      </dsp:txXfrm>
    </dsp:sp>
    <dsp:sp modelId="{E0816D61-8B9A-497D-A830-BA270F0A1BCC}">
      <dsp:nvSpPr>
        <dsp:cNvPr id="0" name=""/>
        <dsp:cNvSpPr/>
      </dsp:nvSpPr>
      <dsp:spPr>
        <a:xfrm>
          <a:off x="-19621" y="3363975"/>
          <a:ext cx="1816345" cy="11533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099509-69A6-4947-B301-BB11FE78359D}">
      <dsp:nvSpPr>
        <dsp:cNvPr id="0" name=""/>
        <dsp:cNvSpPr/>
      </dsp:nvSpPr>
      <dsp:spPr>
        <a:xfrm>
          <a:off x="182194" y="3555700"/>
          <a:ext cx="1816345" cy="11533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/>
            <a:t>بيانات كمية متصلة</a:t>
          </a:r>
          <a:endParaRPr lang="en-US" sz="2700" kern="1200"/>
        </a:p>
      </dsp:txBody>
      <dsp:txXfrm>
        <a:off x="182194" y="3555700"/>
        <a:ext cx="1816345" cy="1153379"/>
      </dsp:txXfrm>
    </dsp:sp>
    <dsp:sp modelId="{C04339AF-BBC5-4C0B-9738-3940AC99DAE8}">
      <dsp:nvSpPr>
        <dsp:cNvPr id="0" name=""/>
        <dsp:cNvSpPr/>
      </dsp:nvSpPr>
      <dsp:spPr>
        <a:xfrm>
          <a:off x="2074011" y="3364015"/>
          <a:ext cx="1816345" cy="11533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93178B-7604-4371-B4B5-DCCF21CC41D5}">
      <dsp:nvSpPr>
        <dsp:cNvPr id="0" name=""/>
        <dsp:cNvSpPr/>
      </dsp:nvSpPr>
      <dsp:spPr>
        <a:xfrm>
          <a:off x="2275827" y="3555740"/>
          <a:ext cx="1816345" cy="11533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/>
            <a:t>بيانات كمية متقطعة</a:t>
          </a:r>
          <a:endParaRPr lang="en-US" sz="2700" kern="1200"/>
        </a:p>
      </dsp:txBody>
      <dsp:txXfrm>
        <a:off x="2275827" y="3555740"/>
        <a:ext cx="1816345" cy="1153379"/>
      </dsp:txXfrm>
    </dsp:sp>
    <dsp:sp modelId="{1ECB8F85-0917-4F0B-BB50-0352B20AD873}">
      <dsp:nvSpPr>
        <dsp:cNvPr id="0" name=""/>
        <dsp:cNvSpPr/>
      </dsp:nvSpPr>
      <dsp:spPr>
        <a:xfrm>
          <a:off x="5555985" y="1710057"/>
          <a:ext cx="1816345" cy="11533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E662B7-A073-4405-BF6E-D665D618682B}">
      <dsp:nvSpPr>
        <dsp:cNvPr id="0" name=""/>
        <dsp:cNvSpPr/>
      </dsp:nvSpPr>
      <dsp:spPr>
        <a:xfrm>
          <a:off x="5757802" y="1901783"/>
          <a:ext cx="1816345" cy="11533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/>
            <a:t>البيانات الوصفية</a:t>
          </a:r>
          <a:endParaRPr lang="en-US" sz="2700" kern="1200" dirty="0"/>
        </a:p>
      </dsp:txBody>
      <dsp:txXfrm>
        <a:off x="5757802" y="1901783"/>
        <a:ext cx="1816345" cy="1153379"/>
      </dsp:txXfrm>
    </dsp:sp>
    <dsp:sp modelId="{11BAA245-066B-4C25-A951-197093746A60}">
      <dsp:nvSpPr>
        <dsp:cNvPr id="0" name=""/>
        <dsp:cNvSpPr/>
      </dsp:nvSpPr>
      <dsp:spPr>
        <a:xfrm>
          <a:off x="4195724" y="3364015"/>
          <a:ext cx="1816345" cy="11533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39CDEB-55F3-428D-A458-327F17CEBB05}">
      <dsp:nvSpPr>
        <dsp:cNvPr id="0" name=""/>
        <dsp:cNvSpPr/>
      </dsp:nvSpPr>
      <dsp:spPr>
        <a:xfrm>
          <a:off x="4397540" y="3555740"/>
          <a:ext cx="1816345" cy="11533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/>
            <a:t>بيانات وصفية اسمية</a:t>
          </a:r>
          <a:endParaRPr lang="en-US" sz="2700" kern="1200"/>
        </a:p>
      </dsp:txBody>
      <dsp:txXfrm>
        <a:off x="4397540" y="3555740"/>
        <a:ext cx="1816345" cy="1153379"/>
      </dsp:txXfrm>
    </dsp:sp>
    <dsp:sp modelId="{59EDF280-F238-4A94-90B0-311E565BC1F7}">
      <dsp:nvSpPr>
        <dsp:cNvPr id="0" name=""/>
        <dsp:cNvSpPr/>
      </dsp:nvSpPr>
      <dsp:spPr>
        <a:xfrm>
          <a:off x="6273102" y="3364015"/>
          <a:ext cx="1816345" cy="11533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E43E86-31FD-4144-BBBD-F8AA60BA004D}">
      <dsp:nvSpPr>
        <dsp:cNvPr id="0" name=""/>
        <dsp:cNvSpPr/>
      </dsp:nvSpPr>
      <dsp:spPr>
        <a:xfrm>
          <a:off x="6474918" y="3555740"/>
          <a:ext cx="1816345" cy="11533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kern="1200" dirty="0"/>
            <a:t>بيانات وصفية ترتيبية</a:t>
          </a:r>
          <a:endParaRPr lang="en-US" sz="2700" kern="1200" dirty="0"/>
        </a:p>
      </dsp:txBody>
      <dsp:txXfrm>
        <a:off x="6474918" y="3555740"/>
        <a:ext cx="1816345" cy="11533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3174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noProof="0" smtClean="0"/>
              <a:t>Click to edit Master text styles</a:t>
            </a:r>
          </a:p>
          <a:p>
            <a:pPr lvl="1"/>
            <a:r>
              <a:rPr lang="en-MY" noProof="0" smtClean="0"/>
              <a:t>Second level</a:t>
            </a:r>
          </a:p>
          <a:p>
            <a:pPr lvl="2"/>
            <a:r>
              <a:rPr lang="en-MY" noProof="0" smtClean="0"/>
              <a:t>Third level</a:t>
            </a:r>
          </a:p>
          <a:p>
            <a:pPr lvl="3"/>
            <a:r>
              <a:rPr lang="en-MY" noProof="0" smtClean="0"/>
              <a:t>Fourth level</a:t>
            </a:r>
          </a:p>
          <a:p>
            <a:pPr lvl="4"/>
            <a:r>
              <a:rPr lang="en-MY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6A7F106F-0631-484C-A0B0-4638F62343AB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EG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B5B241-4242-4A96-9C91-8C6C9C0E5933}" type="slidenum">
              <a:rPr lang="en-MY" smtClean="0"/>
              <a:pPr/>
              <a:t>16</a:t>
            </a:fld>
            <a:endParaRPr lang="en-MY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EG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66000A-96FA-4E56-B478-D130668F25E5}" type="slidenum">
              <a:rPr lang="en-MY" smtClean="0"/>
              <a:pPr/>
              <a:t>17</a:t>
            </a:fld>
            <a:endParaRPr lang="en-MY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EG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8E4B2C-8D85-46FD-8213-F51E9DEF5338}" type="slidenum">
              <a:rPr lang="en-MY" smtClean="0"/>
              <a:pPr/>
              <a:t>18</a:t>
            </a:fld>
            <a:endParaRPr lang="en-MY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EG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5656A0-E548-4494-8B79-8CE0F1DC6881}" type="slidenum">
              <a:rPr lang="en-MY" smtClean="0"/>
              <a:pPr/>
              <a:t>19</a:t>
            </a:fld>
            <a:endParaRPr lang="en-MY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EG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8817CB-553C-4D18-A9F3-DD574379F3BD}" type="slidenum">
              <a:rPr lang="en-MY" smtClean="0"/>
              <a:pPr/>
              <a:t>20</a:t>
            </a:fld>
            <a:endParaRPr lang="en-MY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EG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C411B5-19C0-4ACE-984B-80E1DF5E8FB2}" type="slidenum">
              <a:rPr lang="en-MY" smtClean="0"/>
              <a:pPr/>
              <a:t>21</a:t>
            </a:fld>
            <a:endParaRPr lang="en-MY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EG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8684EB-F0DE-4B47-8B49-5621E3B27A99}" type="slidenum">
              <a:rPr lang="en-MY" smtClean="0"/>
              <a:pPr/>
              <a:t>22</a:t>
            </a:fld>
            <a:endParaRPr lang="en-MY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EG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C3F72F-1414-4009-854E-C9F1E0B7CD18}" type="slidenum">
              <a:rPr lang="en-MY" smtClean="0"/>
              <a:pPr/>
              <a:t>23</a:t>
            </a:fld>
            <a:endParaRPr lang="en-MY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EG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7D04E1-5E84-4ECF-8948-CA9A6383704A}" type="slidenum">
              <a:rPr lang="en-MY" smtClean="0"/>
              <a:pPr/>
              <a:t>24</a:t>
            </a:fld>
            <a:endParaRPr lang="en-MY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EG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E89572-C4EA-42FD-B217-5855EF29A14D}" type="slidenum">
              <a:rPr lang="en-MY" smtClean="0"/>
              <a:pPr/>
              <a:t>25</a:t>
            </a:fld>
            <a:endParaRPr lang="en-MY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779DC-4A18-4380-87D5-63F01A83FD60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9B418F-C5CB-4B18-88D6-BF62B74ED41B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5471F9-859A-4A75-A822-4BF5D0964E8D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8247C-DE52-47EB-AEE9-D8501132CCB9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E35D2E-2EC9-4E82-8CD9-0B63BAD8EC69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8681D-2754-4C0B-8BCA-777B2EABB2D8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5BC3C-ED4A-46D9-9D11-7C8E50874B83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02717-23F9-4F3D-A2F5-10085E2C21A7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D9E2C-67E3-4F16-A02C-FB1B98E04267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0737-F3ED-4F47-9946-61D1009FBED0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D1FD9A-48D1-407A-976D-391711F92CD4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عنوان ومخطط أو مخطط هيكل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ـ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ar-SA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5AF45-0F9D-4C8C-BCF8-DF80B1AE6E63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عنوان، ونص،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1A0341-6DC5-4FCF-AD8F-CE9EFF6527E9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MY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smtClean="0"/>
              <a:t>Click to edit Master text styles</a:t>
            </a:r>
          </a:p>
          <a:p>
            <a:pPr lvl="1"/>
            <a:r>
              <a:rPr lang="en-MY" smtClean="0"/>
              <a:t>Second level</a:t>
            </a:r>
          </a:p>
          <a:p>
            <a:pPr lvl="2"/>
            <a:r>
              <a:rPr lang="en-MY" smtClean="0"/>
              <a:t>Third level</a:t>
            </a:r>
          </a:p>
          <a:p>
            <a:pPr lvl="3"/>
            <a:r>
              <a:rPr lang="en-MY" smtClean="0"/>
              <a:t>Fourth level</a:t>
            </a:r>
          </a:p>
          <a:p>
            <a:pPr lvl="4"/>
            <a:r>
              <a:rPr lang="en-MY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F6E0336E-B45C-4654-9478-8671FD730E72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7017B7-9EBF-4FFE-8269-30707365B9EA}" type="slidenum">
              <a:rPr lang="en-MY"/>
              <a:pPr>
                <a:defRPr/>
              </a:pPr>
              <a:t>1</a:t>
            </a:fld>
            <a:endParaRPr lang="en-MY"/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ar-SA" smtClean="0">
                <a:latin typeface="Kabir06 Normal"/>
              </a:rPr>
              <a:t>جامعة الدمام</a:t>
            </a:r>
            <a:br>
              <a:rPr lang="ar-SA" smtClean="0">
                <a:latin typeface="Kabir06 Normal"/>
              </a:rPr>
            </a:br>
            <a:r>
              <a:rPr lang="ar-SA" smtClean="0">
                <a:latin typeface="Kabir06 Normal"/>
              </a:rPr>
              <a:t>كلية الأدآب</a:t>
            </a:r>
            <a:endParaRPr lang="en-MY" smtClean="0">
              <a:latin typeface="Kabir06 Normal"/>
            </a:endParaRP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ar-SA" smtClean="0"/>
              <a:t>مبادئ الاحصاء</a:t>
            </a:r>
          </a:p>
          <a:p>
            <a:pPr eaLnBrk="1" hangingPunct="1"/>
            <a:r>
              <a:rPr lang="ar-SA" smtClean="0"/>
              <a:t>د| علية عثمان سيد</a:t>
            </a:r>
          </a:p>
          <a:p>
            <a:pPr eaLnBrk="1" hangingPunct="1"/>
            <a:r>
              <a:rPr lang="ar-SA" smtClean="0"/>
              <a:t>استاذ مساعد – إحصاء اجتماعي</a:t>
            </a:r>
            <a:endParaRPr lang="en-MY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7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79C09-62B0-4F35-A737-8DB4F2C118A8}" type="slidenum">
              <a:rPr lang="en-MY"/>
              <a:pPr>
                <a:defRPr/>
              </a:pPr>
              <a:t>2</a:t>
            </a:fld>
            <a:endParaRPr lang="en-MY"/>
          </a:p>
        </p:txBody>
      </p:sp>
      <p:sp>
        <p:nvSpPr>
          <p:cNvPr id="4100" name="Text Box 8"/>
          <p:cNvSpPr txBox="1">
            <a:spLocks noChangeArrowheads="1"/>
          </p:cNvSpPr>
          <p:nvPr/>
        </p:nvSpPr>
        <p:spPr bwMode="auto">
          <a:xfrm>
            <a:off x="0" y="588963"/>
            <a:ext cx="9144000" cy="8239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ar-SA" sz="4800">
                <a:ea typeface="Kabir09 Normal"/>
                <a:cs typeface="Kabir09 Normal"/>
              </a:rPr>
              <a:t>علم الاحصاء</a:t>
            </a:r>
            <a:endParaRPr lang="en-US" sz="4800">
              <a:ea typeface="Kabir09 Normal"/>
              <a:cs typeface="Kabir09 Normal"/>
            </a:endParaRPr>
          </a:p>
        </p:txBody>
      </p:sp>
      <p:sp>
        <p:nvSpPr>
          <p:cNvPr id="4101" name="Text Box 10"/>
          <p:cNvSpPr txBox="1">
            <a:spLocks noChangeArrowheads="1"/>
          </p:cNvSpPr>
          <p:nvPr/>
        </p:nvSpPr>
        <p:spPr bwMode="auto">
          <a:xfrm>
            <a:off x="468313" y="2781300"/>
            <a:ext cx="8424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endParaRPr lang="ar-SA" sz="180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4102" name="Text Box 11"/>
          <p:cNvSpPr txBox="1">
            <a:spLocks noChangeArrowheads="1"/>
          </p:cNvSpPr>
          <p:nvPr/>
        </p:nvSpPr>
        <p:spPr bwMode="auto">
          <a:xfrm>
            <a:off x="323850" y="2565400"/>
            <a:ext cx="8496300" cy="2771775"/>
          </a:xfrm>
          <a:prstGeom prst="rect">
            <a:avLst/>
          </a:prstGeom>
          <a:solidFill>
            <a:schemeClr val="bg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 eaLnBrk="0" hangingPunct="0">
              <a:spcBef>
                <a:spcPct val="50000"/>
              </a:spcBef>
            </a:pPr>
            <a:r>
              <a:rPr lang="ar-SA">
                <a:latin typeface="Verdana" pitchFamily="34" charset="0"/>
                <a:ea typeface="Kabir06 Normal"/>
                <a:cs typeface="Kabir06 Normal"/>
              </a:rPr>
              <a:t>يختص علم الاحصاء بجمع وتبويب وتنظيم وعرض وتلخيص وتحليل واستقراء النتائج من البيانات الرقمية لعمل استدلالات واتخاذ قرارات فى ظل عدم التأكد.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7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CC6265-261E-469E-9181-172DD23FA4FC}" type="slidenum">
              <a:rPr lang="en-MY"/>
              <a:pPr>
                <a:defRPr/>
              </a:pPr>
              <a:t>3</a:t>
            </a:fld>
            <a:endParaRPr lang="en-MY"/>
          </a:p>
        </p:txBody>
      </p:sp>
      <p:sp>
        <p:nvSpPr>
          <p:cNvPr id="5124" name="Text Box 8"/>
          <p:cNvSpPr txBox="1">
            <a:spLocks noChangeArrowheads="1"/>
          </p:cNvSpPr>
          <p:nvPr/>
        </p:nvSpPr>
        <p:spPr bwMode="auto">
          <a:xfrm>
            <a:off x="2124075" y="0"/>
            <a:ext cx="6731000" cy="1320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dist="351265" dir="2436078" algn="ctr" rotWithShape="0">
              <a:srgbClr val="FFFF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ar-SA" sz="200">
              <a:latin typeface="Arial" pitchFamily="34" charset="0"/>
              <a:ea typeface="Jadid03 Bold"/>
              <a:cs typeface="Jadid03 Bold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ar-SA">
                <a:latin typeface="Arial" pitchFamily="34" charset="0"/>
                <a:ea typeface="Jadid03 Bold"/>
                <a:cs typeface="Jadid03 Bold"/>
              </a:rPr>
              <a:t>اقسام علم الإحصاء:</a:t>
            </a:r>
          </a:p>
          <a:p>
            <a:pPr algn="ctr" eaLnBrk="0" hangingPunct="0">
              <a:spcBef>
                <a:spcPct val="50000"/>
              </a:spcBef>
            </a:pPr>
            <a:endParaRPr lang="en-US" sz="800">
              <a:latin typeface="Arial" pitchFamily="34" charset="0"/>
              <a:ea typeface="Jadid03 Bold"/>
              <a:cs typeface="Jadid03 Bold"/>
            </a:endParaRPr>
          </a:p>
        </p:txBody>
      </p:sp>
      <p:sp>
        <p:nvSpPr>
          <p:cNvPr id="5125" name="Text Box 9"/>
          <p:cNvSpPr txBox="1">
            <a:spLocks noChangeArrowheads="1"/>
          </p:cNvSpPr>
          <p:nvPr/>
        </p:nvSpPr>
        <p:spPr bwMode="auto">
          <a:xfrm>
            <a:off x="468313" y="2781300"/>
            <a:ext cx="8424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endParaRPr lang="ar-SA" sz="180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5126" name="Text Box 10"/>
          <p:cNvSpPr txBox="1">
            <a:spLocks noChangeArrowheads="1"/>
          </p:cNvSpPr>
          <p:nvPr/>
        </p:nvSpPr>
        <p:spPr bwMode="auto">
          <a:xfrm>
            <a:off x="468313" y="1962150"/>
            <a:ext cx="8207375" cy="4479925"/>
          </a:xfrm>
          <a:prstGeom prst="rect">
            <a:avLst/>
          </a:prstGeom>
          <a:solidFill>
            <a:schemeClr val="bg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r" eaLnBrk="0" hangingPunct="0"/>
            <a:r>
              <a:rPr lang="ar-SA" sz="5400">
                <a:latin typeface="Arial" pitchFamily="34" charset="0"/>
                <a:ea typeface="Kabir06 Normal"/>
                <a:cs typeface="Kabir06 Normal"/>
              </a:rPr>
              <a:t>الإحصاء الوصفى:</a:t>
            </a:r>
          </a:p>
          <a:p>
            <a:pPr marL="342900" indent="-342900" algn="r" eaLnBrk="0" hangingPunct="0"/>
            <a:r>
              <a:rPr lang="ar-SA" sz="5400">
                <a:latin typeface="Arial" pitchFamily="34" charset="0"/>
                <a:ea typeface="Kabir06 Normal"/>
                <a:cs typeface="Kabir06 Normal"/>
              </a:rPr>
              <a:t> </a:t>
            </a:r>
            <a:r>
              <a:rPr lang="ar-SA" sz="3600">
                <a:latin typeface="Arial" pitchFamily="34" charset="0"/>
              </a:rPr>
              <a:t>الإحصاء الوصفى يشمل جمع وتبويب وتنظيم وعرض وتلخيص البيانات الرقمية</a:t>
            </a:r>
            <a:r>
              <a:rPr lang="ar-SA" sz="1800">
                <a:latin typeface="Arial" pitchFamily="34" charset="0"/>
              </a:rPr>
              <a:t> </a:t>
            </a:r>
            <a:endParaRPr lang="ar-SA" sz="5400">
              <a:latin typeface="Arial" pitchFamily="34" charset="0"/>
              <a:ea typeface="Kabir06 Normal"/>
              <a:cs typeface="Kabir06 Normal"/>
            </a:endParaRPr>
          </a:p>
          <a:p>
            <a:pPr marL="342900" indent="-342900" algn="r" eaLnBrk="0" hangingPunct="0"/>
            <a:r>
              <a:rPr lang="ar-SA" sz="5400">
                <a:latin typeface="Arial" pitchFamily="34" charset="0"/>
                <a:ea typeface="Kabir06 Normal"/>
                <a:cs typeface="Kabir06 Normal"/>
              </a:rPr>
              <a:t>الإحصاء الاستدلالي (التحليلى):</a:t>
            </a:r>
          </a:p>
          <a:p>
            <a:pPr marL="342900" indent="-342900" algn="r" eaLnBrk="0" hangingPunct="0"/>
            <a:r>
              <a:rPr lang="ar-SA" sz="3600">
                <a:latin typeface="Arial" pitchFamily="34" charset="0"/>
              </a:rPr>
              <a:t>الإحصاء الاستقرائي يبحث في تحليل البيانات واستقراء النتائج واتخاذ القرارات</a:t>
            </a:r>
            <a:r>
              <a:rPr lang="ar-SA" sz="5400">
                <a:latin typeface="Arial" pitchFamily="34" charset="0"/>
                <a:ea typeface="Kabir06 Normal"/>
                <a:cs typeface="Kabir06 Normal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84DD94-D008-4B71-900E-F7189CA51E4A}" type="slidenum">
              <a:rPr lang="en-MY"/>
              <a:pPr>
                <a:defRPr/>
              </a:pPr>
              <a:t>4</a:t>
            </a:fld>
            <a:endParaRPr lang="en-MY"/>
          </a:p>
        </p:txBody>
      </p:sp>
      <p:graphicFrame>
        <p:nvGraphicFramePr>
          <p:cNvPr id="1026" name="Organization Chart 5"/>
          <p:cNvGraphicFramePr>
            <a:graphicFrameLocks/>
          </p:cNvGraphicFramePr>
          <p:nvPr>
            <p:ph idx="1"/>
          </p:nvPr>
        </p:nvGraphicFramePr>
        <p:xfrm>
          <a:off x="571500" y="476250"/>
          <a:ext cx="8197850" cy="5738813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مصطلحات احصائية </a:t>
            </a:r>
            <a:endParaRPr lang="en-US" smtClean="0"/>
          </a:p>
        </p:txBody>
      </p:sp>
      <p:sp>
        <p:nvSpPr>
          <p:cNvPr id="6147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713288"/>
          </a:xfrm>
        </p:spPr>
        <p:txBody>
          <a:bodyPr/>
          <a:lstStyle/>
          <a:p>
            <a:pPr algn="r" rtl="1"/>
            <a:r>
              <a:rPr lang="ar-SA" sz="3000" smtClean="0"/>
              <a:t>المجتمع: يقصد به المجتمع الاحصائي وهو مجموعة من المفردات او المشاهدات والتي نرغب في دراسة وتحليل خصائصه, وهناك نوعين: مجتمع محدود او نهائي ومجتمع غير محدود او لا نهائي.</a:t>
            </a:r>
          </a:p>
          <a:p>
            <a:pPr algn="r" rtl="1"/>
            <a:r>
              <a:rPr lang="ar-SA" sz="3000" smtClean="0"/>
              <a:t>العينة: هي أي مجموعة جزئية من المجتمع الاحصائي.</a:t>
            </a:r>
          </a:p>
          <a:p>
            <a:pPr algn="r" rtl="1"/>
            <a:r>
              <a:rPr lang="ar-SA" sz="3000" smtClean="0"/>
              <a:t>المعلمة: عبارة عن قيمة تعبر عن بيانات المجتمع.</a:t>
            </a:r>
          </a:p>
          <a:p>
            <a:pPr algn="r" rtl="1"/>
            <a:r>
              <a:rPr lang="ar-SA" sz="3000" smtClean="0"/>
              <a:t>الاحصائية: عبارة عن قيمة تعبر عن بيانات العينة.</a:t>
            </a:r>
          </a:p>
          <a:p>
            <a:pPr algn="r" rtl="1"/>
            <a:r>
              <a:rPr lang="ar-SA" sz="3000" smtClean="0"/>
              <a:t>المتغير: هو خاصية او صفة تتغير من مفردة الى اخرى.</a:t>
            </a:r>
          </a:p>
          <a:p>
            <a:pPr algn="r" rtl="1"/>
            <a:r>
              <a:rPr lang="ar-SA" sz="3000" smtClean="0"/>
              <a:t>البيانات: هي قيم او قياسات المتغير موضع الدراسة.</a:t>
            </a:r>
            <a:endParaRPr lang="en-US" sz="3000" smtClean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7B3733-87B8-4ED7-A4F8-9CB1F96D5A57}" type="slidenum">
              <a:rPr lang="en-MY" smtClean="0"/>
              <a:pPr>
                <a:defRPr/>
              </a:pPr>
              <a:t>5</a:t>
            </a:fld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A4443-4D02-44A2-AC34-5804C9ACA7AD}" type="slidenum">
              <a:rPr lang="en-MY" smtClean="0"/>
              <a:pPr>
                <a:defRPr/>
              </a:pPr>
              <a:t>6</a:t>
            </a:fld>
            <a:endParaRPr lang="en-MY"/>
          </a:p>
        </p:txBody>
      </p:sp>
      <p:graphicFrame>
        <p:nvGraphicFramePr>
          <p:cNvPr id="8" name="عنصر نائب لـ SmartArt 7"/>
          <p:cNvGraphicFramePr>
            <a:graphicFrameLocks noGrp="1"/>
          </p:cNvGraphicFramePr>
          <p:nvPr>
            <p:ph type="dgm" idx="1"/>
          </p:nvPr>
        </p:nvGraphicFramePr>
        <p:xfrm>
          <a:off x="435496" y="1196752"/>
          <a:ext cx="8291264" cy="470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0" name="رابط مستقيم 9"/>
          <p:cNvCxnSpPr/>
          <p:nvPr/>
        </p:nvCxnSpPr>
        <p:spPr bwMode="auto">
          <a:xfrm>
            <a:off x="6875463" y="4365625"/>
            <a:ext cx="865187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74" name="رابط مستقيم 11"/>
          <p:cNvCxnSpPr>
            <a:cxnSpLocks noChangeShapeType="1"/>
          </p:cNvCxnSpPr>
          <p:nvPr/>
        </p:nvCxnSpPr>
        <p:spPr bwMode="auto">
          <a:xfrm>
            <a:off x="7812088" y="4797425"/>
            <a:ext cx="0" cy="144463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7175" name="رابط مستقيم 13"/>
          <p:cNvCxnSpPr>
            <a:cxnSpLocks noChangeShapeType="1"/>
          </p:cNvCxnSpPr>
          <p:nvPr/>
        </p:nvCxnSpPr>
        <p:spPr bwMode="auto">
          <a:xfrm>
            <a:off x="7812088" y="0"/>
            <a:ext cx="914400" cy="91440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7176" name="رابط مستقيم 15"/>
          <p:cNvCxnSpPr>
            <a:cxnSpLocks noChangeShapeType="1"/>
          </p:cNvCxnSpPr>
          <p:nvPr/>
        </p:nvCxnSpPr>
        <p:spPr bwMode="auto">
          <a:xfrm>
            <a:off x="7788275" y="4941888"/>
            <a:ext cx="938213" cy="769937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19" name="رابط مستقيم 18"/>
          <p:cNvCxnSpPr/>
          <p:nvPr/>
        </p:nvCxnSpPr>
        <p:spPr bwMode="auto">
          <a:xfrm flipV="1">
            <a:off x="7731125" y="4365625"/>
            <a:ext cx="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3C422F-9335-4FEC-AE3E-8A72603B17E9}" type="slidenum">
              <a:rPr lang="en-MY"/>
              <a:pPr>
                <a:defRPr/>
              </a:pPr>
              <a:t>7</a:t>
            </a:fld>
            <a:endParaRPr lang="en-MY" dirty="0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mtClean="0"/>
              <a:t>العرض الجدولي البيانات (تبويب البيانات) </a:t>
            </a:r>
            <a:endParaRPr lang="en-MY" smtClean="0"/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r" rtl="1">
              <a:buFontTx/>
              <a:buNone/>
              <a:defRPr/>
            </a:pPr>
            <a:endParaRPr lang="ar-SA" dirty="0" smtClean="0"/>
          </a:p>
          <a:p>
            <a:pPr algn="r" rtl="1" eaLnBrk="1" hangingPunct="1">
              <a:defRPr/>
            </a:pPr>
            <a:r>
              <a:rPr lang="ar-SA" dirty="0" smtClean="0"/>
              <a:t>طريقة الجداول:</a:t>
            </a:r>
          </a:p>
          <a:p>
            <a:pPr marL="609600" indent="-609600" algn="r" rtl="1" eaLnBrk="1" hangingPunct="1">
              <a:buFontTx/>
              <a:buNone/>
              <a:defRPr/>
            </a:pPr>
            <a:r>
              <a:rPr lang="ar-SA" dirty="0" smtClean="0"/>
              <a:t>هي وضع البيانات في صفوف واعمدة لعرض ظاهرة محددة عبر الزمن او مع مسميات كالبلدان، المدن، الجامعات، مستويات التعليم  الخ</a:t>
            </a:r>
          </a:p>
          <a:p>
            <a:pPr marL="609600" indent="-609600" algn="r" rtl="1" eaLnBrk="1" hangingPunct="1">
              <a:buFontTx/>
              <a:buNone/>
              <a:defRPr/>
            </a:pPr>
            <a:endParaRPr lang="en-MY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5F6C6C-2990-4864-A066-E5660468D820}" type="slidenum">
              <a:rPr lang="en-MY"/>
              <a:pPr>
                <a:defRPr/>
              </a:pPr>
              <a:t>8</a:t>
            </a:fld>
            <a:endParaRPr lang="en-MY"/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549275"/>
            <a:ext cx="8229600" cy="5289550"/>
          </a:xfrm>
        </p:spPr>
        <p:txBody>
          <a:bodyPr/>
          <a:lstStyle/>
          <a:p>
            <a:pPr marL="609600" indent="-609600" algn="r" rtl="1" eaLnBrk="1" hangingPunct="1"/>
            <a:r>
              <a:rPr lang="ar-SA" sz="2800" smtClean="0"/>
              <a:t>يجب ان يحتوي الجدول على:</a:t>
            </a:r>
          </a:p>
          <a:p>
            <a:pPr marL="609600" indent="-609600" algn="r" rtl="1" eaLnBrk="1" hangingPunct="1">
              <a:buFontTx/>
              <a:buAutoNum type="arabicPeriod"/>
            </a:pPr>
            <a:r>
              <a:rPr lang="ar-SA" sz="2800" smtClean="0"/>
              <a:t>رقم الجدول: يجب ان يرقم كل جدول حتى تسهل الاشارة اليه.</a:t>
            </a:r>
          </a:p>
          <a:p>
            <a:pPr marL="609600" indent="-609600" algn="r" rtl="1" eaLnBrk="1" hangingPunct="1">
              <a:buFontTx/>
              <a:buAutoNum type="arabicPeriod"/>
            </a:pPr>
            <a:r>
              <a:rPr lang="ar-SA" sz="2800" smtClean="0"/>
              <a:t>عنوان الجدول: </a:t>
            </a:r>
            <a:r>
              <a:rPr lang="ar-SA" sz="2800" smtClean="0">
                <a:cs typeface="Simplified Arabic" pitchFamily="18" charset="-78"/>
              </a:rPr>
              <a:t>يجب أن يكون لكل جدول عنوان مميز لتعريفه على أن يكون مكتوب بدقة واختصار لكي يعطي الباحث فكرة عن محتويات الجدول.</a:t>
            </a:r>
          </a:p>
          <a:p>
            <a:pPr marL="609600" indent="-609600" algn="r" rtl="1" eaLnBrk="1" hangingPunct="1">
              <a:buFontTx/>
              <a:buAutoNum type="arabicPeriod"/>
            </a:pPr>
            <a:r>
              <a:rPr lang="ar-SA" sz="2800" smtClean="0">
                <a:cs typeface="Simplified Arabic" pitchFamily="18" charset="-78"/>
              </a:rPr>
              <a:t>وحدات القياس المستعملة:يجب تحديد وحدات القياس المستعملة في اخذ البيانات, وتكتب هذه الوحدات ضمن عنوان الجدول أو تحت عنوان الخانة الراسية.</a:t>
            </a:r>
          </a:p>
          <a:p>
            <a:pPr marL="609600" indent="-609600" algn="r" rtl="1" eaLnBrk="1" hangingPunct="1">
              <a:buFontTx/>
              <a:buAutoNum type="arabicPeriod"/>
            </a:pPr>
            <a:r>
              <a:rPr lang="ar-SA" sz="2800" smtClean="0"/>
              <a:t>الهيكل الرئيسي: يتكون من الاعمدة والصفوف واهم خطوة هي ترتيب البيانات داخل الاعمدة والصفوف كل عمود يحتوي على عنوان واضح.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908050"/>
            <a:ext cx="8135937" cy="4752975"/>
          </a:xfrm>
        </p:spPr>
        <p:txBody>
          <a:bodyPr/>
          <a:lstStyle/>
          <a:p>
            <a:pPr marL="0" indent="0" algn="r" rtl="1" eaLnBrk="1" hangingPunct="1">
              <a:buFontTx/>
              <a:buNone/>
              <a:defRPr/>
            </a:pPr>
            <a:r>
              <a:rPr lang="ar-SA" dirty="0"/>
              <a:t>5</a:t>
            </a:r>
            <a:r>
              <a:rPr lang="ar-SA" sz="2800" dirty="0" smtClean="0"/>
              <a:t>.  </a:t>
            </a:r>
            <a:r>
              <a:rPr lang="ar-SA" sz="2800" dirty="0"/>
              <a:t>ترتيب البيانات في الجدول: ترتب البيانات أبجدياً، تصاعدياً أو حسب تعاقب السنين مما يساعد على سهولة فهم الجدول وتحليل نتائجه ومقارنة بياناته. </a:t>
            </a:r>
          </a:p>
          <a:p>
            <a:pPr marL="514350" indent="-514350" algn="r" rtl="1" eaLnBrk="1" hangingPunct="1">
              <a:buFontTx/>
              <a:buAutoNum type="arabicPeriod" startAt="6"/>
              <a:defRPr/>
            </a:pPr>
            <a:r>
              <a:rPr lang="ar-SA" sz="2800" dirty="0" smtClean="0"/>
              <a:t>تقريب </a:t>
            </a:r>
            <a:r>
              <a:rPr lang="ar-SA" sz="2800" dirty="0"/>
              <a:t>الأرقام: تقرب الأرقام إلى اقرب رقم صحيح لتكون مبسطة وسهلة وكثيراً ما تحذف أصفار الألوف والملايين على أن يبين ذلك في عنوان الجدول، عناوين الخانات </a:t>
            </a:r>
            <a:r>
              <a:rPr lang="ar-SA" sz="2800" dirty="0" smtClean="0"/>
              <a:t>الراسية.</a:t>
            </a:r>
          </a:p>
          <a:p>
            <a:pPr marL="514350" indent="-514350" algn="r" rtl="1" eaLnBrk="1" hangingPunct="1">
              <a:buFontTx/>
              <a:buAutoNum type="arabicPeriod" startAt="6"/>
              <a:defRPr/>
            </a:pPr>
            <a:r>
              <a:rPr lang="ar-SA" sz="2800" dirty="0" smtClean="0"/>
              <a:t>المصدر</a:t>
            </a:r>
            <a:r>
              <a:rPr lang="ar-SA" sz="2800" dirty="0"/>
              <a:t>: تحديد المصادر التى اخذت منها الجداول</a:t>
            </a:r>
            <a:r>
              <a:rPr lang="ar-SA" sz="2800" dirty="0" smtClean="0"/>
              <a:t>.</a:t>
            </a:r>
          </a:p>
          <a:p>
            <a:pPr marL="514350" indent="-514350" algn="r" rtl="1" eaLnBrk="1" hangingPunct="1">
              <a:buFontTx/>
              <a:buAutoNum type="arabicPeriod" startAt="6"/>
              <a:defRPr/>
            </a:pPr>
            <a:r>
              <a:rPr lang="ar-SA" sz="2800" dirty="0"/>
              <a:t>الحواشي: قد يحتوي الجدول على بيانات لاينطبق عليها عنوان الجدول او العمود او المصدر.</a:t>
            </a:r>
          </a:p>
          <a:p>
            <a:pPr marL="0" indent="0" algn="r" rtl="1" eaLnBrk="1" hangingPunct="1">
              <a:buFontTx/>
              <a:buNone/>
              <a:defRPr/>
            </a:pPr>
            <a:endParaRPr lang="ar-SA" sz="2800" dirty="0"/>
          </a:p>
          <a:p>
            <a:pPr marL="0" indent="0" algn="r" rtl="1" eaLnBrk="1" hangingPunct="1">
              <a:buFontTx/>
              <a:buNone/>
              <a:defRPr/>
            </a:pPr>
            <a:endParaRPr lang="en-MY" sz="2800" dirty="0"/>
          </a:p>
          <a:p>
            <a:pPr marL="609600" indent="-609600" algn="r" rtl="1" eaLnBrk="1" hangingPunct="1">
              <a:buFontTx/>
              <a:buAutoNum type="arabicPeriod"/>
              <a:defRPr/>
            </a:pPr>
            <a:endParaRPr lang="ar-EG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6E182A-BC33-41EB-9D3A-C01E0E47EE3D}" type="slidenum">
              <a:rPr lang="en-MY" smtClean="0"/>
              <a:pPr>
                <a:defRPr/>
              </a:pPr>
              <a:t>9</a:t>
            </a:fld>
            <a:endParaRPr lang="en-MY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dirty="0"/>
              <a:t>د. علية عثمان سيد  - </a:t>
            </a:r>
            <a:r>
              <a:rPr lang="ar-SA" dirty="0" err="1"/>
              <a:t>استاذ</a:t>
            </a:r>
            <a:r>
              <a:rPr lang="ar-SA" dirty="0"/>
              <a:t> </a:t>
            </a:r>
            <a:r>
              <a:rPr lang="ar-SA" dirty="0" err="1"/>
              <a:t>الاحصاء</a:t>
            </a:r>
            <a:r>
              <a:rPr lang="ar-SA" dirty="0"/>
              <a:t> الاجتماعي</a:t>
            </a:r>
            <a:endParaRPr lang="en-MY" dirty="0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5BCE17-3461-481C-9725-70D1C830E989}" type="slidenum">
              <a:rPr lang="en-MY"/>
              <a:pPr>
                <a:defRPr/>
              </a:pPr>
              <a:t>10</a:t>
            </a:fld>
            <a:endParaRPr lang="en-MY" dirty="0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92150"/>
            <a:ext cx="8229600" cy="5434013"/>
          </a:xfrm>
        </p:spPr>
        <p:txBody>
          <a:bodyPr/>
          <a:lstStyle/>
          <a:p>
            <a:pPr algn="r" rtl="1" eaLnBrk="1" hangingPunct="1">
              <a:buFontTx/>
              <a:buNone/>
            </a:pPr>
            <a:r>
              <a:rPr lang="ar-SA" sz="4000" smtClean="0">
                <a:latin typeface="Kabir06 Normal"/>
              </a:rPr>
              <a:t>مثال: البيانات التالية تمثل التقدير النهائي لعدد 20 من خريجات كلية الادآب للعام الدراسي 1429هـ/1430هـ:</a:t>
            </a:r>
          </a:p>
          <a:p>
            <a:pPr algn="r" rtl="1" eaLnBrk="1" hangingPunct="1">
              <a:buFontTx/>
              <a:buNone/>
            </a:pPr>
            <a:r>
              <a:rPr lang="ar-SA" sz="4000" smtClean="0">
                <a:latin typeface="Kabir06 Normal"/>
              </a:rPr>
              <a:t>	جيد، مقبول، جيد جدا، مقبول، جيد جدا، مقبول، جيد جدا، ممتاز، جيد، مقبول، ممتاز، مقبول، جيد جدا، ممتاز، مقبول، جيد جدا، جيد، مقبول، ممتاز، جيد.</a:t>
            </a:r>
          </a:p>
          <a:p>
            <a:pPr algn="r" rtl="1" eaLnBrk="1" hangingPunct="1">
              <a:buFontTx/>
              <a:buNone/>
            </a:pPr>
            <a:r>
              <a:rPr lang="ar-SA" sz="4000" smtClean="0">
                <a:latin typeface="Kabir06 Normal"/>
              </a:rPr>
              <a:t>كون جدول لعرض هذه البيانات.</a:t>
            </a:r>
            <a:endParaRPr lang="en-MY" sz="4000" smtClean="0">
              <a:latin typeface="Kabir06 Norm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8313" y="1557338"/>
            <a:ext cx="8435975" cy="4525962"/>
          </a:xfrm>
        </p:spPr>
        <p:txBody>
          <a:bodyPr/>
          <a:lstStyle/>
          <a:p>
            <a:pPr marL="0" indent="0" algn="r">
              <a:buFontTx/>
              <a:buNone/>
              <a:defRPr/>
            </a:pPr>
            <a:r>
              <a:rPr lang="ar-SA" dirty="0" smtClean="0"/>
              <a:t>الحل:</a:t>
            </a:r>
          </a:p>
          <a:p>
            <a:pPr marL="0" indent="0" algn="r">
              <a:buFontTx/>
              <a:buNone/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  <a:p>
            <a:pPr>
              <a:defRPr/>
            </a:pPr>
            <a:endParaRPr lang="ar-SA" dirty="0"/>
          </a:p>
          <a:p>
            <a:pPr marL="0" indent="0" algn="r" rtl="1">
              <a:buFontTx/>
              <a:buNone/>
              <a:defRPr/>
            </a:pPr>
            <a:r>
              <a:rPr lang="ar-SA" dirty="0" smtClean="0"/>
              <a:t>                       </a:t>
            </a:r>
            <a:endParaRPr lang="ar-SA" dirty="0"/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sz="half" idx="2"/>
          </p:nvPr>
        </p:nvGraphicFramePr>
        <p:xfrm>
          <a:off x="3563938" y="2420938"/>
          <a:ext cx="2638425" cy="1852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7014"/>
                <a:gridCol w="1571411"/>
              </a:tblGrid>
              <a:tr h="370522">
                <a:tc>
                  <a:txBody>
                    <a:bodyPr/>
                    <a:lstStyle/>
                    <a:p>
                      <a:pPr algn="ctr"/>
                      <a:r>
                        <a:rPr lang="ar-SA" sz="1800" dirty="0" smtClean="0"/>
                        <a:t>العدد</a:t>
                      </a:r>
                      <a:endParaRPr lang="en-US" sz="1800" dirty="0"/>
                    </a:p>
                  </a:txBody>
                  <a:tcPr marL="166019" marR="166019" marT="45680" marB="456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dirty="0" smtClean="0"/>
                        <a:t>التقدير</a:t>
                      </a:r>
                      <a:r>
                        <a:rPr lang="ar-SA" sz="1800" baseline="0" dirty="0" smtClean="0"/>
                        <a:t> </a:t>
                      </a:r>
                      <a:endParaRPr lang="en-US" sz="1800" dirty="0"/>
                    </a:p>
                  </a:txBody>
                  <a:tcPr marL="166019" marR="166019" marT="45680" marB="45680"/>
                </a:tc>
              </a:tr>
              <a:tr h="370522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66019" marR="166019" marT="45680" marB="456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dirty="0" smtClean="0"/>
                        <a:t>مقبول</a:t>
                      </a:r>
                      <a:endParaRPr lang="en-US" sz="1800" dirty="0"/>
                    </a:p>
                  </a:txBody>
                  <a:tcPr marL="166019" marR="166019" marT="45680" marB="45680"/>
                </a:tc>
              </a:tr>
              <a:tr h="370522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66019" marR="166019" marT="45680" marB="456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dirty="0" smtClean="0"/>
                        <a:t>جيد</a:t>
                      </a:r>
                      <a:endParaRPr lang="en-US" sz="1800" dirty="0"/>
                    </a:p>
                  </a:txBody>
                  <a:tcPr marL="166019" marR="166019" marT="45680" marB="45680"/>
                </a:tc>
              </a:tr>
              <a:tr h="370522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66019" marR="166019" marT="45680" marB="456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dirty="0" smtClean="0"/>
                        <a:t>جيد جدا</a:t>
                      </a:r>
                      <a:endParaRPr lang="en-US" sz="1800" dirty="0"/>
                    </a:p>
                  </a:txBody>
                  <a:tcPr marL="166019" marR="166019" marT="45680" marB="45680"/>
                </a:tc>
              </a:tr>
              <a:tr h="370522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66019" marR="166019" marT="45680" marB="456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dirty="0" smtClean="0"/>
                        <a:t>ممتاز</a:t>
                      </a:r>
                      <a:endParaRPr lang="en-US" sz="1800" dirty="0"/>
                    </a:p>
                  </a:txBody>
                  <a:tcPr marL="166019" marR="166019" marT="45680" marB="45680"/>
                </a:tc>
              </a:tr>
            </a:tbl>
          </a:graphicData>
        </a:graphic>
      </p:graphicFrame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23359D-8A13-4ACA-992E-10EDCE89D919}" type="slidenum">
              <a:rPr lang="en-MY" smtClean="0"/>
              <a:pPr>
                <a:defRPr/>
              </a:pPr>
              <a:t>11</a:t>
            </a:fld>
            <a:endParaRPr lang="en-MY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  <a:p>
            <a:pPr>
              <a:defRPr/>
            </a:pPr>
            <a:endParaRPr lang="ar-SA" dirty="0"/>
          </a:p>
          <a:p>
            <a:pPr marL="0" indent="0" algn="r" rtl="1">
              <a:buFontTx/>
              <a:buNone/>
              <a:defRPr/>
            </a:pPr>
            <a:r>
              <a:rPr lang="ar-SA" dirty="0" smtClean="0"/>
              <a:t>                       </a:t>
            </a:r>
            <a:endParaRPr lang="ar-SA" dirty="0"/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sz="half" idx="2"/>
          </p:nvPr>
        </p:nvGraphicFramePr>
        <p:xfrm>
          <a:off x="3708400" y="1700213"/>
          <a:ext cx="2636838" cy="2224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372"/>
                <a:gridCol w="1570466"/>
              </a:tblGrid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العدد</a:t>
                      </a:r>
                      <a:endParaRPr lang="en-US" sz="1800" dirty="0"/>
                    </a:p>
                  </a:txBody>
                  <a:tcPr marL="165919" marR="1659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التقدير</a:t>
                      </a:r>
                      <a:r>
                        <a:rPr lang="ar-SA" sz="1800" baseline="0" dirty="0" smtClean="0"/>
                        <a:t> </a:t>
                      </a:r>
                      <a:endParaRPr lang="en-US" sz="1800" dirty="0"/>
                    </a:p>
                  </a:txBody>
                  <a:tcPr marL="165919" marR="165919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7</a:t>
                      </a:r>
                      <a:endParaRPr lang="en-US" sz="1800" dirty="0"/>
                    </a:p>
                  </a:txBody>
                  <a:tcPr marL="165919" marR="1659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مقبول</a:t>
                      </a:r>
                      <a:endParaRPr lang="en-US" sz="1800" dirty="0"/>
                    </a:p>
                  </a:txBody>
                  <a:tcPr marL="165919" marR="165919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4</a:t>
                      </a:r>
                      <a:endParaRPr lang="en-US" sz="1800" dirty="0"/>
                    </a:p>
                  </a:txBody>
                  <a:tcPr marL="165919" marR="1659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جيد</a:t>
                      </a:r>
                      <a:endParaRPr lang="en-US" sz="1800" dirty="0"/>
                    </a:p>
                  </a:txBody>
                  <a:tcPr marL="165919" marR="165919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5</a:t>
                      </a:r>
                      <a:endParaRPr lang="en-US" sz="1800" dirty="0"/>
                    </a:p>
                  </a:txBody>
                  <a:tcPr marL="165919" marR="1659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جيد جدا</a:t>
                      </a:r>
                      <a:endParaRPr lang="en-US" sz="1800" dirty="0"/>
                    </a:p>
                  </a:txBody>
                  <a:tcPr marL="165919" marR="165919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4</a:t>
                      </a:r>
                      <a:endParaRPr lang="en-US" sz="1800" dirty="0"/>
                    </a:p>
                  </a:txBody>
                  <a:tcPr marL="165919" marR="1659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ممتاز</a:t>
                      </a:r>
                      <a:endParaRPr lang="en-US" sz="1800" dirty="0"/>
                    </a:p>
                  </a:txBody>
                  <a:tcPr marL="165919" marR="165919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20</a:t>
                      </a:r>
                      <a:endParaRPr lang="en-US" sz="1800" dirty="0"/>
                    </a:p>
                  </a:txBody>
                  <a:tcPr marL="165919" marR="1659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المجموع</a:t>
                      </a:r>
                      <a:endParaRPr lang="en-US" sz="1800" dirty="0"/>
                    </a:p>
                  </a:txBody>
                  <a:tcPr marL="165919" marR="165919" marT="45700" marB="45700"/>
                </a:tc>
              </a:tr>
            </a:tbl>
          </a:graphicData>
        </a:graphic>
      </p:graphicFrame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352C94-56E5-458D-ADFE-8A5676A54442}" type="slidenum">
              <a:rPr lang="en-MY" smtClean="0"/>
              <a:pPr>
                <a:defRPr/>
              </a:pPr>
              <a:t>12</a:t>
            </a:fld>
            <a:endParaRPr lang="en-MY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u="sng" smtClean="0"/>
              <a:t>جدول رقم (1): التقدير النهائي لخريجات كلية الآداب للعام الدراسي 1432/1433هـ</a:t>
            </a:r>
            <a:endParaRPr lang="en-US" sz="3600" b="1" u="sng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  <a:p>
            <a:pPr>
              <a:defRPr/>
            </a:pPr>
            <a:endParaRPr lang="ar-SA" dirty="0"/>
          </a:p>
          <a:p>
            <a:pPr marL="0" indent="0" algn="r" rtl="1">
              <a:buFontTx/>
              <a:buNone/>
              <a:defRPr/>
            </a:pPr>
            <a:r>
              <a:rPr lang="ar-SA" dirty="0" smtClean="0"/>
              <a:t>                       </a:t>
            </a:r>
            <a:r>
              <a:rPr lang="ar-SA" sz="1800" dirty="0" smtClean="0"/>
              <a:t>المصدر: شنؤون الطالبات – جامعة الدمام</a:t>
            </a:r>
            <a:endParaRPr lang="ar-EG" sz="1800" dirty="0" smtClean="0"/>
          </a:p>
          <a:p>
            <a:pPr marL="0" indent="0" algn="r" rtl="1">
              <a:buFontTx/>
              <a:buNone/>
              <a:defRPr/>
            </a:pPr>
            <a:endParaRPr lang="ar-SA" dirty="0"/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sz="half" idx="2"/>
          </p:nvPr>
        </p:nvGraphicFramePr>
        <p:xfrm>
          <a:off x="3563938" y="1700213"/>
          <a:ext cx="2638425" cy="2224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7014"/>
                <a:gridCol w="1571411"/>
              </a:tblGrid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العدد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التقدير</a:t>
                      </a:r>
                      <a:r>
                        <a:rPr lang="ar-SA" sz="1800" baseline="0" dirty="0" smtClean="0"/>
                        <a:t> 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7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مقبول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4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جيد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5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جيد جدا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4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ممتاز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20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المجموع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</a:tr>
            </a:tbl>
          </a:graphicData>
        </a:graphic>
      </p:graphicFrame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98C469-492C-4DAA-B1A1-763819C019D1}" type="slidenum">
              <a:rPr lang="en-MY" smtClean="0"/>
              <a:pPr>
                <a:defRPr/>
              </a:pPr>
              <a:t>13</a:t>
            </a:fld>
            <a:endParaRPr lang="en-MY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حساب النسبة المئوية</a:t>
            </a:r>
            <a:endParaRPr lang="ar-EG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FontTx/>
              <a:buNone/>
            </a:pPr>
            <a:r>
              <a:rPr lang="ar-SA" smtClean="0"/>
              <a:t>   </a:t>
            </a:r>
          </a:p>
          <a:p>
            <a:pPr marL="0" indent="0" algn="r" rtl="1">
              <a:buFontTx/>
              <a:buNone/>
            </a:pPr>
            <a:endParaRPr lang="ar-SA" smtClean="0"/>
          </a:p>
          <a:p>
            <a:pPr marL="0" indent="0" algn="r" rtl="1">
              <a:buFontTx/>
              <a:buNone/>
            </a:pPr>
            <a:r>
              <a:rPr lang="ar-SA" smtClean="0"/>
              <a:t>النسبة المئوية=قيمة الجزء ÷ المجموع الكلي × 100</a:t>
            </a:r>
            <a:endParaRPr lang="ar-EG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F3A79F-CB01-47D5-8D71-6BC72F6E25D9}" type="slidenum">
              <a:rPr lang="en-MY" smtClean="0"/>
              <a:pPr>
                <a:defRPr/>
              </a:pPr>
              <a:t>14</a:t>
            </a:fld>
            <a:endParaRPr lang="en-MY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u="sng" smtClean="0"/>
              <a:t>جدول رقم (1): التقدير النهائي لخريجات كلية الآداب للعام الدراسي 1432/1433هـ</a:t>
            </a:r>
            <a:endParaRPr lang="en-US" sz="3600" b="1" u="sng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  <a:p>
            <a:pPr>
              <a:defRPr/>
            </a:pPr>
            <a:endParaRPr lang="ar-SA" dirty="0" smtClean="0"/>
          </a:p>
          <a:p>
            <a:pPr>
              <a:defRPr/>
            </a:pPr>
            <a:endParaRPr lang="ar-SA" dirty="0"/>
          </a:p>
          <a:p>
            <a:pPr marL="0" indent="0" algn="r" rtl="1">
              <a:buFontTx/>
              <a:buNone/>
              <a:defRPr/>
            </a:pPr>
            <a:r>
              <a:rPr lang="ar-SA" dirty="0" smtClean="0"/>
              <a:t>                       </a:t>
            </a:r>
            <a:r>
              <a:rPr lang="ar-SA" sz="1800" dirty="0" smtClean="0"/>
              <a:t>المصدر: شنؤون الطالبات – جامعة الدمام</a:t>
            </a:r>
            <a:endParaRPr lang="ar-EG" sz="1800" dirty="0" smtClean="0"/>
          </a:p>
          <a:p>
            <a:pPr marL="0" indent="0" algn="r" rtl="1">
              <a:buFontTx/>
              <a:buNone/>
              <a:defRPr/>
            </a:pPr>
            <a:endParaRPr lang="ar-SA" dirty="0"/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sz="half" idx="2"/>
          </p:nvPr>
        </p:nvGraphicFramePr>
        <p:xfrm>
          <a:off x="2484438" y="1773238"/>
          <a:ext cx="4176712" cy="2224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8696"/>
                <a:gridCol w="782898"/>
                <a:gridCol w="1045118"/>
              </a:tblGrid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النسبة</a:t>
                      </a:r>
                      <a:endParaRPr lang="en-US" sz="1800" dirty="0"/>
                    </a:p>
                  </a:txBody>
                  <a:tcPr marL="165948" marR="165948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العدد</a:t>
                      </a:r>
                      <a:endParaRPr lang="en-US" sz="1800" dirty="0"/>
                    </a:p>
                  </a:txBody>
                  <a:tcPr marL="165948" marR="165948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التقدير</a:t>
                      </a:r>
                      <a:r>
                        <a:rPr lang="ar-SA" sz="1800" baseline="0" dirty="0" smtClean="0"/>
                        <a:t> </a:t>
                      </a:r>
                      <a:endParaRPr lang="en-US" sz="1800" dirty="0"/>
                    </a:p>
                  </a:txBody>
                  <a:tcPr marL="165948" marR="165948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7÷20×100= 35%</a:t>
                      </a:r>
                      <a:endParaRPr lang="en-US" sz="1800" dirty="0"/>
                    </a:p>
                  </a:txBody>
                  <a:tcPr marL="165948" marR="165948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7</a:t>
                      </a:r>
                      <a:endParaRPr lang="en-US" sz="1800" dirty="0"/>
                    </a:p>
                  </a:txBody>
                  <a:tcPr marL="165948" marR="165948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مقبول</a:t>
                      </a:r>
                      <a:endParaRPr lang="en-US" sz="1800" dirty="0"/>
                    </a:p>
                  </a:txBody>
                  <a:tcPr marL="165948" marR="165948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4÷20×100=</a:t>
                      </a:r>
                      <a:r>
                        <a:rPr lang="ar-SA" sz="1800" baseline="0" dirty="0" smtClean="0"/>
                        <a:t> 20%</a:t>
                      </a:r>
                      <a:endParaRPr lang="en-US" sz="1800" dirty="0"/>
                    </a:p>
                  </a:txBody>
                  <a:tcPr marL="165948" marR="165948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4</a:t>
                      </a:r>
                      <a:endParaRPr lang="en-US" sz="1800" dirty="0"/>
                    </a:p>
                  </a:txBody>
                  <a:tcPr marL="165948" marR="165948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جيد</a:t>
                      </a:r>
                      <a:endParaRPr lang="en-US" sz="1800" dirty="0"/>
                    </a:p>
                  </a:txBody>
                  <a:tcPr marL="165948" marR="165948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5÷20×100= 25%</a:t>
                      </a:r>
                      <a:endParaRPr lang="en-US" sz="1800" dirty="0"/>
                    </a:p>
                  </a:txBody>
                  <a:tcPr marL="165948" marR="165948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5</a:t>
                      </a:r>
                      <a:endParaRPr lang="en-US" sz="1800" dirty="0"/>
                    </a:p>
                  </a:txBody>
                  <a:tcPr marL="165948" marR="165948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جيد جدا</a:t>
                      </a:r>
                      <a:endParaRPr lang="en-US" sz="1800" dirty="0"/>
                    </a:p>
                  </a:txBody>
                  <a:tcPr marL="165948" marR="165948"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4÷20×100=</a:t>
                      </a:r>
                      <a:r>
                        <a:rPr lang="ar-SA" sz="1800" baseline="0" dirty="0" smtClean="0"/>
                        <a:t> </a:t>
                      </a:r>
                      <a:r>
                        <a:rPr lang="ar-SA" sz="1800" dirty="0" smtClean="0"/>
                        <a:t>20%</a:t>
                      </a:r>
                      <a:endParaRPr lang="en-US" sz="1800" dirty="0"/>
                    </a:p>
                  </a:txBody>
                  <a:tcPr marL="165948" marR="165948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4</a:t>
                      </a:r>
                      <a:endParaRPr lang="en-US" sz="1800" dirty="0"/>
                    </a:p>
                  </a:txBody>
                  <a:tcPr marL="165948" marR="165948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ممتاز</a:t>
                      </a:r>
                      <a:endParaRPr lang="en-US" sz="1800" dirty="0"/>
                    </a:p>
                  </a:txBody>
                  <a:tcPr marL="165948" marR="165948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100%</a:t>
                      </a:r>
                      <a:endParaRPr lang="en-US" sz="1800" dirty="0"/>
                    </a:p>
                  </a:txBody>
                  <a:tcPr marL="165948" marR="165948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20</a:t>
                      </a:r>
                      <a:endParaRPr lang="en-US" sz="1800" dirty="0"/>
                    </a:p>
                  </a:txBody>
                  <a:tcPr marL="165948" marR="165948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المجموع</a:t>
                      </a:r>
                      <a:endParaRPr lang="en-US" sz="1800" dirty="0"/>
                    </a:p>
                  </a:txBody>
                  <a:tcPr marL="165948" marR="165948" marT="45700" marB="45700"/>
                </a:tc>
              </a:tr>
            </a:tbl>
          </a:graphicData>
        </a:graphic>
      </p:graphicFrame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F64DC5-14CA-4572-9594-22E557670207}" type="slidenum">
              <a:rPr lang="en-MY" smtClean="0"/>
              <a:pPr>
                <a:defRPr/>
              </a:pPr>
              <a:t>15</a:t>
            </a:fld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92735A-7ED2-46EA-99C4-0EA9D83A4581}" type="slidenum">
              <a:rPr lang="en-MY"/>
              <a:pPr>
                <a:defRPr/>
              </a:pPr>
              <a:t>16</a:t>
            </a:fld>
            <a:endParaRPr lang="en-MY"/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mtClean="0"/>
              <a:t>طرق عرض البيانات </a:t>
            </a:r>
            <a:endParaRPr lang="en-MY" smtClean="0"/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algn="r" rtl="1" eaLnBrk="1" hangingPunct="1">
              <a:buFontTx/>
              <a:buNone/>
            </a:pPr>
            <a:r>
              <a:rPr lang="ar-SA" sz="2800" b="1" smtClean="0"/>
              <a:t>2-   طريقة العرض البياني</a:t>
            </a:r>
          </a:p>
          <a:p>
            <a:pPr marL="609600" indent="-609600" algn="r" rtl="1" eaLnBrk="1" hangingPunct="1">
              <a:buFontTx/>
              <a:buNone/>
            </a:pPr>
            <a:r>
              <a:rPr lang="ar-SA" sz="2800" b="1" smtClean="0"/>
              <a:t>      1- المستطيلات او الاعمدة:</a:t>
            </a:r>
          </a:p>
          <a:p>
            <a:pPr marL="609600" indent="-609600" algn="r" rtl="1" eaLnBrk="1" hangingPunct="1">
              <a:buFontTx/>
              <a:buNone/>
            </a:pPr>
            <a:r>
              <a:rPr lang="ar-SA" sz="2800" smtClean="0"/>
              <a:t>توضع المسميات او الزمن على المحور الافقي ورسم المستطيلات بحيث يكون ارتفاع كل مستطيل ممثلا قيمة الظاهرة.</a:t>
            </a:r>
          </a:p>
          <a:p>
            <a:pPr marL="609600" indent="-609600" algn="r" rtl="1" eaLnBrk="1" hangingPunct="1">
              <a:buFontTx/>
              <a:buNone/>
            </a:pPr>
            <a:endParaRPr lang="ar-SA" sz="2800" smtClean="0"/>
          </a:p>
          <a:p>
            <a:pPr marL="1371600" lvl="2" indent="-457200" algn="r" rtl="1" eaLnBrk="1" hangingPunct="1"/>
            <a:r>
              <a:rPr lang="ar-SA" sz="2800" b="1" smtClean="0"/>
              <a:t>يجب ان يحتوي الشكل البياني على:</a:t>
            </a:r>
          </a:p>
          <a:p>
            <a:pPr marL="609600" indent="-609600" algn="r" rtl="1" eaLnBrk="1" hangingPunct="1">
              <a:buFontTx/>
              <a:buAutoNum type="arabicPeriod"/>
            </a:pPr>
            <a:r>
              <a:rPr lang="ar-SA" sz="2800" smtClean="0"/>
              <a:t>عنوان الشكل.</a:t>
            </a:r>
          </a:p>
          <a:p>
            <a:pPr marL="609600" indent="-609600" algn="r" rtl="1" eaLnBrk="1" hangingPunct="1">
              <a:buFontTx/>
              <a:buAutoNum type="arabicPeriod"/>
            </a:pPr>
            <a:r>
              <a:rPr lang="ar-SA" sz="2800" smtClean="0"/>
              <a:t>المصادر التى اخذت منها الاشكال.</a:t>
            </a:r>
            <a:endParaRPr lang="en-MY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3B56F0-F67F-4D24-B389-F88CC6388748}" type="slidenum">
              <a:rPr lang="en-MY"/>
              <a:pPr>
                <a:defRPr/>
              </a:pPr>
              <a:t>17</a:t>
            </a:fld>
            <a:endParaRPr lang="en-MY"/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pPr marL="609600" indent="-609600" algn="r" rtl="1" eaLnBrk="1" hangingPunct="1">
              <a:buFontTx/>
              <a:buNone/>
            </a:pPr>
            <a:r>
              <a:rPr lang="ar-SA" sz="3800" b="1" smtClean="0"/>
              <a:t>مثال:</a:t>
            </a:r>
          </a:p>
          <a:p>
            <a:pPr marL="609600" indent="-609600" algn="just" rtl="1" eaLnBrk="1" hangingPunct="1">
              <a:buFontTx/>
              <a:buNone/>
            </a:pPr>
            <a:r>
              <a:rPr lang="ar-SA" sz="3800" smtClean="0"/>
              <a:t>      </a:t>
            </a:r>
            <a:r>
              <a:rPr lang="ar-SA" smtClean="0"/>
              <a:t>ارسمي شكل الاعمدة البيانية للجدول التالي الذي يوضح التقدير النهائي لخريجات كلية الآداب للعام الدراسي 1432/1433هـ</a:t>
            </a:r>
            <a:endParaRPr lang="en-MY" smtClean="0"/>
          </a:p>
        </p:txBody>
      </p:sp>
      <p:graphicFrame>
        <p:nvGraphicFramePr>
          <p:cNvPr id="6" name="عنصر نائب للمحتوى 5"/>
          <p:cNvGraphicFramePr>
            <a:graphicFrameLocks/>
          </p:cNvGraphicFramePr>
          <p:nvPr/>
        </p:nvGraphicFramePr>
        <p:xfrm>
          <a:off x="3419475" y="3429000"/>
          <a:ext cx="2638425" cy="2224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7014"/>
                <a:gridCol w="1571411"/>
              </a:tblGrid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العدد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التقدير</a:t>
                      </a:r>
                      <a:r>
                        <a:rPr lang="ar-SA" sz="1800" baseline="0" dirty="0" smtClean="0"/>
                        <a:t> 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7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مقبول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4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جيد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5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جيد جدا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4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ممتاز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20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المجموع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855806-F771-4320-ACC1-F1F85FC49F08}" type="slidenum">
              <a:rPr lang="en-MY" smtClean="0"/>
              <a:pPr>
                <a:defRPr/>
              </a:pPr>
              <a:t>18</a:t>
            </a:fld>
            <a:endParaRPr lang="en-MY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764704"/>
          <a:ext cx="8229600" cy="5361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082B2-7681-4BF3-8E70-1E77B89FB0BB}" type="slidenum">
              <a:rPr lang="en-MY"/>
              <a:pPr>
                <a:defRPr/>
              </a:pPr>
              <a:t>19</a:t>
            </a:fld>
            <a:endParaRPr lang="en-MY"/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marL="609600" indent="-609600" algn="r" rtl="1" eaLnBrk="1" hangingPunct="1">
              <a:buFontTx/>
              <a:buNone/>
              <a:defRPr/>
            </a:pPr>
            <a:r>
              <a:rPr lang="ar-SA" sz="3800" b="1" dirty="0" smtClean="0"/>
              <a:t>مثال:</a:t>
            </a:r>
          </a:p>
          <a:p>
            <a:pPr marL="0" indent="0" algn="r" rtl="1" eaLnBrk="1" hangingPunct="1">
              <a:buFontTx/>
              <a:buNone/>
              <a:defRPr/>
            </a:pPr>
            <a:r>
              <a:rPr lang="ar-SA" sz="3800" dirty="0" smtClean="0"/>
              <a:t>      ارسمي شكل الاعمدة البيانية للجدول التالي:</a:t>
            </a:r>
          </a:p>
          <a:p>
            <a:pPr marL="0" indent="0" algn="ctr" rtl="1" eaLnBrk="1" hangingPunct="1">
              <a:buFontTx/>
              <a:buNone/>
              <a:defRPr/>
            </a:pPr>
            <a:r>
              <a:rPr lang="ar-SA" sz="2400" b="1" u="sng" dirty="0" smtClean="0"/>
              <a:t>اعضاء </a:t>
            </a:r>
            <a:r>
              <a:rPr lang="ar-SA" sz="2400" b="1" u="sng" dirty="0"/>
              <a:t>هيئة التدريس  بكلية الآداب بالدمام للبنات</a:t>
            </a:r>
            <a:endParaRPr lang="ar-SA" sz="2400" b="1" u="sng" dirty="0" smtClean="0"/>
          </a:p>
          <a:p>
            <a:pPr marL="0" indent="0" algn="r" rtl="1" eaLnBrk="1" hangingPunct="1">
              <a:buFontTx/>
              <a:buNone/>
              <a:defRPr/>
            </a:pPr>
            <a:endParaRPr lang="en-MY" sz="3800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692275" y="2565400"/>
          <a:ext cx="6096000" cy="310832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الدرجة العلمية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8" marB="4568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نساء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8" marB="4568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رجال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8" marB="45688" horzOverflow="overflow"/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معيد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8" marB="4568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8" marB="4568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8" marB="45688" horzOverflow="overflow"/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محاضر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8" marB="4568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8" marB="4568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8" marB="45688" horzOverflow="overflow"/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أستاذ مساعد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8" marB="4568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8" marB="4568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8" marB="45688" horzOverflow="overflow"/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أستاذ مشارك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8" marB="4568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8" marB="4568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8" marB="45688" horzOverflow="overflow"/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أستاذ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8" marB="4568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8" marB="4568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8" marB="45688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DB4D16-E18A-4DFE-AD6E-0EFB0BD7A049}" type="slidenum">
              <a:rPr lang="en-MY" smtClean="0"/>
              <a:pPr>
                <a:defRPr/>
              </a:pPr>
              <a:t>20</a:t>
            </a:fld>
            <a:endParaRPr lang="en-MY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764704"/>
          <a:ext cx="8229600" cy="5361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958A84-0FF3-4069-BD5F-7A48D2B105B5}" type="slidenum">
              <a:rPr lang="en-MY"/>
              <a:pPr>
                <a:defRPr/>
              </a:pPr>
              <a:t>21</a:t>
            </a:fld>
            <a:endParaRPr lang="en-MY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marL="838200" indent="-838200" algn="r" rtl="1" eaLnBrk="1" hangingPunct="1"/>
            <a:r>
              <a:rPr lang="ar-SA" sz="4000" b="1" smtClean="0"/>
              <a:t>2- طريقة الخط المنكسر والخط المنحنى:</a:t>
            </a:r>
            <a:endParaRPr lang="en-MY" sz="4000" b="1" smtClean="0"/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pPr algn="r" rtl="1" eaLnBrk="1" hangingPunct="1">
              <a:buFontTx/>
              <a:buNone/>
            </a:pPr>
            <a:r>
              <a:rPr lang="ar-SA" sz="3600" smtClean="0"/>
              <a:t>	تستعمل هذه الطريقة بيانات:</a:t>
            </a:r>
          </a:p>
          <a:p>
            <a:pPr lvl="2" algn="r" rtl="1" eaLnBrk="1" hangingPunct="1"/>
            <a:r>
              <a:rPr lang="ar-SA" sz="3600" smtClean="0"/>
              <a:t>متغير او ظاهرة مع الزمن.</a:t>
            </a:r>
          </a:p>
          <a:p>
            <a:pPr lvl="2" algn="r" rtl="1" eaLnBrk="1" hangingPunct="1"/>
            <a:r>
              <a:rPr lang="ar-SA" sz="3600" smtClean="0"/>
              <a:t>متغيرين او ظاهرتين معا لفترة زمنية واحدة.</a:t>
            </a:r>
            <a:endParaRPr lang="en-MY" sz="3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29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EB49FB-75AF-4D98-8479-976356B9CAAE}" type="slidenum">
              <a:rPr lang="en-MY"/>
              <a:pPr>
                <a:defRPr/>
              </a:pPr>
              <a:t>22</a:t>
            </a:fld>
            <a:endParaRPr lang="en-MY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09600" indent="-609600" algn="just" rtl="1" eaLnBrk="1" hangingPunct="1"/>
            <a:r>
              <a:rPr lang="ar-SA" sz="2800" b="1" smtClean="0"/>
              <a:t>مثال:</a:t>
            </a:r>
            <a:r>
              <a:rPr lang="ar-SA" sz="2800" smtClean="0"/>
              <a:t> ارسمي شكل الخط المنكسر للجدول التالي والذي يوضح عدد الطالبات بكلية الأدآب في الفترة (1427 – 1431هـ)</a:t>
            </a:r>
            <a:endParaRPr lang="en-MY" sz="2800" smtClean="0"/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12875"/>
            <a:ext cx="8435975" cy="47132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ar-SA" sz="1800" smtClean="0"/>
          </a:p>
          <a:p>
            <a:pPr eaLnBrk="1" hangingPunct="1">
              <a:lnSpc>
                <a:spcPct val="80000"/>
              </a:lnSpc>
            </a:pPr>
            <a:endParaRPr lang="ar-SA" sz="1800" smtClean="0"/>
          </a:p>
          <a:p>
            <a:pPr eaLnBrk="1" hangingPunct="1">
              <a:lnSpc>
                <a:spcPct val="80000"/>
              </a:lnSpc>
            </a:pPr>
            <a:endParaRPr lang="ar-SA" sz="1800" smtClean="0"/>
          </a:p>
          <a:p>
            <a:pPr eaLnBrk="1" hangingPunct="1">
              <a:lnSpc>
                <a:spcPct val="80000"/>
              </a:lnSpc>
            </a:pPr>
            <a:endParaRPr lang="ar-SA" sz="1800" smtClean="0"/>
          </a:p>
          <a:p>
            <a:pPr eaLnBrk="1" hangingPunct="1">
              <a:lnSpc>
                <a:spcPct val="80000"/>
              </a:lnSpc>
            </a:pPr>
            <a:endParaRPr lang="ar-SA" sz="1800" smtClean="0"/>
          </a:p>
          <a:p>
            <a:pPr eaLnBrk="1" hangingPunct="1">
              <a:lnSpc>
                <a:spcPct val="80000"/>
              </a:lnSpc>
            </a:pPr>
            <a:endParaRPr lang="ar-SA" sz="1800" smtClean="0"/>
          </a:p>
          <a:p>
            <a:pPr eaLnBrk="1" hangingPunct="1">
              <a:lnSpc>
                <a:spcPct val="80000"/>
              </a:lnSpc>
            </a:pPr>
            <a:endParaRPr lang="ar-SA" sz="1800" smtClean="0"/>
          </a:p>
          <a:p>
            <a:pPr eaLnBrk="1" hangingPunct="1">
              <a:lnSpc>
                <a:spcPct val="80000"/>
              </a:lnSpc>
            </a:pPr>
            <a:endParaRPr lang="ar-SA" sz="1800" smtClean="0"/>
          </a:p>
          <a:p>
            <a:pPr eaLnBrk="1" hangingPunct="1">
              <a:lnSpc>
                <a:spcPct val="80000"/>
              </a:lnSpc>
            </a:pPr>
            <a:endParaRPr lang="ar-SA" sz="1800" smtClean="0"/>
          </a:p>
          <a:p>
            <a:pPr eaLnBrk="1" hangingPunct="1">
              <a:lnSpc>
                <a:spcPct val="80000"/>
              </a:lnSpc>
            </a:pPr>
            <a:endParaRPr lang="ar-SA" sz="1800" smtClean="0"/>
          </a:p>
          <a:p>
            <a:pPr eaLnBrk="1" hangingPunct="1">
              <a:lnSpc>
                <a:spcPct val="80000"/>
              </a:lnSpc>
            </a:pPr>
            <a:endParaRPr lang="ar-SA" sz="1800" smtClean="0"/>
          </a:p>
          <a:p>
            <a:pPr eaLnBrk="1" hangingPunct="1">
              <a:lnSpc>
                <a:spcPct val="80000"/>
              </a:lnSpc>
            </a:pPr>
            <a:endParaRPr lang="ar-SA" sz="1800" smtClean="0"/>
          </a:p>
          <a:p>
            <a:pPr eaLnBrk="1" hangingPunct="1">
              <a:lnSpc>
                <a:spcPct val="80000"/>
              </a:lnSpc>
            </a:pPr>
            <a:endParaRPr lang="ar-SA" sz="1800" smtClean="0"/>
          </a:p>
          <a:p>
            <a:pPr eaLnBrk="1" hangingPunct="1">
              <a:lnSpc>
                <a:spcPct val="80000"/>
              </a:lnSpc>
            </a:pPr>
            <a:endParaRPr lang="ar-SA" sz="1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ar-SA" sz="1800" smtClean="0"/>
          </a:p>
          <a:p>
            <a:pPr algn="r" rtl="1" eaLnBrk="1" hangingPunct="1">
              <a:lnSpc>
                <a:spcPct val="80000"/>
              </a:lnSpc>
            </a:pPr>
            <a:r>
              <a:rPr lang="ar-SA" sz="1800" smtClean="0"/>
              <a:t>المصدر: شئؤون الطالبات – كلية الأدآب - جامعة الدمام </a:t>
            </a:r>
          </a:p>
          <a:p>
            <a:pPr algn="r" rtl="1" eaLnBrk="1" hangingPunct="1">
              <a:lnSpc>
                <a:spcPct val="80000"/>
              </a:lnSpc>
            </a:pPr>
            <a:r>
              <a:rPr lang="ar-SA" sz="1800" smtClean="0"/>
              <a:t>* العدد مأخوذ من عمادة الطالبات</a:t>
            </a:r>
            <a:endParaRPr lang="en-MY" sz="1800" smtClean="0"/>
          </a:p>
        </p:txBody>
      </p:sp>
      <p:graphicFrame>
        <p:nvGraphicFramePr>
          <p:cNvPr id="26628" name="Group 4"/>
          <p:cNvGraphicFramePr>
            <a:graphicFrameLocks noGrp="1"/>
          </p:cNvGraphicFramePr>
          <p:nvPr>
            <p:ph sz="half" idx="2"/>
          </p:nvPr>
        </p:nvGraphicFramePr>
        <p:xfrm>
          <a:off x="1476375" y="1700213"/>
          <a:ext cx="6923088" cy="3465512"/>
        </p:xfrm>
        <a:graphic>
          <a:graphicData uri="http://schemas.openxmlformats.org/drawingml/2006/table">
            <a:tbl>
              <a:tblPr/>
              <a:tblGrid>
                <a:gridCol w="3462338"/>
                <a:gridCol w="3460750"/>
              </a:tblGrid>
              <a:tr h="561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عدد الطالبات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السنة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3000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1427</a:t>
                      </a:r>
                      <a:endParaRPr kumimoji="0" lang="en-MY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3500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1428</a:t>
                      </a:r>
                      <a:endParaRPr kumimoji="0" lang="en-MY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*4200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1429</a:t>
                      </a:r>
                      <a:endParaRPr kumimoji="0" lang="en-MY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5000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1430</a:t>
                      </a:r>
                      <a:endParaRPr kumimoji="0" lang="en-MY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6000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1431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F5467C-1416-41D8-A1B7-DAD1BD80229D}" type="slidenum">
              <a:rPr lang="en-MY"/>
              <a:pPr>
                <a:defRPr/>
              </a:pPr>
              <a:t>23</a:t>
            </a:fld>
            <a:endParaRPr lang="en-MY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C11009-7888-4A45-9A9A-AB92425CB13C}" type="slidenum">
              <a:rPr lang="en-MY"/>
              <a:pPr>
                <a:defRPr/>
              </a:pPr>
              <a:t>24</a:t>
            </a:fld>
            <a:endParaRPr lang="en-MY"/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marL="609600" indent="-609600" algn="just" rtl="1" eaLnBrk="1" hangingPunct="1">
              <a:buFontTx/>
              <a:buNone/>
              <a:defRPr/>
            </a:pPr>
            <a:r>
              <a:rPr lang="ar-SA" sz="3800" b="1" dirty="0" smtClean="0"/>
              <a:t>مثال: </a:t>
            </a:r>
            <a:r>
              <a:rPr lang="ar-SA" sz="3000" dirty="0" smtClean="0"/>
              <a:t>ارسمي شكل الخط المنحنى للجدول التالي الذي يوضح عدد الطالبات ومنصرفات كلية الاداب في الفترة (1429 – 1433) .</a:t>
            </a:r>
          </a:p>
          <a:p>
            <a:pPr marL="609600" indent="-609600" algn="just" rtl="1" eaLnBrk="1" hangingPunct="1">
              <a:buFontTx/>
              <a:buNone/>
              <a:defRPr/>
            </a:pPr>
            <a:endParaRPr lang="ar-SA" sz="3000" dirty="0"/>
          </a:p>
          <a:p>
            <a:pPr marL="609600" indent="-609600" algn="just" rtl="1" eaLnBrk="1" hangingPunct="1">
              <a:buFontTx/>
              <a:buNone/>
              <a:defRPr/>
            </a:pPr>
            <a:endParaRPr lang="ar-SA" sz="3000" dirty="0" smtClean="0"/>
          </a:p>
          <a:p>
            <a:pPr marL="609600" indent="-609600" algn="just" rtl="1" eaLnBrk="1" hangingPunct="1">
              <a:buFontTx/>
              <a:buNone/>
              <a:defRPr/>
            </a:pPr>
            <a:endParaRPr lang="ar-SA" dirty="0"/>
          </a:p>
          <a:p>
            <a:pPr marL="609600" indent="-609600" algn="just" rtl="1" eaLnBrk="1" hangingPunct="1">
              <a:buFontTx/>
              <a:buNone/>
              <a:defRPr/>
            </a:pPr>
            <a:endParaRPr lang="ar-SA" dirty="0" smtClean="0"/>
          </a:p>
          <a:p>
            <a:pPr marL="609600" indent="-609600" algn="just" rtl="1" eaLnBrk="1" hangingPunct="1">
              <a:buFontTx/>
              <a:buNone/>
              <a:defRPr/>
            </a:pPr>
            <a:endParaRPr lang="ar-SA" dirty="0"/>
          </a:p>
          <a:p>
            <a:pPr marL="0" indent="0" algn="r" rtl="1" eaLnBrk="1" hangingPunct="1">
              <a:lnSpc>
                <a:spcPct val="80000"/>
              </a:lnSpc>
              <a:buFontTx/>
              <a:buNone/>
              <a:defRPr/>
            </a:pPr>
            <a:endParaRPr lang="ar-SA" dirty="0"/>
          </a:p>
          <a:p>
            <a:pPr algn="r" rtl="1" eaLnBrk="1" hangingPunct="1">
              <a:lnSpc>
                <a:spcPct val="80000"/>
              </a:lnSpc>
              <a:defRPr/>
            </a:pPr>
            <a:endParaRPr lang="ar-SA" sz="1400" dirty="0" smtClean="0"/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ar-SA" sz="1400" dirty="0" smtClean="0"/>
              <a:t>المصدر: الشئؤون الادارية المالية - جامعة الدمام 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ar-SA" sz="1400" dirty="0" smtClean="0"/>
              <a:t>* المقدر وليست الفعلي</a:t>
            </a:r>
            <a:endParaRPr lang="en-MY" sz="1400" dirty="0" smtClean="0"/>
          </a:p>
          <a:p>
            <a:pPr marL="609600" indent="-609600" algn="just" rtl="1" eaLnBrk="1" hangingPunct="1">
              <a:buFontTx/>
              <a:buNone/>
              <a:defRPr/>
            </a:pPr>
            <a:endParaRPr lang="ar-SA" dirty="0" smtClean="0"/>
          </a:p>
          <a:p>
            <a:pPr marL="609600" indent="-609600" algn="r" rtl="1" eaLnBrk="1" hangingPunct="1">
              <a:buFontTx/>
              <a:buNone/>
              <a:defRPr/>
            </a:pPr>
            <a:endParaRPr lang="en-MY" dirty="0" smtClean="0"/>
          </a:p>
        </p:txBody>
      </p:sp>
      <p:graphicFrame>
        <p:nvGraphicFramePr>
          <p:cNvPr id="6" name="Group 4"/>
          <p:cNvGraphicFramePr>
            <a:graphicFrameLocks/>
          </p:cNvGraphicFramePr>
          <p:nvPr/>
        </p:nvGraphicFramePr>
        <p:xfrm>
          <a:off x="1331913" y="2051050"/>
          <a:ext cx="6510337" cy="3465514"/>
        </p:xfrm>
        <a:graphic>
          <a:graphicData uri="http://schemas.openxmlformats.org/drawingml/2006/table">
            <a:tbl>
              <a:tblPr/>
              <a:tblGrid>
                <a:gridCol w="3671112"/>
                <a:gridCol w="1808782"/>
                <a:gridCol w="1030443"/>
              </a:tblGrid>
              <a:tr h="561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المنصرفات (بالاف الريالات)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6" marR="914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عدد الطالبات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6" marR="914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السنة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6" marR="914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1540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6" marR="914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3000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6" marR="914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1429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6" marR="914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1600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6" marR="914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3500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6" marR="914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1430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6" marR="914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2300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6" marR="914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4200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6" marR="914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1431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6" marR="914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4500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6" marR="914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5000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6" marR="914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1432</a:t>
                      </a:r>
                      <a:endParaRPr kumimoji="0" lang="ar-EG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26" marR="914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5000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6" marR="914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6000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6" marR="914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1433</a:t>
                      </a:r>
                      <a:endParaRPr kumimoji="0" lang="ar-EG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26" marR="914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86E9E-1BB3-49AD-AD75-B5FBDD1DBB25}" type="slidenum">
              <a:rPr lang="en-MY" smtClean="0"/>
              <a:pPr>
                <a:defRPr/>
              </a:pPr>
              <a:t>25</a:t>
            </a:fld>
            <a:endParaRPr lang="en-MY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323528" y="1628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10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13A0E5-0CC7-40C5-8302-60329B69387E}" type="slidenum">
              <a:rPr lang="en-MY"/>
              <a:pPr>
                <a:defRPr/>
              </a:pPr>
              <a:t>26</a:t>
            </a:fld>
            <a:endParaRPr lang="en-MY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algn="r" rtl="1" eaLnBrk="1" hangingPunct="1"/>
            <a:r>
              <a:rPr lang="ar-SA" sz="2800" b="1" smtClean="0"/>
              <a:t>3-  طريقة الدائرة:</a:t>
            </a:r>
            <a:endParaRPr lang="en-MY" sz="2800" b="1" smtClean="0"/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pPr algn="r" eaLnBrk="1" hangingPunct="1">
              <a:buFontTx/>
              <a:buNone/>
            </a:pPr>
            <a:r>
              <a:rPr lang="ar-SA" smtClean="0"/>
              <a:t> تستعمل هذه الطريقة بتقسيم المتغير او الظاهرة الكلية الى اجزاء بحيث ان المجموع الكلي للظاهرة   يساوى مساحة الدائرة  360 ثم يتم تحويل كل جزء الى قطاع من الدائرة.</a:t>
            </a:r>
          </a:p>
          <a:p>
            <a:pPr algn="r" eaLnBrk="1" hangingPunct="1">
              <a:buFontTx/>
              <a:buNone/>
            </a:pPr>
            <a:endParaRPr lang="ar-SA" smtClean="0"/>
          </a:p>
          <a:p>
            <a:pPr algn="r" eaLnBrk="1" hangingPunct="1">
              <a:buFontTx/>
              <a:buNone/>
            </a:pPr>
            <a:endParaRPr lang="ar-SA" smtClean="0"/>
          </a:p>
          <a:p>
            <a:pPr algn="r" eaLnBrk="1" hangingPunct="1">
              <a:buFontTx/>
              <a:buNone/>
            </a:pPr>
            <a:endParaRPr lang="ar-SA" smtClean="0"/>
          </a:p>
          <a:p>
            <a:pPr algn="r" eaLnBrk="1" hangingPunct="1">
              <a:buFontTx/>
              <a:buNone/>
            </a:pPr>
            <a:endParaRPr lang="ar-SA" smtClean="0"/>
          </a:p>
          <a:p>
            <a:pPr algn="r" rtl="1" eaLnBrk="1" hangingPunct="1"/>
            <a:r>
              <a:rPr lang="ar-SA" smtClean="0"/>
              <a:t>تستعمل الدائرة لتمثيل متغير او ظاهرة واحدة فقط.</a:t>
            </a:r>
          </a:p>
          <a:p>
            <a:pPr algn="r" eaLnBrk="1" hangingPunct="1">
              <a:buFontTx/>
              <a:buNone/>
            </a:pPr>
            <a:r>
              <a:rPr lang="ar-SA" smtClean="0"/>
              <a:t>  </a:t>
            </a:r>
            <a:endParaRPr lang="en-MY" smtClean="0"/>
          </a:p>
        </p:txBody>
      </p:sp>
      <p:sp>
        <p:nvSpPr>
          <p:cNvPr id="27654" name="Rectangle 5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27656" name="Rectangle 9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27657" name="Object 8"/>
          <p:cNvGraphicFramePr>
            <a:graphicFrameLocks noChangeAspect="1"/>
          </p:cNvGraphicFramePr>
          <p:nvPr/>
        </p:nvGraphicFramePr>
        <p:xfrm>
          <a:off x="1763713" y="3213100"/>
          <a:ext cx="6611937" cy="877888"/>
        </p:xfrm>
        <a:graphic>
          <a:graphicData uri="http://schemas.openxmlformats.org/presentationml/2006/ole">
            <p:oleObj spid="_x0000_s27657" name="Equation" r:id="rId3" imgW="3225800" imgH="431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 - استاذ الاحصاء الاجتماعي</a:t>
            </a:r>
            <a:endParaRPr lang="en-MY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DE2FDA-F593-4297-8CC1-814EE2584DBB}" type="slidenum">
              <a:rPr lang="en-MY"/>
              <a:pPr>
                <a:defRPr/>
              </a:pPr>
              <a:t>27</a:t>
            </a:fld>
            <a:endParaRPr lang="en-MY"/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pPr marL="609600" indent="-609600" algn="r" rtl="1" eaLnBrk="1" hangingPunct="1">
              <a:buFontTx/>
              <a:buNone/>
            </a:pPr>
            <a:r>
              <a:rPr lang="ar-SA" sz="3800" b="1" smtClean="0"/>
              <a:t>مثال:</a:t>
            </a:r>
            <a:endParaRPr lang="ar-SA" sz="2400" smtClean="0"/>
          </a:p>
          <a:p>
            <a:pPr marL="609600" indent="-609600" algn="just" rtl="1" eaLnBrk="1" hangingPunct="1">
              <a:buFontTx/>
              <a:buNone/>
            </a:pPr>
            <a:r>
              <a:rPr lang="ar-SA" smtClean="0"/>
              <a:t>ارسمي شكل الدائرة للجدول التالي الذي يوضح التقدير النهائي لخريجات كلية الآداب للعام الدراسي 1432/1433هـ</a:t>
            </a:r>
            <a:endParaRPr lang="en-MY" smtClean="0"/>
          </a:p>
        </p:txBody>
      </p:sp>
      <p:graphicFrame>
        <p:nvGraphicFramePr>
          <p:cNvPr id="6" name="عنصر نائب للمحتوى 5"/>
          <p:cNvGraphicFramePr>
            <a:graphicFrameLocks/>
          </p:cNvGraphicFramePr>
          <p:nvPr/>
        </p:nvGraphicFramePr>
        <p:xfrm>
          <a:off x="3708400" y="3292475"/>
          <a:ext cx="2638425" cy="22240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7014"/>
                <a:gridCol w="1571411"/>
              </a:tblGrid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العدد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التقدير</a:t>
                      </a:r>
                      <a:r>
                        <a:rPr lang="ar-SA" sz="1800" baseline="0" dirty="0" smtClean="0"/>
                        <a:t> 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7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مقبول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4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جيد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5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جيد جدا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4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ممتاز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20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المجموع</a:t>
                      </a:r>
                      <a:endParaRPr lang="en-US" sz="1800" dirty="0"/>
                    </a:p>
                  </a:txBody>
                  <a:tcPr marL="166019" marR="166019" marT="45700" marB="457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marL="0" indent="0" algn="r" rtl="1">
              <a:buFontTx/>
              <a:buNone/>
            </a:pPr>
            <a:r>
              <a:rPr lang="ar-SA" smtClean="0"/>
              <a:t>حل المثال:</a:t>
            </a:r>
          </a:p>
          <a:p>
            <a:pPr marL="0" indent="0" algn="r" rtl="1">
              <a:buFontTx/>
              <a:buNone/>
            </a:pPr>
            <a:endParaRPr lang="ar-SA" smtClean="0"/>
          </a:p>
          <a:p>
            <a:pPr marL="0" indent="0" algn="r" rtl="1">
              <a:buFontTx/>
              <a:buNone/>
            </a:pPr>
            <a:endParaRPr lang="ar-SA" smtClean="0"/>
          </a:p>
          <a:p>
            <a:pPr marL="0" indent="0">
              <a:buFontTx/>
              <a:buNone/>
            </a:pPr>
            <a:endParaRPr lang="ar-EG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0E16F4-8097-4807-969C-03DF8DD6F6CB}" type="slidenum">
              <a:rPr lang="en-MY" smtClean="0"/>
              <a:pPr>
                <a:defRPr/>
              </a:pPr>
              <a:t>28</a:t>
            </a:fld>
            <a:endParaRPr lang="en-MY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403351" y="1989138"/>
          <a:ext cx="6288087" cy="222408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96029"/>
                <a:gridCol w="2096029"/>
                <a:gridCol w="2096029"/>
              </a:tblGrid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التقدير</a:t>
                      </a:r>
                      <a:r>
                        <a:rPr lang="ar-SA" sz="1800" baseline="0" dirty="0" smtClean="0"/>
                        <a:t> </a:t>
                      </a:r>
                      <a:endParaRPr lang="en-US" sz="1800" dirty="0"/>
                    </a:p>
                  </a:txBody>
                  <a:tcPr marL="165986" marR="165986" marT="45680" marB="4568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العدد</a:t>
                      </a:r>
                      <a:endParaRPr lang="en-US" sz="1800" dirty="0"/>
                    </a:p>
                  </a:txBody>
                  <a:tcPr marL="165986" marR="165986" marT="45680" marB="4568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زاوية القطاع</a:t>
                      </a:r>
                      <a:endParaRPr lang="en-US" sz="1800" dirty="0"/>
                    </a:p>
                  </a:txBody>
                  <a:tcPr marL="165986" marR="165986" marT="45680" marB="4568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مقبول</a:t>
                      </a:r>
                      <a:endParaRPr lang="en-US" sz="1800" dirty="0"/>
                    </a:p>
                  </a:txBody>
                  <a:tcPr marL="165986" marR="165986" marT="45680" marB="4568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7</a:t>
                      </a:r>
                      <a:endParaRPr lang="en-US" sz="1800" dirty="0"/>
                    </a:p>
                  </a:txBody>
                  <a:tcPr marL="165986" marR="165986" marT="45680" marB="4568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(7÷20)*360= 126 </a:t>
                      </a:r>
                      <a:endParaRPr lang="en-US" sz="1800" dirty="0"/>
                    </a:p>
                  </a:txBody>
                  <a:tcPr marL="165986" marR="165986" marT="45680" marB="4568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جيد</a:t>
                      </a:r>
                      <a:endParaRPr lang="en-US" sz="1800" dirty="0"/>
                    </a:p>
                  </a:txBody>
                  <a:tcPr marL="165986" marR="165986" marT="45680" marB="4568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4</a:t>
                      </a:r>
                      <a:endParaRPr lang="en-US" sz="1800" dirty="0"/>
                    </a:p>
                  </a:txBody>
                  <a:tcPr marL="165986" marR="165986" marT="45680" marB="4568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(4÷20)*360= 72</a:t>
                      </a:r>
                      <a:endParaRPr lang="en-US" sz="1800" dirty="0"/>
                    </a:p>
                  </a:txBody>
                  <a:tcPr marL="165986" marR="165986" marT="45680" marB="4568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جيد جدا</a:t>
                      </a:r>
                      <a:endParaRPr lang="en-US" sz="1800" dirty="0"/>
                    </a:p>
                  </a:txBody>
                  <a:tcPr marL="165986" marR="165986" marT="45680" marB="4568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5</a:t>
                      </a:r>
                      <a:endParaRPr lang="en-US" sz="1800" dirty="0"/>
                    </a:p>
                  </a:txBody>
                  <a:tcPr marL="165986" marR="165986" marT="45680" marB="4568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(5÷20)*360= 90</a:t>
                      </a:r>
                      <a:endParaRPr lang="en-US" sz="1800" dirty="0"/>
                    </a:p>
                  </a:txBody>
                  <a:tcPr marL="165986" marR="165986" marT="45680" marB="4568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ممتاز</a:t>
                      </a:r>
                      <a:endParaRPr lang="en-US" sz="1800" dirty="0"/>
                    </a:p>
                  </a:txBody>
                  <a:tcPr marL="165986" marR="165986" marT="45680" marB="4568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4</a:t>
                      </a:r>
                      <a:endParaRPr lang="en-US" sz="1800" dirty="0"/>
                    </a:p>
                  </a:txBody>
                  <a:tcPr marL="165986" marR="165986" marT="45680" marB="45680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(4÷20)*360= 72</a:t>
                      </a:r>
                    </a:p>
                  </a:txBody>
                  <a:tcPr marL="165986" marR="165986" marT="45680" marB="4568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المجموع</a:t>
                      </a:r>
                      <a:endParaRPr lang="en-US" sz="1800" dirty="0"/>
                    </a:p>
                  </a:txBody>
                  <a:tcPr marL="165986" marR="165986" marT="45680" marB="4568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20</a:t>
                      </a:r>
                      <a:endParaRPr lang="en-US" sz="1800" dirty="0"/>
                    </a:p>
                  </a:txBody>
                  <a:tcPr marL="165986" marR="165986" marT="45680" marB="45680"/>
                </a:tc>
                <a:tc>
                  <a:txBody>
                    <a:bodyPr/>
                    <a:lstStyle/>
                    <a:p>
                      <a:r>
                        <a:rPr lang="ar-SA" sz="1800" dirty="0" smtClean="0"/>
                        <a:t>360</a:t>
                      </a:r>
                      <a:endParaRPr lang="en-US" sz="1800" dirty="0"/>
                    </a:p>
                  </a:txBody>
                  <a:tcPr marL="165986" marR="165986" marT="45680" marB="45680"/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33B12C-21CD-4234-B0B4-47DE93B9DBB1}" type="slidenum">
              <a:rPr lang="en-MY" smtClean="0"/>
              <a:pPr>
                <a:defRPr/>
              </a:pPr>
              <a:t>29</a:t>
            </a:fld>
            <a:endParaRPr lang="en-MY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99">
            <a:alpha val="79999"/>
          </a:srgb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MY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Kabir06 Normal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99">
            <a:alpha val="79999"/>
          </a:srgb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MY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Kabir06 Normal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8">
    <a:dk1>
      <a:srgbClr val="003366"/>
    </a:dk1>
    <a:lt1>
      <a:srgbClr val="FFFFFF"/>
    </a:lt1>
    <a:dk2>
      <a:srgbClr val="000099"/>
    </a:dk2>
    <a:lt2>
      <a:srgbClr val="CCFFFF"/>
    </a:lt2>
    <a:accent1>
      <a:srgbClr val="3366CC"/>
    </a:accent1>
    <a:accent2>
      <a:srgbClr val="00B000"/>
    </a:accent2>
    <a:accent3>
      <a:srgbClr val="AAAACA"/>
    </a:accent3>
    <a:accent4>
      <a:srgbClr val="DADADA"/>
    </a:accent4>
    <a:accent5>
      <a:srgbClr val="ADB8E2"/>
    </a:accent5>
    <a:accent6>
      <a:srgbClr val="009F00"/>
    </a:accent6>
    <a:hlink>
      <a:srgbClr val="66CCFF"/>
    </a:hlink>
    <a:folHlink>
      <a:srgbClr val="FFE701"/>
    </a:folHlink>
  </a:clrScheme>
  <a:fontScheme name="Default Design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8">
    <a:dk1>
      <a:srgbClr val="003366"/>
    </a:dk1>
    <a:lt1>
      <a:srgbClr val="FFFFFF"/>
    </a:lt1>
    <a:dk2>
      <a:srgbClr val="000099"/>
    </a:dk2>
    <a:lt2>
      <a:srgbClr val="CCFFFF"/>
    </a:lt2>
    <a:accent1>
      <a:srgbClr val="3366CC"/>
    </a:accent1>
    <a:accent2>
      <a:srgbClr val="00B000"/>
    </a:accent2>
    <a:accent3>
      <a:srgbClr val="AAAACA"/>
    </a:accent3>
    <a:accent4>
      <a:srgbClr val="DADADA"/>
    </a:accent4>
    <a:accent5>
      <a:srgbClr val="ADB8E2"/>
    </a:accent5>
    <a:accent6>
      <a:srgbClr val="009F00"/>
    </a:accent6>
    <a:hlink>
      <a:srgbClr val="66CCFF"/>
    </a:hlink>
    <a:folHlink>
      <a:srgbClr val="FFE701"/>
    </a:folHlink>
  </a:clrScheme>
  <a:fontScheme name="Default Design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Default Design 8">
    <a:dk1>
      <a:srgbClr val="003366"/>
    </a:dk1>
    <a:lt1>
      <a:srgbClr val="FFFFFF"/>
    </a:lt1>
    <a:dk2>
      <a:srgbClr val="000099"/>
    </a:dk2>
    <a:lt2>
      <a:srgbClr val="CCFFFF"/>
    </a:lt2>
    <a:accent1>
      <a:srgbClr val="3366CC"/>
    </a:accent1>
    <a:accent2>
      <a:srgbClr val="00B000"/>
    </a:accent2>
    <a:accent3>
      <a:srgbClr val="AAAACA"/>
    </a:accent3>
    <a:accent4>
      <a:srgbClr val="DADADA"/>
    </a:accent4>
    <a:accent5>
      <a:srgbClr val="ADB8E2"/>
    </a:accent5>
    <a:accent6>
      <a:srgbClr val="009F00"/>
    </a:accent6>
    <a:hlink>
      <a:srgbClr val="66CCFF"/>
    </a:hlink>
    <a:folHlink>
      <a:srgbClr val="FFE701"/>
    </a:folHlink>
  </a:clrScheme>
  <a:fontScheme name="Default Design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Default Design 8">
    <a:dk1>
      <a:srgbClr val="003366"/>
    </a:dk1>
    <a:lt1>
      <a:srgbClr val="FFFFFF"/>
    </a:lt1>
    <a:dk2>
      <a:srgbClr val="000099"/>
    </a:dk2>
    <a:lt2>
      <a:srgbClr val="CCFFFF"/>
    </a:lt2>
    <a:accent1>
      <a:srgbClr val="3366CC"/>
    </a:accent1>
    <a:accent2>
      <a:srgbClr val="00B000"/>
    </a:accent2>
    <a:accent3>
      <a:srgbClr val="AAAACA"/>
    </a:accent3>
    <a:accent4>
      <a:srgbClr val="DADADA"/>
    </a:accent4>
    <a:accent5>
      <a:srgbClr val="ADB8E2"/>
    </a:accent5>
    <a:accent6>
      <a:srgbClr val="009F00"/>
    </a:accent6>
    <a:hlink>
      <a:srgbClr val="66CCFF"/>
    </a:hlink>
    <a:folHlink>
      <a:srgbClr val="FFE701"/>
    </a:folHlink>
  </a:clrScheme>
  <a:fontScheme name="Default Design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Default Design 8">
    <a:dk1>
      <a:srgbClr val="003366"/>
    </a:dk1>
    <a:lt1>
      <a:srgbClr val="FFFFFF"/>
    </a:lt1>
    <a:dk2>
      <a:srgbClr val="000099"/>
    </a:dk2>
    <a:lt2>
      <a:srgbClr val="CCFFFF"/>
    </a:lt2>
    <a:accent1>
      <a:srgbClr val="3366CC"/>
    </a:accent1>
    <a:accent2>
      <a:srgbClr val="00B000"/>
    </a:accent2>
    <a:accent3>
      <a:srgbClr val="AAAACA"/>
    </a:accent3>
    <a:accent4>
      <a:srgbClr val="DADADA"/>
    </a:accent4>
    <a:accent5>
      <a:srgbClr val="ADB8E2"/>
    </a:accent5>
    <a:accent6>
      <a:srgbClr val="009F00"/>
    </a:accent6>
    <a:hlink>
      <a:srgbClr val="66CCFF"/>
    </a:hlink>
    <a:folHlink>
      <a:srgbClr val="FFE701"/>
    </a:folHlink>
  </a:clrScheme>
  <a:fontScheme name="Default Design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864</TotalTime>
  <Words>1251</Words>
  <Application>Microsoft Office PowerPoint</Application>
  <PresentationFormat>عرض على الشاشة (3:4)‏</PresentationFormat>
  <Paragraphs>352</Paragraphs>
  <Slides>29</Slides>
  <Notes>10</Notes>
  <HiddenSlides>0</HiddenSlides>
  <MMClips>0</MMClips>
  <ScaleCrop>false</ScaleCrop>
  <HeadingPairs>
    <vt:vector size="8" baseType="variant">
      <vt:variant>
        <vt:lpstr>الخطوط المستخدمة</vt:lpstr>
      </vt:variant>
      <vt:variant>
        <vt:i4>7</vt:i4>
      </vt:variant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29</vt:i4>
      </vt:variant>
    </vt:vector>
  </HeadingPairs>
  <TitlesOfParts>
    <vt:vector size="38" baseType="lpstr">
      <vt:lpstr>Kabir06 Normal</vt:lpstr>
      <vt:lpstr>Arial</vt:lpstr>
      <vt:lpstr>Kabir09 Normal</vt:lpstr>
      <vt:lpstr>Verdana</vt:lpstr>
      <vt:lpstr>Times New Roman</vt:lpstr>
      <vt:lpstr>Jadid03 Bold</vt:lpstr>
      <vt:lpstr>Simplified Arabic</vt:lpstr>
      <vt:lpstr>Default Design</vt:lpstr>
      <vt:lpstr>Microsoft Equation 3.0</vt:lpstr>
      <vt:lpstr>جامعة الدمام كلية الأدآب</vt:lpstr>
      <vt:lpstr>الشريحة 2</vt:lpstr>
      <vt:lpstr>الشريحة 3</vt:lpstr>
      <vt:lpstr>الشريحة 4</vt:lpstr>
      <vt:lpstr>مصطلحات احصائية </vt:lpstr>
      <vt:lpstr>الشريحة 6</vt:lpstr>
      <vt:lpstr>العرض الجدولي البيانات (تبويب البيانات) </vt:lpstr>
      <vt:lpstr>الشريحة 8</vt:lpstr>
      <vt:lpstr>الشريحة 9</vt:lpstr>
      <vt:lpstr>الشريحة 10</vt:lpstr>
      <vt:lpstr>الشريحة 11</vt:lpstr>
      <vt:lpstr>الشريحة 12</vt:lpstr>
      <vt:lpstr>جدول رقم (1): التقدير النهائي لخريجات كلية الآداب للعام الدراسي 1432/1433هـ</vt:lpstr>
      <vt:lpstr>حساب النسبة المئوية</vt:lpstr>
      <vt:lpstr>جدول رقم (1): التقدير النهائي لخريجات كلية الآداب للعام الدراسي 1432/1433هـ</vt:lpstr>
      <vt:lpstr>طرق عرض البيانات </vt:lpstr>
      <vt:lpstr>الشريحة 17</vt:lpstr>
      <vt:lpstr>الشريحة 18</vt:lpstr>
      <vt:lpstr>الشريحة 19</vt:lpstr>
      <vt:lpstr>الشريحة 20</vt:lpstr>
      <vt:lpstr>2- طريقة الخط المنكسر والخط المنحنى:</vt:lpstr>
      <vt:lpstr>مثال: ارسمي شكل الخط المنكسر للجدول التالي والذي يوضح عدد الطالبات بكلية الأدآب في الفترة (1427 – 1431هـ)</vt:lpstr>
      <vt:lpstr>الشريحة 23</vt:lpstr>
      <vt:lpstr>الشريحة 24</vt:lpstr>
      <vt:lpstr>الشريحة 25</vt:lpstr>
      <vt:lpstr>3-  طريقة الدائرة:</vt:lpstr>
      <vt:lpstr>الشريحة 27</vt:lpstr>
      <vt:lpstr>الشريحة 28</vt:lpstr>
      <vt:lpstr>الشريحة 29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جامعة الدمام كلية الأدآب</dc:title>
  <dc:creator>HP</dc:creator>
  <cp:lastModifiedBy>toshiba</cp:lastModifiedBy>
  <cp:revision>66</cp:revision>
  <dcterms:created xsi:type="dcterms:W3CDTF">2010-02-23T05:16:00Z</dcterms:created>
  <dcterms:modified xsi:type="dcterms:W3CDTF">2013-02-10T04:36:00Z</dcterms:modified>
</cp:coreProperties>
</file>