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84" d="100"/>
          <a:sy n="84" d="100"/>
        </p:scale>
        <p:origin x="-10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2825"/>
            <a:ext cx="8229600" cy="2136775"/>
          </a:xfrm>
        </p:spPr>
        <p:txBody>
          <a:bodyPr anchor="b" anchorCtr="0">
            <a:noAutofit/>
          </a:bodyPr>
          <a:lstStyle>
            <a:lvl1pPr>
              <a:defRPr sz="560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464424"/>
            <a:ext cx="8229600" cy="117437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9604A-DDD4-4BE5-9F0F-C50D317D165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9BE7-1818-B446-88BF-E164CA6B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8435"/>
            <a:ext cx="8229600" cy="1362075"/>
          </a:xfrm>
        </p:spPr>
        <p:txBody>
          <a:bodyPr anchor="b" anchorCtr="0">
            <a:noAutofit/>
          </a:bodyPr>
          <a:lstStyle>
            <a:lvl1pPr algn="ctr">
              <a:defRPr sz="4800" b="1" cap="none" baseline="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430401"/>
            <a:ext cx="8229600" cy="1500187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9BE7-1818-B446-88BF-E164CA6B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4825"/>
            <a:ext cx="3931920" cy="38735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1774825"/>
            <a:ext cx="3931920" cy="38735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9BE7-1818-B446-88BF-E164CA6B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77788"/>
            <a:ext cx="3931920" cy="73977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62199"/>
            <a:ext cx="3931920" cy="32861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577788"/>
            <a:ext cx="3931920" cy="73977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362199"/>
            <a:ext cx="3931920" cy="32861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9BE7-1818-B446-88BF-E164CA6B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9BE7-1818-B446-88BF-E164CA6B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9BE7-1818-B446-88BF-E164CA6B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0"/>
            <a:ext cx="3840480" cy="1162050"/>
          </a:xfrm>
        </p:spPr>
        <p:txBody>
          <a:bodyPr anchor="b">
            <a:normAutofit/>
          </a:bodyPr>
          <a:lstStyle>
            <a:lvl1pPr algn="ctr">
              <a:defRPr sz="3000" b="1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6320" y="273050"/>
            <a:ext cx="3840480" cy="53752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1600201"/>
            <a:ext cx="3840480" cy="3733800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9BE7-1818-B446-88BF-E164CA6B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3840480" cy="1161288"/>
          </a:xfr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46320" y="274320"/>
            <a:ext cx="3840480" cy="5376672"/>
          </a:xfrm>
          <a:effectLst>
            <a:outerShdw blurRad="114300" sx="103000" sy="103000" algn="ctr" rotWithShape="0">
              <a:schemeClr val="bg1">
                <a:lumMod val="75000"/>
                <a:lumOff val="25000"/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 h="12700"/>
          </a:sp3d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840480" cy="373075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9BE7-1818-B446-88BF-E164CA6B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44865"/>
            <a:ext cx="8229600" cy="1071641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74320"/>
            <a:ext cx="8229600" cy="2971800"/>
          </a:xfrm>
          <a:effectLst>
            <a:outerShdw blurRad="114300" sx="103000" sy="103000" algn="ctr" rotWithShape="0">
              <a:schemeClr val="bg1">
                <a:lumMod val="75000"/>
                <a:lumOff val="25000"/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 h="12700"/>
          </a:sp3d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9BE7-1818-B446-88BF-E164CA6B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4329953"/>
            <a:ext cx="7924801" cy="131837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9BE7-1818-B446-88BF-E164CA6B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2776" y="274639"/>
            <a:ext cx="1452283" cy="5373686"/>
          </a:xfrm>
        </p:spPr>
        <p:txBody>
          <a:bodyPr vert="eaVert"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871447" cy="5373687"/>
          </a:xfrm>
        </p:spPr>
        <p:txBody>
          <a:bodyPr vert="eaVert"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9BE7-1818-B446-88BF-E164CA6B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61565"/>
            <a:ext cx="8229600" cy="3877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58832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40A631C-D4E0-4949-882F-F6DDC969BF15}" type="datetimeFigureOut">
              <a:rPr lang="en-US" smtClean="0"/>
              <a:pPr/>
              <a:t>2/1/13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5494" y="58832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9100" y="5883275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0BEF9BE7-1818-B446-88BF-E164CA6B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Tx/>
        <a:buBlip>
          <a:blip r:embed="rId14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Tx/>
        <a:buBlip>
          <a:blip r:embed="rId1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Tx/>
        <a:buBlip>
          <a:blip r:embed="rId1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Tx/>
        <a:buBlip>
          <a:blip r:embed="rId1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066801"/>
            <a:ext cx="8229600" cy="1828800"/>
          </a:xfrm>
        </p:spPr>
        <p:txBody>
          <a:bodyPr>
            <a:normAutofit/>
          </a:bodyPr>
          <a:lstStyle/>
          <a:p>
            <a:r>
              <a:rPr lang="ar-sa" sz="7200" b="1" dirty="0" smtClean="0"/>
              <a:t>إعراب</a:t>
            </a:r>
            <a:r>
              <a:rPr lang="ar-sa" sz="6600" b="1" dirty="0" smtClean="0"/>
              <a:t> </a:t>
            </a:r>
            <a:r>
              <a:rPr lang="ar-sa" sz="6600" b="1" dirty="0" smtClean="0"/>
              <a:t>الفعل </a:t>
            </a:r>
            <a:r>
              <a:rPr lang="ar-sa" sz="6600" dirty="0" smtClean="0"/>
              <a:t> </a:t>
            </a:r>
            <a:endParaRPr lang="en-US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5257800"/>
          </a:xfrm>
        </p:spPr>
        <p:txBody>
          <a:bodyPr/>
          <a:lstStyle/>
          <a:p>
            <a:pPr algn="r"/>
            <a:r>
              <a:rPr lang="ar-sa" dirty="0" smtClean="0"/>
              <a:t>النحويون جميعاً متفقون على أن الأصل في الاسم الإعراب ، فلا يُسأل عن علة إعراب ماهو مُعرَب منه .</a:t>
            </a:r>
          </a:p>
          <a:p>
            <a:pPr algn="r"/>
            <a:r>
              <a:rPr lang="ar-sa" dirty="0" smtClean="0"/>
              <a:t>النحويون اختلفوا في الأصل في الأفعال ، فالبصريون يرون أن الأصل البناء ، أما الكوفيون فيرون أن الأصل في الأفعال الإعراب كالأسماء .</a:t>
            </a:r>
          </a:p>
          <a:p>
            <a:pPr algn="r"/>
            <a:r>
              <a:rPr lang="ar-sa" dirty="0" smtClean="0"/>
              <a:t>النحويون جميعاً متفقون على أن الفعل المضارع مُعرَب ، و إن اختلفوا في علة إعراب الفعل المضارع .</a:t>
            </a:r>
          </a:p>
          <a:p>
            <a:pPr algn="r"/>
            <a:r>
              <a:rPr lang="ar-sa" dirty="0" smtClean="0"/>
              <a:t>البصريون مشابهته للاسم في عدة وجوه .</a:t>
            </a:r>
          </a:p>
          <a:p>
            <a:pPr algn="r"/>
            <a:r>
              <a:rPr lang="ar-sa" dirty="0" smtClean="0"/>
              <a:t>الفرَّاء و نُسِبَ للكوفيين ، و تبِعَهُم الأخفَش ، و اختاره ابن مالك ، وهو تجرده من الناصب         و الجازم ، وقد رجحه كثير من النحاة ، و حاصِله أن الذي يرفع المضارع لفظاً أو تقديراً ،         أو محلاً ، هو تجرده من الناصب و الجازم ، فكلما وُجِد التجرد وُجِد الرفع ، و كلما امتنع التجرد ، بأن سُبِقَ بناصبٍ أو جازم امتنع الرفع 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ar-sa" dirty="0" smtClean="0"/>
              <a:t>نواصب الفعل المضارع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5334000"/>
          </a:xfrm>
        </p:spPr>
        <p:txBody>
          <a:bodyPr>
            <a:normAutofit fontScale="92500"/>
          </a:bodyPr>
          <a:lstStyle/>
          <a:p>
            <a:pPr algn="r"/>
            <a:r>
              <a:rPr lang="ar-sa" dirty="0" smtClean="0"/>
              <a:t>يُنصب المضارع إذا صحبه حرف ناصب ، وهو ( أن ،  لن ، كي ، إذن ) .</a:t>
            </a:r>
          </a:p>
          <a:p>
            <a:pPr algn="r"/>
            <a:r>
              <a:rPr lang="ar-sa" dirty="0" smtClean="0"/>
              <a:t>هذه الحروف تنصِب الأفعال المستقبلة ، بعد أن تنقلها من الحال إلى الاستقبال شرطاً لازماً .</a:t>
            </a:r>
          </a:p>
          <a:p>
            <a:pPr algn="r"/>
            <a:r>
              <a:rPr lang="ar-sa" dirty="0" smtClean="0"/>
              <a:t>أولى نواصب الأفعال ( أن ) لاختصاصها بالفعل ، و شبهها في اللفظ و المعنى بما يَعمل النصب في الأسماء ، و هو ( أن المصدرية ) .</a:t>
            </a:r>
          </a:p>
          <a:p>
            <a:pPr algn="r"/>
            <a:r>
              <a:rPr lang="ar-sa" dirty="0" smtClean="0"/>
              <a:t>فـ ( أن ) أمُّ الباب و أصل النواصب عند الخليل .</a:t>
            </a:r>
          </a:p>
          <a:p>
            <a:pPr algn="r"/>
            <a:r>
              <a:rPr lang="ar-sa" dirty="0" smtClean="0"/>
              <a:t>حكمها : تنقل الفعل من الحال إلى الاستقبال ، ومن لفظه إلى لفظ المصدر ، ولا تنصِب إلا بشرطين :</a:t>
            </a:r>
          </a:p>
          <a:p>
            <a:pPr marL="457200" indent="-457200" algn="r">
              <a:buFont typeface="+mj-lt"/>
              <a:buAutoNum type="arabicPeriod"/>
            </a:pPr>
            <a:r>
              <a:rPr lang="ar-sa" dirty="0" smtClean="0"/>
              <a:t>أن يكون ما قبلها فعل طمع و إشفاق ، ولا يكون فعل تَيَقُّن و تحقق كـ ( علِمْتُ أن ... تيقنتُ أن ....) فهي غير عاملة .</a:t>
            </a:r>
          </a:p>
          <a:p>
            <a:pPr marL="457200" indent="-457200" algn="r">
              <a:buFont typeface="+mj-lt"/>
              <a:buAutoNum type="arabicPeriod"/>
            </a:pPr>
            <a:r>
              <a:rPr lang="ar-sa" dirty="0" smtClean="0"/>
              <a:t>أن لا يُفصَل بينها و بين الفعل بفاصل ، و إلا بطل عملها ، كقوله تعالى :{ علِمَ أن سيكونُ منكم مرضى } ، و قوله : { أفلا يرونَ أن لا يرجِعُ إليهم قولا }.</a:t>
            </a:r>
          </a:p>
          <a:p>
            <a:pPr marL="457200" indent="-457200" algn="r">
              <a:buFont typeface="+mj-lt"/>
              <a:buAutoNum type="arabicPeriod"/>
            </a:pPr>
            <a:endParaRPr lang="ar-sa" dirty="0" smtClean="0"/>
          </a:p>
          <a:p>
            <a:pPr algn="r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791199"/>
          </a:xfrm>
        </p:spPr>
        <p:txBody>
          <a:bodyPr>
            <a:normAutofit/>
          </a:bodyPr>
          <a:lstStyle/>
          <a:p>
            <a:pPr algn="r"/>
            <a:r>
              <a:rPr lang="ar-sa" sz="3200" dirty="0" smtClean="0"/>
              <a:t> </a:t>
            </a:r>
            <a:r>
              <a:rPr lang="ar-sa" sz="3200" b="1" u="sng" dirty="0" smtClean="0"/>
              <a:t>أقسام أن :</a:t>
            </a:r>
          </a:p>
          <a:p>
            <a:pPr algn="r">
              <a:buNone/>
            </a:pPr>
            <a:r>
              <a:rPr lang="ar-sa" dirty="0" smtClean="0"/>
              <a:t>تكون ( أن ) زائدة ، و مفسرة ، و مصدرية ، ومهملة .</a:t>
            </a:r>
          </a:p>
          <a:p>
            <a:pPr marL="457200" indent="-457200" algn="r">
              <a:buFont typeface="+mj-lt"/>
              <a:buAutoNum type="arabicPeriod"/>
            </a:pPr>
            <a:r>
              <a:rPr lang="ar-sa" sz="3200" dirty="0" smtClean="0"/>
              <a:t>الزائدة :</a:t>
            </a:r>
            <a:r>
              <a:rPr lang="ar-sa" dirty="0" smtClean="0"/>
              <a:t> التالية لـ ( لــمَّـا ) ، كقوله تعالى :{ فلما أن جاء البشير } </a:t>
            </a:r>
          </a:p>
          <a:p>
            <a:pPr marL="457200" indent="-457200" algn="r">
              <a:buNone/>
            </a:pPr>
            <a:r>
              <a:rPr lang="ar-sa" dirty="0" smtClean="0"/>
              <a:t>و الواقعة بين الكاف و مجرورها ، كقوله :” كأنْ ظبيةٍ تعطو إلى وارقِ السلم “.</a:t>
            </a:r>
          </a:p>
          <a:p>
            <a:pPr marL="457200" indent="-457200" algn="r">
              <a:buNone/>
            </a:pPr>
            <a:r>
              <a:rPr lang="ar-sa" dirty="0" smtClean="0"/>
              <a:t>أو بين القسم و لو ، كقوله :” فأقسِمُ أن لو التقينا و أنتمُ “.</a:t>
            </a:r>
            <a:endParaRPr lang="en-US" dirty="0" smtClean="0"/>
          </a:p>
          <a:p>
            <a:pPr marL="457200" indent="-457200" algn="r">
              <a:buNone/>
            </a:pPr>
            <a:r>
              <a:rPr lang="en-US" sz="3200" dirty="0" smtClean="0"/>
              <a:t>2.</a:t>
            </a:r>
            <a:r>
              <a:rPr lang="ar-sa" sz="3200" dirty="0" smtClean="0"/>
              <a:t> المفسرة : </a:t>
            </a:r>
            <a:r>
              <a:rPr lang="ar-sa" dirty="0" smtClean="0"/>
              <a:t>و هي الداخلة على  جملة مبينة حكاية ما قبلها، دال على معنى القول بغير حروفه ، كقوله تعالى :{ فأوحينا إليه أن اصنع الفُلك } ، وقوله :{ و انطلق الملأ منهم أن امشوا }.  </a:t>
            </a: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791199"/>
          </a:xfrm>
        </p:spPr>
        <p:txBody>
          <a:bodyPr>
            <a:normAutofit/>
          </a:bodyPr>
          <a:lstStyle/>
          <a:p>
            <a:pPr marL="457200" indent="-457200" algn="r">
              <a:buFont typeface="+mj-lt"/>
              <a:buAutoNum type="arabicPeriod" startAt="3"/>
            </a:pPr>
            <a:r>
              <a:rPr lang="ar-sa" sz="3200" dirty="0" smtClean="0"/>
              <a:t>المهملة :</a:t>
            </a:r>
            <a:r>
              <a:rPr lang="ar-sa" dirty="0" smtClean="0"/>
              <a:t>بعض العرب يُهملها حملاً على ( ما المصدرية ) ، كقراءة { لمن أرادَ أن يُتِمُّ الرضاعة }. و قول الشاعر : أن تقرآن على أسماء ويحكما ..... </a:t>
            </a:r>
          </a:p>
          <a:p>
            <a:pPr marL="457200" indent="-457200" algn="r">
              <a:buNone/>
            </a:pPr>
            <a:r>
              <a:rPr lang="ar-sa" dirty="0" smtClean="0"/>
              <a:t>فـ ( أن ) مصدرية ، أُهملت ولم تعمل .</a:t>
            </a:r>
          </a:p>
          <a:p>
            <a:pPr marL="514350" indent="-514350" algn="r">
              <a:buFont typeface="+mj-lt"/>
              <a:buAutoNum type="arabicPeriod" startAt="4"/>
            </a:pPr>
            <a:r>
              <a:rPr lang="ar-sa" sz="3200" dirty="0" smtClean="0"/>
              <a:t>المصدرية : </a:t>
            </a:r>
            <a:r>
              <a:rPr lang="ar-sa" dirty="0" smtClean="0"/>
              <a:t>هي التي مع الفعل في تأويل مصدر ، ومنه قوله تعالى :{ و أن تصوموا خيرٌ لكم } ، فالمصدر المؤول منها مبتدأ . </a:t>
            </a:r>
          </a:p>
          <a:p>
            <a:pPr marL="514350" indent="-514350" algn="r">
              <a:buNone/>
            </a:pPr>
            <a:r>
              <a:rPr lang="ar-sa" dirty="0" smtClean="0"/>
              <a:t>و قوله تعالى :{ ألم يأن للذين آمنوا أن تخشَعَ قلوبهم }، فالمصدر المؤول منها و مدخولها فاعل .</a:t>
            </a:r>
          </a:p>
          <a:p>
            <a:pPr marL="514350" indent="-514350" algn="r">
              <a:buNone/>
            </a:pPr>
            <a:r>
              <a:rPr lang="ar-sa" dirty="0" smtClean="0"/>
              <a:t>وقوله تعالى :{ فأردتُ أن أعيبها } ، فالمصدر المؤول منها ومن مدخولها مفعول به . </a:t>
            </a:r>
          </a:p>
          <a:p>
            <a:pPr marL="514350" indent="-514350" algn="r">
              <a:buNone/>
            </a:pPr>
            <a:r>
              <a:rPr lang="ar-sa" dirty="0" smtClean="0"/>
              <a:t>وقوله تعالى :{ من قبلِ أن يأتيَ يومٌ لا بيعٌ فيه }، فالمصدر المؤول منها و من مدخولها مجرور بالإضافة .</a:t>
            </a:r>
            <a:r>
              <a:rPr lang="ar-sa" sz="3200" dirty="0" smtClean="0"/>
              <a:t> 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72199"/>
          </a:xfrm>
        </p:spPr>
        <p:txBody>
          <a:bodyPr>
            <a:normAutofit/>
          </a:bodyPr>
          <a:lstStyle/>
          <a:p>
            <a:pPr algn="r"/>
            <a:r>
              <a:rPr lang="ar-sa" dirty="0" smtClean="0"/>
              <a:t>تنقسم ( أن ) إلى :</a:t>
            </a:r>
          </a:p>
          <a:p>
            <a:pPr marL="457200" indent="-457200" algn="r">
              <a:buFont typeface="+mj-lt"/>
              <a:buAutoNum type="arabicPeriod"/>
            </a:pPr>
            <a:r>
              <a:rPr lang="ar-sa" dirty="0" smtClean="0"/>
              <a:t>مخففة من ( أنَّ ) .</a:t>
            </a:r>
          </a:p>
          <a:p>
            <a:pPr marL="457200" indent="-457200" algn="r">
              <a:buFont typeface="+mj-lt"/>
              <a:buAutoNum type="arabicPeriod"/>
            </a:pPr>
            <a:r>
              <a:rPr lang="ar-sa" dirty="0" smtClean="0"/>
              <a:t>ناصبة للمضارع .</a:t>
            </a:r>
          </a:p>
          <a:p>
            <a:pPr marL="457200" indent="-457200" algn="r">
              <a:buNone/>
            </a:pPr>
            <a:r>
              <a:rPr lang="ar-sa" dirty="0" smtClean="0"/>
              <a:t>فإن كان العامل فيها من أفعال العلم ، وجب أن تكون مخففة ، وتعين في المضارع بعدها الرفع ، نحو : علِمتُ أن يقومُ ، التقدير : أنه يقوم ، فخُفِّفَت ( أنّ) ، و حُذِفَ اسمها ، و بقي خبرها ، وهذه هي غير الناصبة للمضارع ، ومنه قوله تعالى :{ علِمَ أن سيكونُ منكم مرضى } ، و قوله :{ أفلا يرونَ أن لا يرجِعُ }.</a:t>
            </a:r>
          </a:p>
          <a:p>
            <a:pPr marL="457200" indent="-457200" algn="r">
              <a:buNone/>
            </a:pPr>
            <a:r>
              <a:rPr lang="ar-sa" dirty="0" smtClean="0"/>
              <a:t>و إن كان العامل فيها من أفعال الظن ، جاز فيها الأمران ، و صحَّ في المضارع بعدها النصب            و الرفع ، إلا أن النصبَ هو الأرجح ، ومنه قوله تعالى :{ أحسِبَ الناسُ أن يُتركوا }.</a:t>
            </a:r>
          </a:p>
          <a:p>
            <a:pPr marL="457200" indent="-457200" algn="r">
              <a:buNone/>
            </a:pPr>
            <a:r>
              <a:rPr lang="ar-sa" dirty="0" smtClean="0"/>
              <a:t>و يجوز الرفع على جعل ( أن ) مخففة من الثقيلة ، ومنه قوله تعالى : { و حسبوا أن لا تكون فتنة} ، وقرأ أبو عمرو و حمزة و الكسائي برفع ( تكون ) ، و قرأ الباقون بنصبه .</a:t>
            </a:r>
          </a:p>
          <a:p>
            <a:pPr marL="457200" indent="-457200" algn="r">
              <a:buNone/>
            </a:pPr>
            <a:r>
              <a:rPr lang="ar-sa" dirty="0" smtClean="0"/>
              <a:t>تقول :” ظننتُ أن يقومُ ، و أن يقومَ “.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te">
  <a:themeElements>
    <a:clrScheme name="Forte">
      <a:dk1>
        <a:srgbClr val="FFFFFF"/>
      </a:dk1>
      <a:lt1>
        <a:srgbClr val="000000"/>
      </a:lt1>
      <a:dk2>
        <a:srgbClr val="292828"/>
      </a:dk2>
      <a:lt2>
        <a:srgbClr val="DEDEDE"/>
      </a:lt2>
      <a:accent1>
        <a:srgbClr val="C70F0C"/>
      </a:accent1>
      <a:accent2>
        <a:srgbClr val="DD6B0D"/>
      </a:accent2>
      <a:accent3>
        <a:srgbClr val="FAA700"/>
      </a:accent3>
      <a:accent4>
        <a:srgbClr val="93E50D"/>
      </a:accent4>
      <a:accent5>
        <a:srgbClr val="17C7BA"/>
      </a:accent5>
      <a:accent6>
        <a:srgbClr val="0A96E4"/>
      </a:accent6>
      <a:hlink>
        <a:srgbClr val="8F3BED"/>
      </a:hlink>
      <a:folHlink>
        <a:srgbClr val="C29EEB"/>
      </a:folHlink>
    </a:clrScheme>
    <a:fontScheme name="Forte">
      <a:majorFont>
        <a:latin typeface="Constantia"/>
        <a:ea typeface=""/>
        <a:cs typeface=""/>
        <a:font script="Jpan" typeface="ＭＳ 明朝"/>
      </a:majorFont>
      <a:minorFont>
        <a:latin typeface="Constantia"/>
        <a:ea typeface=""/>
        <a:cs typeface=""/>
        <a:font script="Jpan" typeface="ＭＳ 明朝"/>
      </a:minorFont>
    </a:fontScheme>
    <a:fmtScheme name="Fort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50000"/>
                <a:lumMod val="70000"/>
              </a:schemeClr>
            </a:gs>
            <a:gs pos="35000">
              <a:schemeClr val="phClr">
                <a:tint val="100000"/>
                <a:shade val="90000"/>
                <a:satMod val="150000"/>
                <a:lumMod val="80000"/>
              </a:schemeClr>
            </a:gs>
            <a:gs pos="100000">
              <a:schemeClr val="phClr">
                <a:tint val="100000"/>
                <a:satMod val="150000"/>
                <a:lumMod val="11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30000"/>
                <a:lumMod val="80000"/>
              </a:schemeClr>
            </a:gs>
            <a:gs pos="80000">
              <a:schemeClr val="phClr">
                <a:shade val="9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14300" sx="105000" sy="105000" algn="ctr" rotWithShape="0">
              <a:srgbClr val="5F5F5F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woPt" dir="tr">
              <a:rot lat="0" lon="0" rev="5400000"/>
            </a:lightRig>
          </a:scene3d>
          <a:sp3d>
            <a:bevelT w="12700" h="25400"/>
          </a:sp3d>
        </a:effectStyle>
        <a:effectStyle>
          <a:effectLst>
            <a:outerShdw blurRad="114300" dist="25400" sx="103000" sy="103000" algn="ctr" rotWithShape="0">
              <a:srgbClr val="4B4B4B">
                <a:alpha val="50000"/>
              </a:srgbClr>
            </a:outerShdw>
            <a:reflection blurRad="38100" stA="80000" endPos="50000" dist="38100" dir="5400000" sy="-100000" rotWithShape="0"/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>
            <a:bevelT w="127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Forte.thmx</Template>
  <TotalTime>687</TotalTime>
  <Words>729</Words>
  <Application>Microsoft Macintosh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Forte</vt:lpstr>
      <vt:lpstr>Slide 1</vt:lpstr>
      <vt:lpstr>Slide 2</vt:lpstr>
      <vt:lpstr>نواصب الفعل المضارع 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Mabook  Pro</dc:creator>
  <cp:lastModifiedBy>Mabook  Pro</cp:lastModifiedBy>
  <cp:revision>15</cp:revision>
  <dcterms:created xsi:type="dcterms:W3CDTF">2013-02-01T17:29:35Z</dcterms:created>
  <dcterms:modified xsi:type="dcterms:W3CDTF">2013-02-02T03:00:27Z</dcterms:modified>
</cp:coreProperties>
</file>