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61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84" d="100"/>
          <a:sy n="84" d="100"/>
        </p:scale>
        <p:origin x="-10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5403-5006-1743-B785-3949909D6296}" type="datetimeFigureOut">
              <a:rPr lang="en-US" smtClean="0"/>
              <a:pPr/>
              <a:t>2/2/13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5FCD-ECF8-594D-A447-79E6088B4F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5403-5006-1743-B785-3949909D6296}" type="datetimeFigureOut">
              <a:rPr lang="en-US" smtClean="0"/>
              <a:pPr/>
              <a:t>2/2/13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5FCD-ECF8-594D-A447-79E6088B4F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5403-5006-1743-B785-3949909D6296}" type="datetimeFigureOut">
              <a:rPr lang="en-US" smtClean="0"/>
              <a:pPr/>
              <a:t>2/2/13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5FCD-ECF8-594D-A447-79E6088B4F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5403-5006-1743-B785-3949909D6296}" type="datetimeFigureOut">
              <a:rPr lang="en-US" smtClean="0"/>
              <a:pPr/>
              <a:t>2/2/13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5FCD-ECF8-594D-A447-79E6088B4F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5403-5006-1743-B785-3949909D6296}" type="datetimeFigureOut">
              <a:rPr lang="en-US" smtClean="0"/>
              <a:pPr/>
              <a:t>2/2/13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5FCD-ECF8-594D-A447-79E6088B4F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5403-5006-1743-B785-3949909D6296}" type="datetimeFigureOut">
              <a:rPr lang="en-US" smtClean="0"/>
              <a:pPr/>
              <a:t>2/2/13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5FCD-ECF8-594D-A447-79E6088B4F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5403-5006-1743-B785-3949909D6296}" type="datetimeFigureOut">
              <a:rPr lang="en-US" smtClean="0"/>
              <a:pPr/>
              <a:t>2/2/13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5FCD-ECF8-594D-A447-79E6088B4F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5403-5006-1743-B785-3949909D6296}" type="datetimeFigureOut">
              <a:rPr lang="en-US" smtClean="0"/>
              <a:pPr/>
              <a:t>2/2/13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5FCD-ECF8-594D-A447-79E6088B4F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5403-5006-1743-B785-3949909D6296}" type="datetimeFigureOut">
              <a:rPr lang="en-US" smtClean="0"/>
              <a:pPr/>
              <a:t>2/2/13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5FCD-ECF8-594D-A447-79E6088B4F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5403-5006-1743-B785-3949909D6296}" type="datetimeFigureOut">
              <a:rPr lang="en-US" smtClean="0"/>
              <a:pPr/>
              <a:t>2/2/13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5FCD-ECF8-594D-A447-79E6088B4F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5403-5006-1743-B785-3949909D6296}" type="datetimeFigureOut">
              <a:rPr lang="en-US" smtClean="0"/>
              <a:pPr/>
              <a:t>2/2/13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5FCD-ECF8-594D-A447-79E6088B4F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65403-5006-1743-B785-3949909D6296}" type="datetimeFigureOut">
              <a:rPr lang="en-US" smtClean="0"/>
              <a:pPr/>
              <a:t>2/2/13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85FCD-ECF8-594D-A447-79E6088B4F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لن ، إذن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ar-sa" dirty="0" smtClean="0"/>
              <a:t>لن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199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ar-sa" dirty="0" smtClean="0"/>
              <a:t> لن عند الجمهور ، حرف بسيط لا تركيب فيه ، و تنصب المستقبل ، و تفيد نفيه .</a:t>
            </a:r>
          </a:p>
          <a:p>
            <a:pPr algn="r"/>
            <a:r>
              <a:rPr lang="ar-sa" dirty="0" smtClean="0"/>
              <a:t>نفي ( لن ) للفعل المستقبل على ضربين :</a:t>
            </a:r>
          </a:p>
          <a:p>
            <a:pPr marL="457200" indent="-457200" algn="r">
              <a:buFont typeface="+mj-lt"/>
              <a:buAutoNum type="arabicPeriod"/>
            </a:pPr>
            <a:r>
              <a:rPr lang="ar-sa" dirty="0" smtClean="0"/>
              <a:t>نفي غاية يُنتَهى إليها ، نحو قوله تعالى :{ لن نبرح عليهِ عاكفين حتى يرجِعَ إلينا موسى }.</a:t>
            </a:r>
          </a:p>
          <a:p>
            <a:pPr marL="457200" indent="-457200" algn="r">
              <a:buNone/>
            </a:pPr>
            <a:r>
              <a:rPr lang="ar-sa" dirty="0" smtClean="0"/>
              <a:t>فإن نفي البراح مستمر إلى رجوع موسى .</a:t>
            </a:r>
          </a:p>
          <a:p>
            <a:pPr marL="457200" indent="-457200" algn="r">
              <a:buNone/>
            </a:pPr>
            <a:r>
              <a:rPr lang="ar-sa" dirty="0" smtClean="0"/>
              <a:t>و مثله قوله تعالى :{ فلن أبرحَ الأرضَ حتى يأذنَ لي أبي }، فنفي براحة الأرض مستمر إلى أن يجيئه الإذن من أبيه .</a:t>
            </a:r>
          </a:p>
          <a:p>
            <a:pPr marL="457200" indent="-457200" algn="r">
              <a:buNone/>
            </a:pPr>
            <a:r>
              <a:rPr lang="en-US" dirty="0" smtClean="0"/>
              <a:t>2.</a:t>
            </a:r>
            <a:r>
              <a:rPr lang="ar-sa" dirty="0" smtClean="0"/>
              <a:t> نفي مستمر إلى غير غاية ، نحو قوله تعالى :{ لن يخلقوا ذُباباً ولو اجتمعوا له }.</a:t>
            </a:r>
          </a:p>
          <a:p>
            <a:pPr marL="457200" indent="-457200" algn="r">
              <a:buNone/>
            </a:pPr>
            <a:r>
              <a:rPr lang="ar-sa" dirty="0" smtClean="0"/>
              <a:t>فإن إنتفاء خلقهم الذباب مستمر أبداً ، لقيام الدليل العقلي على أن خلقهم إياه محال ، و المحال لايقع .</a:t>
            </a:r>
          </a:p>
          <a:p>
            <a:pPr marL="457200" indent="-457200" algn="r">
              <a:buNone/>
            </a:pPr>
            <a:r>
              <a:rPr lang="ar-sa" dirty="0" smtClean="0"/>
              <a:t>وقوله تعالى :{ قل لن يجيرني من الله أحداً ، و لن أجد من دونه ملتحداً }.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ar-sa" dirty="0" smtClean="0"/>
              <a:t>إذن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92163"/>
            <a:ext cx="8686800" cy="5380038"/>
          </a:xfrm>
        </p:spPr>
        <p:txBody>
          <a:bodyPr/>
          <a:lstStyle/>
          <a:p>
            <a:pPr algn="r"/>
            <a:r>
              <a:rPr lang="ar-sa" dirty="0" smtClean="0"/>
              <a:t>حرفٌ عند الجمهور ، قال سيبويه : معناها الجواب و الجزاء ، و قد ذهب الكوفيون إلى أنها اسم .</a:t>
            </a:r>
          </a:p>
          <a:p>
            <a:pPr algn="r"/>
            <a:r>
              <a:rPr lang="ar-sa" dirty="0" smtClean="0"/>
              <a:t>و يوُقَف عليها بالألف ، كما تكتب به ، و قيل بالنون ، و قيل : إن عمِلَت فبالألف ، و إلا فبالنون للفرق بينها و بين ( إذا ) .</a:t>
            </a:r>
          </a:p>
          <a:p>
            <a:pPr algn="r"/>
            <a:r>
              <a:rPr lang="ar-sa" dirty="0" smtClean="0"/>
              <a:t>فـ ( إذن ) حرف جوابٍ و جزاء ، و شرطُ إعمالها ثلاثة أمور :</a:t>
            </a:r>
          </a:p>
          <a:p>
            <a:pPr marL="457200" indent="-457200" algn="r">
              <a:buFont typeface="+mj-lt"/>
              <a:buAutoNum type="arabicPeriod"/>
            </a:pPr>
            <a:r>
              <a:rPr lang="ar-sa" dirty="0" smtClean="0"/>
              <a:t>أن يكون الفعل مُستَقبلاً .</a:t>
            </a:r>
          </a:p>
          <a:p>
            <a:pPr marL="457200" indent="-457200" algn="r">
              <a:buFont typeface="+mj-lt"/>
              <a:buAutoNum type="arabicPeriod"/>
            </a:pPr>
            <a:r>
              <a:rPr lang="ar-sa" dirty="0" smtClean="0"/>
              <a:t>أن تتصدر ، فإن وقعت حشواً أو متأخرة أُهمِلت ، كقول الشاعر : و أمكنني منها إذن لا أقيلُها . و إن كان السابقُ عليها واواً أو فاءً ، جاز النصب ، و قد قُرءَ { و إذن لا يلبثوا } و هذه قراءة ابن مسعود ، و قرأ أُبيُّ بن كعب قوله تعالى :{ فإذاً لا يُؤتوا }، و الغالب الرفع و به قرأ السبعة .</a:t>
            </a:r>
          </a:p>
          <a:p>
            <a:pPr marL="457200" indent="-457200" algn="r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67399"/>
          </a:xfrm>
        </p:spPr>
        <p:txBody>
          <a:bodyPr/>
          <a:lstStyle/>
          <a:p>
            <a:pPr marL="457200" indent="-457200" algn="r">
              <a:buFont typeface="+mj-lt"/>
              <a:buAutoNum type="arabicPeriod" startAt="3"/>
            </a:pPr>
            <a:r>
              <a:rPr lang="ar-sa" dirty="0" smtClean="0"/>
              <a:t>أن لا يُفصَل بينها و بين منصوبها إلا بالقسم ، أو لا النافية ، فلو فُصِلَ بينهما وجب رفع الفعل بعدها ، نحو :” إذن زيدٌ يُكرِمُك “ ، إلا أن يكون الفاصل القسم أو ( لا النافية ) ، نحو :” إذن و الله أُكْرِمَكَ “ ،” إذن لا أُكِلِّــمَكَ “ .</a:t>
            </a:r>
          </a:p>
          <a:p>
            <a:pPr marL="457200" indent="-457200" algn="r">
              <a:buNone/>
            </a:pPr>
            <a:r>
              <a:rPr lang="ar-sa" dirty="0" smtClean="0">
                <a:solidFill>
                  <a:srgbClr val="FF0000"/>
                </a:solidFill>
              </a:rPr>
              <a:t>عللي : يُغتفر الفصل بالقسم ، و لا النافية بين إذن و الفعل ، ولا يُعتد بهما كفاصل ؟</a:t>
            </a:r>
          </a:p>
          <a:p>
            <a:pPr marL="457200" indent="-457200" algn="r">
              <a:buNone/>
            </a:pPr>
            <a:r>
              <a:rPr lang="ar-sa" dirty="0" smtClean="0">
                <a:solidFill>
                  <a:schemeClr val="accent4"/>
                </a:solidFill>
              </a:rPr>
              <a:t>لأن القسم تأكيد لربط ( إذن ) ، و الفصل بـ ( لا النافية ) لا يُعْتَدُّ به ، لأنه لم يُعْتدّ به فاصلة في (أن ) ، فكذا في ( إذن ) .</a:t>
            </a:r>
          </a:p>
          <a:p>
            <a:pPr marL="457200" indent="-457200" algn="r">
              <a:buNone/>
            </a:pPr>
            <a:endParaRPr lang="ar-sa" dirty="0" smtClean="0">
              <a:solidFill>
                <a:schemeClr val="accent4"/>
              </a:solidFill>
            </a:endParaRPr>
          </a:p>
          <a:p>
            <a:pPr marL="457200" indent="-457200" algn="r">
              <a:buFont typeface="+mj-lt"/>
              <a:buAutoNum type="arabicPeriod" startAt="3"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5334000"/>
          </a:xfrm>
        </p:spPr>
        <p:txBody>
          <a:bodyPr/>
          <a:lstStyle/>
          <a:p>
            <a:pPr algn="r">
              <a:buNone/>
            </a:pPr>
            <a:r>
              <a:rPr lang="ar-sa" dirty="0" smtClean="0"/>
              <a:t>فوقوع اللام بعد كي دليل على أنها لا تكون مصدرية و الفعل المضارع الذي بعد اللام منصوب بأن المضمرة  بعد حرف التعليل ( كي ) .</a:t>
            </a:r>
          </a:p>
          <a:p>
            <a:pPr algn="r">
              <a:buNone/>
            </a:pPr>
            <a:r>
              <a:rPr lang="ar-sa" dirty="0" smtClean="0"/>
              <a:t>و الأخفش يرى أن ( كي ) لا  تكون إلا حرف جر ، و الناصب للمضارع بعدها ( أن ) المصدرية ظاهرة أو مُقَدَّرة وهو ما يراه الخليل .</a:t>
            </a:r>
          </a:p>
          <a:p>
            <a:pPr algn="r">
              <a:buNone/>
            </a:pPr>
            <a:r>
              <a:rPr lang="ar-sa" dirty="0" smtClean="0"/>
              <a:t>فـ ( كي ) للعرب فيها مذهبان : </a:t>
            </a:r>
          </a:p>
          <a:p>
            <a:pPr marL="457200" indent="-457200" algn="r">
              <a:buFont typeface="+mj-lt"/>
              <a:buAutoNum type="arabicPeriod"/>
            </a:pPr>
            <a:r>
              <a:rPr lang="ar-sa" dirty="0" smtClean="0"/>
              <a:t>أن يعملوها في الفعل كعمل ( أن ) .</a:t>
            </a:r>
          </a:p>
          <a:p>
            <a:pPr marL="457200" indent="-457200" algn="r">
              <a:buFont typeface="+mj-lt"/>
              <a:buAutoNum type="arabicPeriod"/>
            </a:pPr>
            <a:r>
              <a:rPr lang="ar-sa" dirty="0" smtClean="0"/>
              <a:t>أن يُجروها مجرى لام الجر ، فيكون النصب بعدها بإضمار ( أن ) ، وقد تظهر في الشعر كقول الشاعر :</a:t>
            </a:r>
          </a:p>
          <a:p>
            <a:pPr marL="457200" indent="-457200" algn="r">
              <a:buNone/>
            </a:pPr>
            <a:r>
              <a:rPr lang="ar-sa" smtClean="0"/>
              <a:t>كيما أن تغُرَّ و تَخْدَعا .....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Apex.thmx</Template>
  <TotalTime>2</TotalTime>
  <Words>500</Words>
  <Application>Microsoft Macintosh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لن ، إذن </vt:lpstr>
      <vt:lpstr>لن </vt:lpstr>
      <vt:lpstr>إذن 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لن </dc:title>
  <dc:creator>Mabook  Pro</dc:creator>
  <cp:lastModifiedBy>Mabook  Pro</cp:lastModifiedBy>
  <cp:revision>2</cp:revision>
  <dcterms:created xsi:type="dcterms:W3CDTF">2013-02-02T03:03:37Z</dcterms:created>
  <dcterms:modified xsi:type="dcterms:W3CDTF">2013-02-02T03:04:21Z</dcterms:modified>
</cp:coreProperties>
</file>