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68" d="100"/>
          <a:sy n="68" d="100"/>
        </p:scale>
        <p:origin x="-15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E1F6D34F-B98C-0A40-BA45-C511694EAC55}" type="datetimeFigureOut">
              <a:rPr lang="en-US" smtClean="0"/>
              <a:pPr/>
              <a:t>2/15/13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D34F-B98C-0A40-BA45-C511694EAC55}" type="datetimeFigureOut">
              <a:rPr lang="en-US" smtClean="0"/>
              <a:pPr/>
              <a:t>2/15/13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B538A-704D-AC45-A077-03C94E77CA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E1F6D34F-B98C-0A40-BA45-C511694EAC55}" type="datetimeFigureOut">
              <a:rPr lang="en-US" smtClean="0"/>
              <a:pPr/>
              <a:t>2/15/13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smtClean="0"/>
              <a:t>
              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43D985D-41A0-4705-858A-FEEDE5B81603}" type="datetime1">
              <a:rPr smtClean="0"/>
              <a:pPr/>
              <a:t>6/3/2007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D34F-B98C-0A40-BA45-C511694EAC55}" type="datetimeFigureOut">
              <a:rPr lang="en-US" smtClean="0"/>
              <a:pPr/>
              <a:t>2/15/13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B538A-704D-AC45-A077-03C94E77CA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D34F-B98C-0A40-BA45-C511694EAC55}" type="datetimeFigureOut">
              <a:rPr lang="en-US" smtClean="0"/>
              <a:pPr/>
              <a:t>2/15/13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B538A-704D-AC45-A077-03C94E77CA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D34F-B98C-0A40-BA45-C511694EAC55}" type="datetimeFigureOut">
              <a:rPr lang="en-US" smtClean="0"/>
              <a:pPr/>
              <a:t>2/15/13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B538A-704D-AC45-A077-03C94E77CA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D34F-B98C-0A40-BA45-C511694EAC55}" type="datetimeFigureOut">
              <a:rPr lang="en-US" smtClean="0"/>
              <a:pPr/>
              <a:t>2/15/13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B538A-704D-AC45-A077-03C94E77CA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E1F6D34F-B98C-0A40-BA45-C511694EAC55}" type="datetimeFigureOut">
              <a:rPr lang="en-US" smtClean="0"/>
              <a:pPr/>
              <a:t>2/15/13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902B538A-704D-AC45-A077-03C94E77CA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E1F6D34F-B98C-0A40-BA45-C511694EAC55}" type="datetimeFigureOut">
              <a:rPr lang="en-US" smtClean="0"/>
              <a:pPr/>
              <a:t>2/15/13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902B538A-704D-AC45-A077-03C94E77CA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D34F-B98C-0A40-BA45-C511694EAC55}" type="datetimeFigureOut">
              <a:rPr lang="en-US" smtClean="0"/>
              <a:pPr/>
              <a:t>2/15/13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B538A-704D-AC45-A077-03C94E77CA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D34F-B98C-0A40-BA45-C511694EAC55}" type="datetimeFigureOut">
              <a:rPr lang="en-US" smtClean="0"/>
              <a:pPr/>
              <a:t>2/15/13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B538A-704D-AC45-A077-03C94E77CA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D34F-B98C-0A40-BA45-C511694EAC55}" type="datetimeFigureOut">
              <a:rPr lang="en-US" smtClean="0"/>
              <a:pPr/>
              <a:t>2/15/13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B538A-704D-AC45-A077-03C94E77CA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D34F-B98C-0A40-BA45-C511694EAC55}" type="datetimeFigureOut">
              <a:rPr lang="en-US" smtClean="0"/>
              <a:pPr/>
              <a:t>2/15/13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B538A-704D-AC45-A077-03C94E77CA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1F6D34F-B98C-0A40-BA45-C511694EAC55}" type="datetimeFigureOut">
              <a:rPr lang="en-US" smtClean="0"/>
              <a:pPr/>
              <a:t>2/15/13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902B538A-704D-AC45-A077-03C94E77CA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     مواضع إضمار (أن 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مواضع نصب الفعل المضارع بــ ( أن ) مضمرة وجوباً: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49824"/>
            <a:ext cx="8381999" cy="4007224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4000" b="1" u="sng" dirty="0" smtClean="0">
                <a:solidFill>
                  <a:srgbClr val="008000"/>
                </a:solidFill>
              </a:rPr>
              <a:t>الأول : </a:t>
            </a:r>
            <a:r>
              <a:rPr lang="ar-sa" sz="3200" b="1" dirty="0" smtClean="0"/>
              <a:t>بعد اللام إن سبقت بكون ناقص ، ماضٍ منفي ، كقوله تعالى :     ” وما كان الله ليظلمهم “ و” لم يكن الله ليغفر لهم “ ، فالناصب للمضارع بعد لام الجحود هو ( أن) المضمرة وجوباً ، وهو مذهب البصريين، فاللام عندهم حرف جر ، و الفعل بعدها مضارع منصوب بأن المضمرة وجوباً بعد اللام .</a:t>
            </a:r>
          </a:p>
          <a:p>
            <a:pPr algn="r">
              <a:buNone/>
            </a:pPr>
            <a:r>
              <a:rPr lang="ar-sa" sz="3200" b="1" dirty="0" smtClean="0"/>
              <a:t>وعند الكوفيين ، اللام حرف زائد للتأكيد ، و الفعل المضارع منصوب بهذه اللام الزائدة . 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u="sng" dirty="0" smtClean="0">
                <a:solidFill>
                  <a:srgbClr val="008000"/>
                </a:solidFill>
              </a:rPr>
              <a:t>الثاني </a:t>
            </a:r>
            <a:r>
              <a:rPr lang="ar-sa" dirty="0" smtClean="0">
                <a:solidFill>
                  <a:srgbClr val="008000"/>
                </a:solidFill>
              </a:rPr>
              <a:t>: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49824"/>
            <a:ext cx="8305801" cy="4603376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ar-sa" sz="2400" b="1" dirty="0" smtClean="0"/>
              <a:t>بعد ( أو) إذا صلح في موضعها ( حتى ) ، يعني أن ما بعدها غاية لما قبلها نحو” لألزمنّك         أو تقضيني حقي “ ، فالفعل الذي قبلها ينقضي شيئاً فشيئاً ، ومنه قول الشاعر :</a:t>
            </a:r>
          </a:p>
          <a:p>
            <a:pPr algn="ctr">
              <a:buNone/>
            </a:pPr>
            <a:r>
              <a:rPr lang="ar-sa" sz="2400" b="1" dirty="0" smtClean="0"/>
              <a:t>لأستسهلنّ الصعبَ أو أدرك المنى</a:t>
            </a:r>
          </a:p>
          <a:p>
            <a:pPr algn="r">
              <a:buNone/>
            </a:pPr>
            <a:r>
              <a:rPr lang="ar-sa" sz="2400" b="1" dirty="0" smtClean="0"/>
              <a:t>فــ ( أو ) هنا بمعنى ( إلى) .</a:t>
            </a:r>
          </a:p>
          <a:p>
            <a:pPr algn="r">
              <a:buNone/>
            </a:pPr>
            <a:r>
              <a:rPr lang="ar-sa" sz="2400" b="1" dirty="0" smtClean="0"/>
              <a:t>أو صلح في موضعها ( إلا) كقوله : </a:t>
            </a:r>
          </a:p>
          <a:p>
            <a:pPr algn="ctr">
              <a:buNone/>
            </a:pPr>
            <a:r>
              <a:rPr lang="ar-sa" sz="2400" b="1" dirty="0" smtClean="0"/>
              <a:t>وكنتُ إذا غمزتُ قناة قومٍ                   كسرتُ كعوبها ، أو تستقيما</a:t>
            </a:r>
          </a:p>
          <a:p>
            <a:pPr algn="r">
              <a:buNone/>
            </a:pPr>
            <a:r>
              <a:rPr lang="ar-sa" sz="2400" b="1" dirty="0" smtClean="0"/>
              <a:t>فــ ( تستقيم ) فعل مضارع منصوب بـ ( أن ) المضمرة وجوباً بعد ( أو ) .  </a:t>
            </a:r>
            <a:endParaRPr lang="en-US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381000" y="228600"/>
            <a:ext cx="8458200" cy="6019800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ar-sa" sz="2800" u="sng" dirty="0" smtClean="0">
                <a:solidFill>
                  <a:srgbClr val="FF0000"/>
                </a:solidFill>
              </a:rPr>
              <a:t>لِمَ لا يكون ( أو ) عامل النصب في الفعل ؟</a:t>
            </a:r>
          </a:p>
          <a:p>
            <a:pPr algn="r">
              <a:buNone/>
            </a:pPr>
            <a:r>
              <a:rPr lang="ar-sa" sz="2800" dirty="0" smtClean="0"/>
              <a:t>لأنه حرفُ عطف مشترك بين الأسماء والأفعال ، و الحرف المشترك أصله أن لا يعمل .</a:t>
            </a:r>
          </a:p>
          <a:p>
            <a:pPr algn="r">
              <a:buNone/>
            </a:pPr>
            <a:r>
              <a:rPr lang="ar-sa" sz="2800" u="sng" dirty="0" smtClean="0">
                <a:solidFill>
                  <a:srgbClr val="FF0000"/>
                </a:solidFill>
                <a:latin typeface="+mj-lt"/>
              </a:rPr>
              <a:t>ما الفرق بين ( أو ) التي بمعنى ( إلى ) ، و ( أو ) التي بمعنى ( إلاّ)؟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08000"/>
                </a:solidFill>
                <a:latin typeface="+mj-lt"/>
              </a:rPr>
              <a:t>ا</a:t>
            </a:r>
            <a:r>
              <a:rPr lang="ar-sa" sz="3200" u="sng" dirty="0" smtClean="0">
                <a:solidFill>
                  <a:srgbClr val="008000"/>
                </a:solidFill>
                <a:latin typeface="+mj-lt"/>
              </a:rPr>
              <a:t>لثالث :</a:t>
            </a:r>
            <a:r>
              <a:rPr lang="ar-sa" sz="3200" dirty="0" smtClean="0">
                <a:solidFill>
                  <a:srgbClr val="008000"/>
                </a:solidFill>
                <a:latin typeface="+mj-lt"/>
              </a:rPr>
              <a:t> </a:t>
            </a:r>
            <a:r>
              <a:rPr lang="ar-sa" sz="2800" dirty="0" smtClean="0">
                <a:latin typeface="+mj-lt"/>
              </a:rPr>
              <a:t>بعد ( حتى ) ، إن كان الفعل مستقبلاً باعتبار التكلم ، فيقع بعدها الفعل المضارع المنصوب بأن المضمرة وجوباً .</a:t>
            </a:r>
          </a:p>
          <a:p>
            <a:pPr algn="r">
              <a:buNone/>
            </a:pPr>
            <a:r>
              <a:rPr lang="ar-sa" sz="2800" u="sng" dirty="0" smtClean="0">
                <a:solidFill>
                  <a:srgbClr val="FF0000"/>
                </a:solidFill>
                <a:latin typeface="+mj-lt"/>
              </a:rPr>
              <a:t>لمَ لا تكون ( حتى) هي الناصبة للفعل ؟</a:t>
            </a:r>
          </a:p>
          <a:p>
            <a:pPr algn="r">
              <a:buNone/>
            </a:pPr>
            <a:r>
              <a:rPr lang="ar-sa" sz="2800" dirty="0" smtClean="0">
                <a:latin typeface="+mj-lt"/>
              </a:rPr>
              <a:t>حتى جاءت في كلام العرب حرف جر ، تعمل في الأسماء ، نحو قوله تعالى :” حتى مطلع الفجر “ ، وعوامل الأسماء لا تكون عوامل في الأفعال ، كما أن عوامل الأفعال ، لا تكون عوامل في الأسماء .</a:t>
            </a:r>
          </a:p>
          <a:p>
            <a:pPr algn="r">
              <a:buNone/>
            </a:pPr>
            <a:r>
              <a:rPr lang="ar-sa" sz="2800" dirty="0" smtClean="0">
                <a:latin typeface="+mj-lt"/>
              </a:rPr>
              <a:t>ولذلك فالعامل في الفعل المضارع بعد ( حتى ) هو ( أن ) المصدرية المضمرة 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381000" y="762000"/>
            <a:ext cx="8458200" cy="5486400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ar-sa" sz="3200" b="1" u="sng" dirty="0" smtClean="0">
                <a:solidFill>
                  <a:srgbClr val="FF0000"/>
                </a:solidFill>
                <a:latin typeface="+mj-lt"/>
              </a:rPr>
              <a:t>أجاز الكوفيون أن تكون (حتى) هي الناصبة للمضارع بنفسها ، ما حجتهم في ذلك ؟</a:t>
            </a:r>
          </a:p>
          <a:p>
            <a:pPr algn="r">
              <a:buNone/>
            </a:pPr>
            <a:r>
              <a:rPr lang="ar-sa" sz="3200" b="1" u="sng" dirty="0" smtClean="0">
                <a:solidFill>
                  <a:srgbClr val="FF0000"/>
                </a:solidFill>
                <a:latin typeface="+mj-lt"/>
              </a:rPr>
              <a:t>متى يُرفع الفعل المضارع بعد حتى ؟</a:t>
            </a:r>
          </a:p>
          <a:p>
            <a:pPr algn="r">
              <a:buNone/>
            </a:pPr>
            <a:r>
              <a:rPr lang="ar-sa" sz="3200" b="1" dirty="0" smtClean="0">
                <a:solidFill>
                  <a:srgbClr val="004B7F"/>
                </a:solidFill>
                <a:latin typeface="+mj-lt"/>
              </a:rPr>
              <a:t>يُرفع الفعل المضارع بعدها إن كان حالاً ، نحو : مرضَ زيدٌ حتى لا يرجونه. (حال محقق)، ونحو ( سِرْتُ حتى أدخلُ البلد ) ، إن قلته و أنت داخل .</a:t>
            </a:r>
          </a:p>
          <a:p>
            <a:pPr algn="r">
              <a:buNone/>
            </a:pPr>
            <a:r>
              <a:rPr lang="ar-sa" sz="3200" b="1" dirty="0" smtClean="0">
                <a:solidFill>
                  <a:srgbClr val="004B7F"/>
                </a:solidFill>
                <a:latin typeface="+mj-lt"/>
              </a:rPr>
              <a:t>ومنه قوله تعالى :” حتى يقولُ الرسول “ ، في قراءة نافع ، لأنه مؤولٌ بالحال 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152400" y="228600"/>
            <a:ext cx="8574088" cy="6248400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ar-sa" sz="2800" dirty="0" smtClean="0">
                <a:solidFill>
                  <a:srgbClr val="008000"/>
                </a:solidFill>
              </a:rPr>
              <a:t>الرابع و الخامس : </a:t>
            </a:r>
            <a:r>
              <a:rPr lang="ar-sa" sz="2800" dirty="0" smtClean="0"/>
              <a:t>بعد فاء السببية ، وواو المعية، مسبوقين بنفي أو طلب محضين ، كقوله تعالى:” لا يُقضى عليهم فيموتوا “ ، و”و لمّا يعلم الله الذين جاهدوا منكم   و يعلم الصابرين “ .</a:t>
            </a:r>
          </a:p>
          <a:p>
            <a:pPr algn="r">
              <a:buNone/>
            </a:pPr>
            <a:r>
              <a:rPr lang="ar-sa" sz="2800" dirty="0" smtClean="0"/>
              <a:t>الفاء السببية تدل على أن ما قبلها سبب في حصول ما بعدها . </a:t>
            </a:r>
          </a:p>
          <a:p>
            <a:pPr algn="r">
              <a:buNone/>
            </a:pPr>
            <a:r>
              <a:rPr lang="ar-sa" sz="2800" dirty="0" smtClean="0"/>
              <a:t>واو المعية بمعنى ( مع ) أي أن حصول ما قبلها ، و ما بعدها في وقتٍ واحد ، لا يسبق أحدهما الآخر و لا يتأخر عنه .</a:t>
            </a:r>
          </a:p>
          <a:p>
            <a:pPr algn="r">
              <a:buNone/>
            </a:pPr>
            <a:r>
              <a:rPr lang="ar-sa" sz="2800" u="sng" dirty="0" smtClean="0">
                <a:solidFill>
                  <a:srgbClr val="FF0000"/>
                </a:solidFill>
              </a:rPr>
              <a:t>لِمَ لمْ تكن الفاء و الواو صالحة لعمل النصب في الفعل المضارع ؟</a:t>
            </a:r>
          </a:p>
          <a:p>
            <a:pPr algn="r">
              <a:buNone/>
            </a:pPr>
            <a:r>
              <a:rPr lang="ar-sa" sz="2800" dirty="0" smtClean="0"/>
              <a:t>الفاء و الواو حرفا عطف ، لا يختصّان باسم و لا فعل، بل يشتركان بين الاسم و الفعل ، و من حق الحرف المشترك أن لا يعمل شيئا ً ، فوجب تقدير ناصب غير الفاء و الواو ، فقُدِّرت ( أن ) المصدرية لأنها الأصل في عوامل النصب في الفعل .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152400" y="1219200"/>
            <a:ext cx="8574088" cy="3581400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ar-sa" sz="2800" dirty="0" smtClean="0">
                <a:solidFill>
                  <a:srgbClr val="008000"/>
                </a:solidFill>
              </a:rPr>
              <a:t>النفي المحض : </a:t>
            </a:r>
            <a:r>
              <a:rPr lang="ar-sa" sz="2800" dirty="0" smtClean="0">
                <a:solidFill>
                  <a:srgbClr val="004B7F"/>
                </a:solidFill>
              </a:rPr>
              <a:t>أن يكون خالصاً من معنى الإثبات ، ولا فرق أن يكون النافي حرفاً ، </a:t>
            </a:r>
            <a:r>
              <a:rPr lang="en-US" sz="2800" dirty="0" smtClean="0">
                <a:solidFill>
                  <a:srgbClr val="004B7F"/>
                </a:solidFill>
              </a:rPr>
              <a:t>      </a:t>
            </a:r>
            <a:r>
              <a:rPr lang="ar-sa" sz="2800" dirty="0" smtClean="0">
                <a:solidFill>
                  <a:srgbClr val="004B7F"/>
                </a:solidFill>
              </a:rPr>
              <a:t>أو اسماً، أو فعلاً .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008000"/>
                </a:solidFill>
              </a:rPr>
              <a:t>الطلب المحض : 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أي بصريح الفعل الدال على الطلب بوضعه ، فإن كان الطلب بالمصدر، أو باسم الفعل ، أو بما وضع للدلالة على الخبر ، رُفِعَ الفعل ، نحو قولك :”ضرباً زيداً فيستقيمُ أمرهُ “ ، و” صه فيستريحُ القوم “ ، و” حسبكَ الحديثُ فينام ُ الناس “.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152400" y="228600"/>
            <a:ext cx="8574088" cy="6248400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ar-sa" sz="2800" dirty="0" smtClean="0">
                <a:solidFill>
                  <a:srgbClr val="008000"/>
                </a:solidFill>
              </a:rPr>
              <a:t>مثال الطلب المحض :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>
                <a:solidFill>
                  <a:srgbClr val="004B7F"/>
                </a:solidFill>
              </a:rPr>
              <a:t>الأمر : ائتني فأكرمَكَ 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>
                <a:solidFill>
                  <a:srgbClr val="004B7F"/>
                </a:solidFill>
              </a:rPr>
              <a:t>النهي : لا تطغوا فيهِ فيَحِلَّ عليكم غضبي 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>
                <a:solidFill>
                  <a:srgbClr val="004B7F"/>
                </a:solidFill>
              </a:rPr>
              <a:t>الدعاء : ربَّ انصرني فلا أُخذَل 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>
                <a:solidFill>
                  <a:srgbClr val="004B7F"/>
                </a:solidFill>
              </a:rPr>
              <a:t>الاستفهام :” فهل لنا من شفعاءَ فيشفعوا لنا “.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>
                <a:solidFill>
                  <a:srgbClr val="004B7F"/>
                </a:solidFill>
              </a:rPr>
              <a:t>العرض : ( يا ابن الكرامِ ألا تَدنوَ فتُبْصِرَ ما ..... ).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>
                <a:solidFill>
                  <a:srgbClr val="004B7F"/>
                </a:solidFill>
              </a:rPr>
              <a:t>التحضيض :” لولا أخّرتني إلى أجلٍ قريب فأصَّدَّقَ “.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>
                <a:solidFill>
                  <a:srgbClr val="004B7F"/>
                </a:solidFill>
              </a:rPr>
              <a:t>التمني :” يا ليتني كنتُ معَهُم فأفوزَ “.</a:t>
            </a:r>
          </a:p>
          <a:p>
            <a:pPr marL="514350" indent="-514350" algn="r">
              <a:buNone/>
            </a:pPr>
            <a:endParaRPr lang="ar-sa" sz="2800" dirty="0" smtClean="0">
              <a:solidFill>
                <a:srgbClr val="004B7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152400" y="228600"/>
            <a:ext cx="8574088" cy="6248400"/>
          </a:xfrm>
        </p:spPr>
        <p:txBody>
          <a:bodyPr>
            <a:noAutofit/>
          </a:bodyPr>
          <a:lstStyle/>
          <a:p>
            <a:pPr marL="514350" indent="-514350" algn="r">
              <a:buNone/>
            </a:pPr>
            <a:r>
              <a:rPr lang="ar-sa" sz="2800" dirty="0" smtClean="0">
                <a:solidFill>
                  <a:srgbClr val="004B7F"/>
                </a:solidFill>
              </a:rPr>
              <a:t>ويُنصب الفعل المضارع بإضمار ( أن ) وجوباً بعد الواو ، إذا قُصِدَ بها المصاحبة، نحو:”ولما يعلم الله الذين جاهدوا منكم و يعلمَ الصابرين “ 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04B7F"/>
                </a:solidFill>
              </a:rPr>
              <a:t>و قيِّدت الواو بالمعية ، احترازاً من العاطفة و الاستئنافية ، ومنه قوله تعالى :” ولا يؤذن لهم فيعتذرون “ ، فإنها للعطف 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08000"/>
                </a:solidFill>
              </a:rPr>
              <a:t>قولهم ( لا تأكل السمك </a:t>
            </a:r>
            <a:r>
              <a:rPr lang="ar-sa" sz="2800" dirty="0" smtClean="0">
                <a:solidFill>
                  <a:srgbClr val="800000"/>
                </a:solidFill>
              </a:rPr>
              <a:t>و تشرب </a:t>
            </a:r>
            <a:r>
              <a:rPr lang="ar-sa" sz="2800" dirty="0" smtClean="0">
                <a:solidFill>
                  <a:srgbClr val="008000"/>
                </a:solidFill>
              </a:rPr>
              <a:t>اللبن ) ، ثلاثة أوجه في الفعل الواقع بعد الواو :</a:t>
            </a:r>
          </a:p>
          <a:p>
            <a:pPr marL="514350" indent="-514350" algn="r">
              <a:buNone/>
            </a:pPr>
            <a:r>
              <a:rPr lang="en-US" sz="2800" dirty="0" smtClean="0">
                <a:solidFill>
                  <a:srgbClr val="004B7F"/>
                </a:solidFill>
              </a:rPr>
              <a:t>1. </a:t>
            </a:r>
            <a:r>
              <a:rPr lang="ar-sa" sz="2800" dirty="0" smtClean="0">
                <a:solidFill>
                  <a:srgbClr val="004B7F"/>
                </a:solidFill>
              </a:rPr>
              <a:t>الجزم ، إذا قدرتَ النهي عن كلّ منهما فالواو عاطفة .</a:t>
            </a:r>
          </a:p>
          <a:p>
            <a:pPr marL="514350" indent="-514350" algn="r">
              <a:buNone/>
            </a:pPr>
            <a:r>
              <a:rPr lang="en-US" sz="2800" dirty="0" smtClean="0">
                <a:solidFill>
                  <a:srgbClr val="004B7F"/>
                </a:solidFill>
              </a:rPr>
              <a:t>2. </a:t>
            </a:r>
            <a:r>
              <a:rPr lang="ar-sa" sz="2800" dirty="0" smtClean="0">
                <a:solidFill>
                  <a:srgbClr val="004B7F"/>
                </a:solidFill>
              </a:rPr>
              <a:t>الرفع ، إذا نُهيَ عن الأول فقط  ( الواو استئنافية).</a:t>
            </a:r>
          </a:p>
          <a:p>
            <a:pPr marL="514350" indent="-514350" algn="r">
              <a:buNone/>
            </a:pPr>
            <a:r>
              <a:rPr lang="en-US" sz="2800" dirty="0" smtClean="0">
                <a:solidFill>
                  <a:srgbClr val="004B7F"/>
                </a:solidFill>
              </a:rPr>
              <a:t>3. </a:t>
            </a:r>
            <a:r>
              <a:rPr lang="ar-sa" sz="2800" dirty="0" smtClean="0">
                <a:solidFill>
                  <a:srgbClr val="004B7F"/>
                </a:solidFill>
              </a:rPr>
              <a:t>النصب ، إذا قُصِد النهي عن الجمع بينهما ، فيُنصب الفعل بأن المضمرة بعد واو المعية . </a:t>
            </a:r>
            <a:r>
              <a:rPr lang="ar-sa" sz="2800" dirty="0" smtClean="0">
                <a:solidFill>
                  <a:srgbClr val="0080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152400" y="228600"/>
            <a:ext cx="8574088" cy="6248400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ar-sa" sz="2800" dirty="0" smtClean="0">
                <a:solidFill>
                  <a:srgbClr val="008000"/>
                </a:solidFill>
              </a:rPr>
              <a:t>مواضع النصب بـ ( أن ) المضمرة جوازاً خمسة :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2800" dirty="0" smtClean="0">
                <a:solidFill>
                  <a:srgbClr val="004B7F"/>
                </a:solidFill>
              </a:rPr>
              <a:t>اللام إذا لم يسبقها كون ناقص ماضٍ منفي ، و لم يقترن الفعل بـ ( لا ) ، نحو:”وأمرنا لنسلمَ لربِّ العالمين “ 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04B7F"/>
                </a:solidFill>
              </a:rPr>
              <a:t>فـ ( أن ) المصدرية بعد اللام لها ثلاث حالات :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C610EB"/>
                </a:solidFill>
              </a:rPr>
              <a:t>الأولى :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وجوب الإضمار مع ( لام الجحود ) 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chemeClr val="accent5">
                    <a:lumMod val="75000"/>
                  </a:schemeClr>
                </a:solidFill>
              </a:rPr>
              <a:t>الثانية :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وجوب الإظهار مع ( لا النافية ) ، نحو:”لئلا يكون للناس عليكم حجة “.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chemeClr val="accent5">
                    <a:lumMod val="75000"/>
                  </a:schemeClr>
                </a:solidFill>
              </a:rPr>
              <a:t>الثالثة :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جواز الإضمار و الإظهار مع ( لام التعليل ) ، كما ذُكِرَ سابقاً.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الأربعة الباقية : ( أو ، والواو ، و الفاء ، و ثمّ ) ، إذا كان العطف على اسم خالص ليس في تأويل الفعل ، كقوله تعالى :” أو يُرسِلَ رسولاً “ في قراءة النصب عطفاً على (وحياً) .</a:t>
            </a:r>
            <a:r>
              <a:rPr lang="ar-sa" sz="28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152400" y="228600"/>
            <a:ext cx="8574088" cy="6248400"/>
          </a:xfrm>
        </p:spPr>
        <p:txBody>
          <a:bodyPr>
            <a:noAutofit/>
          </a:bodyPr>
          <a:lstStyle/>
          <a:p>
            <a:pPr marL="514350" indent="-514350" algn="r">
              <a:buNone/>
            </a:pPr>
            <a:r>
              <a:rPr lang="ar-sa" sz="2800" dirty="0" smtClean="0">
                <a:solidFill>
                  <a:srgbClr val="004B7F"/>
                </a:solidFill>
              </a:rPr>
              <a:t>وكقول الشاعر : ولبسُ عباءةٍ و تَقرَّ عيني 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04B7F"/>
                </a:solidFill>
              </a:rPr>
              <a:t>تقول : ( الطائرُ </a:t>
            </a:r>
            <a:r>
              <a:rPr lang="ar-sa" sz="2800" dirty="0" smtClean="0">
                <a:solidFill>
                  <a:srgbClr val="800000"/>
                </a:solidFill>
              </a:rPr>
              <a:t>فيغضبُ </a:t>
            </a:r>
            <a:r>
              <a:rPr lang="ar-sa" sz="2800" dirty="0" smtClean="0">
                <a:solidFill>
                  <a:srgbClr val="004B7F"/>
                </a:solidFill>
              </a:rPr>
              <a:t>زيدٌ الذباب ) بالرفع وجوباً لأن الاسم في تأويل الفعل ، أي الذي يطير 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04B7F"/>
                </a:solidFill>
              </a:rPr>
              <a:t>النصب بأن المصدرية المحذوفة في غير المواضع العشرة السابق بيانها من وجوب الإضمار أوجوازه يُعَدُّ نادراً و قليلاً ، ولا يُقبل منه إلا ما نقله عدل، ولا يقاس عليه ، وهذا ما يراه البصريون ، أما الكوفيون فجوزوا حذفها و بقاء عملها من غير قيد واستشهدوا بكلام العرب ، ومن ذلك قراءة قوله تعالى :” بل نقذِفُ بالحق على الباطل </a:t>
            </a:r>
            <a:r>
              <a:rPr lang="ar-sa" sz="2800" dirty="0" smtClean="0">
                <a:solidFill>
                  <a:schemeClr val="accent5">
                    <a:lumMod val="75000"/>
                  </a:schemeClr>
                </a:solidFill>
              </a:rPr>
              <a:t>فيدمَغَهُ </a:t>
            </a:r>
            <a:r>
              <a:rPr lang="ar-sa" sz="2800" dirty="0" smtClean="0">
                <a:solidFill>
                  <a:srgbClr val="004B7F"/>
                </a:solidFill>
              </a:rPr>
              <a:t>“ 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04B7F"/>
                </a:solidFill>
              </a:rPr>
              <a:t>وقول الشاعر :  ألا أيُّهذا الزاجريّ </a:t>
            </a:r>
            <a:r>
              <a:rPr lang="ar-sa" sz="2800" dirty="0" smtClean="0">
                <a:solidFill>
                  <a:srgbClr val="C610EB"/>
                </a:solidFill>
              </a:rPr>
              <a:t>أحضُرَ </a:t>
            </a:r>
            <a:r>
              <a:rPr lang="ar-sa" sz="2800" dirty="0" smtClean="0">
                <a:solidFill>
                  <a:srgbClr val="004B7F"/>
                </a:solidFill>
              </a:rPr>
              <a:t>الوغَى 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04B7F"/>
                </a:solidFill>
              </a:rPr>
              <a:t>وقول العرب : </a:t>
            </a:r>
            <a:r>
              <a:rPr lang="ar-sa" sz="2800" dirty="0" smtClean="0">
                <a:solidFill>
                  <a:srgbClr val="C610EB"/>
                </a:solidFill>
              </a:rPr>
              <a:t>تسمعَ </a:t>
            </a:r>
            <a:r>
              <a:rPr lang="ar-sa" sz="2800" dirty="0" smtClean="0">
                <a:solidFill>
                  <a:srgbClr val="004B7F"/>
                </a:solidFill>
              </a:rPr>
              <a:t>بالــمُــعَــيْــدِيّ خيرٌ من أن تراه 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dirty="0" smtClean="0">
                <a:solidFill>
                  <a:srgbClr val="FF0000"/>
                </a:solidFill>
              </a:rPr>
              <a:t>أسئلة تطبيقية 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949824"/>
            <a:ext cx="7829551" cy="4527176"/>
          </a:xfrm>
        </p:spPr>
        <p:txBody>
          <a:bodyPr>
            <a:normAutofit/>
          </a:bodyPr>
          <a:lstStyle/>
          <a:p>
            <a:pPr marL="514350" indent="-514350" algn="r">
              <a:buNone/>
            </a:pPr>
            <a:r>
              <a:rPr lang="ar-sa" sz="3200" dirty="0" smtClean="0">
                <a:solidFill>
                  <a:srgbClr val="008000"/>
                </a:solidFill>
              </a:rPr>
              <a:t>بيني حال ( أن ) مع لام الخبر الداخلة على الفعل المضارع، من حيث الإضمار و الإظهار ؟</a:t>
            </a:r>
            <a:endParaRPr lang="ar-sa" sz="3200" dirty="0" smtClean="0"/>
          </a:p>
          <a:p>
            <a:pPr marL="514350" indent="-514350" algn="r">
              <a:buFont typeface="+mj-lt"/>
              <a:buAutoNum type="arabicPeriod"/>
            </a:pPr>
            <a:r>
              <a:rPr lang="ar-sa" sz="3200" dirty="0" smtClean="0"/>
              <a:t>قال تعالى :”لئلا يعلم أهل الكتاب “.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3200" dirty="0" smtClean="0"/>
              <a:t>قال تعالى:” لم يكن الله ليغفر لهم “.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3200" dirty="0" smtClean="0"/>
              <a:t>(اعصِ الهوى لتظفر ).</a:t>
            </a:r>
            <a:r>
              <a:rPr lang="ar-sa" sz="3200" dirty="0" smtClean="0">
                <a:solidFill>
                  <a:srgbClr val="008000"/>
                </a:solidFill>
              </a:rPr>
              <a:t> </a:t>
            </a:r>
          </a:p>
          <a:p>
            <a:pPr marL="514350" indent="-514350" algn="r">
              <a:buNone/>
            </a:pPr>
            <a:r>
              <a:rPr lang="ar-sa" sz="3600" dirty="0" smtClean="0">
                <a:solidFill>
                  <a:srgbClr val="008000"/>
                </a:solidFill>
              </a:rPr>
              <a:t>ماوجه الشذوذ في قول العرب ( مُرْهُ يحفرها ) بنصب يحفر؟</a:t>
            </a:r>
            <a:endParaRPr lang="ar-sa" sz="3600" dirty="0" smtClean="0"/>
          </a:p>
          <a:p>
            <a:pPr marL="514350" indent="-514350" algn="r">
              <a:buNone/>
            </a:pP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36105" y="2286000"/>
            <a:ext cx="5870448" cy="2285999"/>
          </a:xfrm>
        </p:spPr>
        <p:txBody>
          <a:bodyPr>
            <a:normAutofit/>
          </a:bodyPr>
          <a:lstStyle/>
          <a:p>
            <a:pPr algn="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FFFFFF"/>
      </a:dk1>
      <a:lt1>
        <a:srgbClr val="103154"/>
      </a:lt1>
      <a:dk2>
        <a:srgbClr val="0096FF"/>
      </a:dk2>
      <a:lt2>
        <a:srgbClr val="87FD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</a:majorFont>
      <a:minorFont>
        <a:latin typeface="Corbel"/>
        <a:ea typeface=""/>
        <a:cs typeface=""/>
        <a:font script="Jpan" typeface="メイリオ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140</TotalTime>
  <Words>1133</Words>
  <Application>Microsoft Macintosh PowerPoint</Application>
  <PresentationFormat>On-screen Show (4:3)</PresentationFormat>
  <Paragraphs>61</Paragraphs>
  <Slides>13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Pixel</vt:lpstr>
      <vt:lpstr>     مواضع إضمار (أن )</vt:lpstr>
      <vt:lpstr>مواضع نصب الفعل المضارع بــ ( أن ) مضمرة وجوباً:</vt:lpstr>
      <vt:lpstr>الثاني :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أسئلة تطبيقية :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الخامسة</dc:title>
  <dc:creator>Mabook  Pro</dc:creator>
  <cp:lastModifiedBy>Mabook  Pro</cp:lastModifiedBy>
  <cp:revision>17</cp:revision>
  <dcterms:created xsi:type="dcterms:W3CDTF">2013-02-14T21:41:11Z</dcterms:created>
  <dcterms:modified xsi:type="dcterms:W3CDTF">2013-02-14T21:50:18Z</dcterms:modified>
</cp:coreProperties>
</file>