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ACE362-73CE-4999-B477-4233201AFB0E}" type="doc">
      <dgm:prSet loTypeId="urn:microsoft.com/office/officeart/2005/8/layout/arrow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42C02812-9C94-48B2-9A0A-60547FED1BD1}">
      <dgm:prSet phldrT="[نص]" custT="1"/>
      <dgm:spPr/>
      <dgm:t>
        <a:bodyPr/>
        <a:lstStyle/>
        <a:p>
          <a:pPr rtl="1"/>
          <a:r>
            <a:rPr lang="ar-SA" sz="2800" dirty="0" smtClean="0">
              <a:solidFill>
                <a:schemeClr val="tx1"/>
              </a:solidFill>
            </a:rPr>
            <a:t>أثر في عمل الشعر نفسه(نظرية الغناء</a:t>
          </a:r>
          <a:r>
            <a:rPr lang="ar-SA" sz="2800" dirty="0" err="1" smtClean="0">
              <a:solidFill>
                <a:schemeClr val="tx1"/>
              </a:solidFill>
            </a:rPr>
            <a:t>)</a:t>
          </a:r>
          <a:endParaRPr lang="ar-SA" sz="2000" dirty="0">
            <a:solidFill>
              <a:schemeClr val="tx1"/>
            </a:solidFill>
          </a:endParaRPr>
        </a:p>
      </dgm:t>
    </dgm:pt>
    <dgm:pt modelId="{2E508535-2311-4D09-B1F1-1D084BC9D734}" type="parTrans" cxnId="{1717EFA7-182F-4429-984F-25E98747FEB2}">
      <dgm:prSet/>
      <dgm:spPr/>
      <dgm:t>
        <a:bodyPr/>
        <a:lstStyle/>
        <a:p>
          <a:pPr rtl="1"/>
          <a:endParaRPr lang="ar-SA"/>
        </a:p>
      </dgm:t>
    </dgm:pt>
    <dgm:pt modelId="{C5A1A99B-35C9-4FA6-B341-9870E5F16DE6}" type="sibTrans" cxnId="{1717EFA7-182F-4429-984F-25E98747FEB2}">
      <dgm:prSet/>
      <dgm:spPr/>
      <dgm:t>
        <a:bodyPr/>
        <a:lstStyle/>
        <a:p>
          <a:pPr rtl="1"/>
          <a:endParaRPr lang="ar-SA"/>
        </a:p>
      </dgm:t>
    </dgm:pt>
    <dgm:pt modelId="{CE2C204B-A9CB-417F-BB62-19052ED2B6D1}">
      <dgm:prSet phldrT="[نص]" custT="1"/>
      <dgm:spPr/>
      <dgm:t>
        <a:bodyPr/>
        <a:lstStyle/>
        <a:p>
          <a:pPr rtl="1"/>
          <a:r>
            <a:rPr lang="ar-SA" sz="2800" dirty="0" smtClean="0">
              <a:solidFill>
                <a:schemeClr val="tx1"/>
              </a:solidFill>
            </a:rPr>
            <a:t>أثر في الحس والشعور</a:t>
          </a:r>
          <a:endParaRPr lang="ar-SA" sz="2800" dirty="0">
            <a:solidFill>
              <a:schemeClr val="tx1"/>
            </a:solidFill>
          </a:endParaRPr>
        </a:p>
      </dgm:t>
    </dgm:pt>
    <dgm:pt modelId="{E989271A-2BAE-47F3-9C3D-BAB6EE97C974}" type="parTrans" cxnId="{17EDE0E6-E362-4A62-9CD6-03A9A27E921E}">
      <dgm:prSet/>
      <dgm:spPr/>
      <dgm:t>
        <a:bodyPr/>
        <a:lstStyle/>
        <a:p>
          <a:pPr rtl="1"/>
          <a:endParaRPr lang="ar-SA"/>
        </a:p>
      </dgm:t>
    </dgm:pt>
    <dgm:pt modelId="{2FC1B9DA-FA58-41F1-8FF6-D9E8B8FD5AAC}" type="sibTrans" cxnId="{17EDE0E6-E362-4A62-9CD6-03A9A27E921E}">
      <dgm:prSet/>
      <dgm:spPr/>
      <dgm:t>
        <a:bodyPr/>
        <a:lstStyle/>
        <a:p>
          <a:pPr rtl="1"/>
          <a:endParaRPr lang="ar-SA"/>
        </a:p>
      </dgm:t>
    </dgm:pt>
    <dgm:pt modelId="{7926A0EE-DA76-40CC-8512-724B2E05450F}" type="pres">
      <dgm:prSet presAssocID="{28ACE362-73CE-4999-B477-4233201AFB0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560390A-504D-4A64-ABF4-069A7578E106}" type="pres">
      <dgm:prSet presAssocID="{42C02812-9C94-48B2-9A0A-60547FED1BD1}" presName="arrow" presStyleLbl="node1" presStyleIdx="0" presStyleCnt="2" custScaleX="53162" custScaleY="80446" custRadScaleRad="143470" custRadScaleInc="2233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CE1136E-7766-4203-B8C2-953F2714609C}" type="pres">
      <dgm:prSet presAssocID="{CE2C204B-A9CB-417F-BB62-19052ED2B6D1}" presName="arrow" presStyleLbl="node1" presStyleIdx="1" presStyleCnt="2" custScaleX="51124" custScaleY="93573" custRadScaleRad="134769" custRadScaleInc="-1746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A5367BD-E655-4117-AC15-A7A500E5EED3}" type="presOf" srcId="{28ACE362-73CE-4999-B477-4233201AFB0E}" destId="{7926A0EE-DA76-40CC-8512-724B2E05450F}" srcOrd="0" destOrd="0" presId="urn:microsoft.com/office/officeart/2005/8/layout/arrow1"/>
    <dgm:cxn modelId="{1717EFA7-182F-4429-984F-25E98747FEB2}" srcId="{28ACE362-73CE-4999-B477-4233201AFB0E}" destId="{42C02812-9C94-48B2-9A0A-60547FED1BD1}" srcOrd="0" destOrd="0" parTransId="{2E508535-2311-4D09-B1F1-1D084BC9D734}" sibTransId="{C5A1A99B-35C9-4FA6-B341-9870E5F16DE6}"/>
    <dgm:cxn modelId="{6A07BC76-693F-4C36-8EA2-068BBA6E4D38}" type="presOf" srcId="{42C02812-9C94-48B2-9A0A-60547FED1BD1}" destId="{0560390A-504D-4A64-ABF4-069A7578E106}" srcOrd="0" destOrd="0" presId="urn:microsoft.com/office/officeart/2005/8/layout/arrow1"/>
    <dgm:cxn modelId="{17EDE0E6-E362-4A62-9CD6-03A9A27E921E}" srcId="{28ACE362-73CE-4999-B477-4233201AFB0E}" destId="{CE2C204B-A9CB-417F-BB62-19052ED2B6D1}" srcOrd="1" destOrd="0" parTransId="{E989271A-2BAE-47F3-9C3D-BAB6EE97C974}" sibTransId="{2FC1B9DA-FA58-41F1-8FF6-D9E8B8FD5AAC}"/>
    <dgm:cxn modelId="{7CC6C42E-92ED-43B3-AA3C-BA8D8EBCE9D0}" type="presOf" srcId="{CE2C204B-A9CB-417F-BB62-19052ED2B6D1}" destId="{ECE1136E-7766-4203-B8C2-953F2714609C}" srcOrd="0" destOrd="0" presId="urn:microsoft.com/office/officeart/2005/8/layout/arrow1"/>
    <dgm:cxn modelId="{9E98C765-55B6-4880-A222-B1EB6742F909}" type="presParOf" srcId="{7926A0EE-DA76-40CC-8512-724B2E05450F}" destId="{0560390A-504D-4A64-ABF4-069A7578E106}" srcOrd="0" destOrd="0" presId="urn:microsoft.com/office/officeart/2005/8/layout/arrow1"/>
    <dgm:cxn modelId="{A2F5DAD6-6FE0-4B29-9F80-9040FF38F21B}" type="presParOf" srcId="{7926A0EE-DA76-40CC-8512-724B2E05450F}" destId="{ECE1136E-7766-4203-B8C2-953F2714609C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736963-2BFE-49A6-8031-E63DC2074D48}" type="doc">
      <dgm:prSet loTypeId="urn:microsoft.com/office/officeart/2005/8/layout/process2" loCatId="process" qsTypeId="urn:microsoft.com/office/officeart/2005/8/quickstyle/simple1" qsCatId="simple" csTypeId="urn:microsoft.com/office/officeart/2005/8/colors/colorful3" csCatId="colorful" phldr="1"/>
      <dgm:spPr/>
    </dgm:pt>
    <dgm:pt modelId="{BB61862B-2F40-4091-8283-17CCAE532F6D}">
      <dgm:prSet phldrT="[نص]" custT="1"/>
      <dgm:spPr/>
      <dgm:t>
        <a:bodyPr/>
        <a:lstStyle/>
        <a:p>
          <a:pPr rtl="1"/>
          <a:r>
            <a:rPr lang="ar-SA" sz="2800" dirty="0" smtClean="0">
              <a:solidFill>
                <a:schemeClr val="tx1"/>
              </a:solidFill>
            </a:rPr>
            <a:t>الشعر أصبح عملا مشتركا بين الشعراء والمغنيين</a:t>
          </a:r>
          <a:endParaRPr lang="ar-SA" sz="2800" dirty="0">
            <a:solidFill>
              <a:schemeClr val="tx1"/>
            </a:solidFill>
          </a:endParaRPr>
        </a:p>
      </dgm:t>
    </dgm:pt>
    <dgm:pt modelId="{3AC17B5B-321E-4A7B-B3EF-407D2C95B013}" type="parTrans" cxnId="{E3BABF72-2BE3-49FB-8BE8-41CB88FF077F}">
      <dgm:prSet/>
      <dgm:spPr/>
      <dgm:t>
        <a:bodyPr/>
        <a:lstStyle/>
        <a:p>
          <a:pPr rtl="1"/>
          <a:endParaRPr lang="ar-SA"/>
        </a:p>
      </dgm:t>
    </dgm:pt>
    <dgm:pt modelId="{E82641ED-9D3B-46BB-BCD3-D1749556B75C}" type="sibTrans" cxnId="{E3BABF72-2BE3-49FB-8BE8-41CB88FF077F}">
      <dgm:prSet/>
      <dgm:spPr/>
      <dgm:t>
        <a:bodyPr/>
        <a:lstStyle/>
        <a:p>
          <a:pPr rtl="1"/>
          <a:endParaRPr lang="ar-SA"/>
        </a:p>
      </dgm:t>
    </dgm:pt>
    <dgm:pt modelId="{486B57B6-EDEB-4F8C-BC6D-DE6560BF28F4}">
      <dgm:prSet phldrT="[نص]"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اتقان المغنيين لنظم الشعر</a:t>
          </a:r>
          <a:endParaRPr lang="ar-SA" dirty="0">
            <a:solidFill>
              <a:schemeClr val="tx1"/>
            </a:solidFill>
          </a:endParaRPr>
        </a:p>
      </dgm:t>
    </dgm:pt>
    <dgm:pt modelId="{8720E76C-5412-400F-8764-B9EC83C781AD}" type="parTrans" cxnId="{E845A10F-3B72-4F30-A9CD-13BC553BAC07}">
      <dgm:prSet/>
      <dgm:spPr/>
      <dgm:t>
        <a:bodyPr/>
        <a:lstStyle/>
        <a:p>
          <a:pPr rtl="1"/>
          <a:endParaRPr lang="ar-SA"/>
        </a:p>
      </dgm:t>
    </dgm:pt>
    <dgm:pt modelId="{675B6A8B-E137-42BE-84E3-5FDBC71A00CF}" type="sibTrans" cxnId="{E845A10F-3B72-4F30-A9CD-13BC553BAC07}">
      <dgm:prSet/>
      <dgm:spPr/>
      <dgm:t>
        <a:bodyPr/>
        <a:lstStyle/>
        <a:p>
          <a:pPr rtl="1"/>
          <a:endParaRPr lang="ar-SA"/>
        </a:p>
      </dgm:t>
    </dgm:pt>
    <dgm:pt modelId="{E69210B3-9E71-42FB-A336-EB10BCD1F6D5}" type="pres">
      <dgm:prSet presAssocID="{00736963-2BFE-49A6-8031-E63DC2074D48}" presName="linearFlow" presStyleCnt="0">
        <dgm:presLayoutVars>
          <dgm:resizeHandles val="exact"/>
        </dgm:presLayoutVars>
      </dgm:prSet>
      <dgm:spPr/>
    </dgm:pt>
    <dgm:pt modelId="{DB6A2743-CC8F-4D29-BBE5-BC1599C9A533}" type="pres">
      <dgm:prSet presAssocID="{BB61862B-2F40-4091-8283-17CCAE532F6D}" presName="node" presStyleLbl="node1" presStyleIdx="0" presStyleCnt="2" custScaleX="11183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DA761F3-A913-4505-814E-E19888DBEA61}" type="pres">
      <dgm:prSet presAssocID="{E82641ED-9D3B-46BB-BCD3-D1749556B75C}" presName="sibTrans" presStyleLbl="sibTrans2D1" presStyleIdx="0" presStyleCnt="1" custScaleX="103951" custLinFactNeighborX="-2438" custLinFactNeighborY="6208"/>
      <dgm:spPr/>
      <dgm:t>
        <a:bodyPr/>
        <a:lstStyle/>
        <a:p>
          <a:pPr rtl="1"/>
          <a:endParaRPr lang="ar-SA"/>
        </a:p>
      </dgm:t>
    </dgm:pt>
    <dgm:pt modelId="{9595B469-CC00-4240-9E62-3FFA633F56E1}" type="pres">
      <dgm:prSet presAssocID="{E82641ED-9D3B-46BB-BCD3-D1749556B75C}" presName="connectorText" presStyleLbl="sibTrans2D1" presStyleIdx="0" presStyleCnt="1"/>
      <dgm:spPr/>
      <dgm:t>
        <a:bodyPr/>
        <a:lstStyle/>
        <a:p>
          <a:pPr rtl="1"/>
          <a:endParaRPr lang="ar-SA"/>
        </a:p>
      </dgm:t>
    </dgm:pt>
    <dgm:pt modelId="{C2EC1AF1-C918-472D-BD43-1A5C50911B26}" type="pres">
      <dgm:prSet presAssocID="{486B57B6-EDEB-4F8C-BC6D-DE6560BF28F4}" presName="node" presStyleLbl="node1" presStyleIdx="1" presStyleCnt="2" custLinFactNeighborX="-1529" custLinFactNeighborY="-1679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845A10F-3B72-4F30-A9CD-13BC553BAC07}" srcId="{00736963-2BFE-49A6-8031-E63DC2074D48}" destId="{486B57B6-EDEB-4F8C-BC6D-DE6560BF28F4}" srcOrd="1" destOrd="0" parTransId="{8720E76C-5412-400F-8764-B9EC83C781AD}" sibTransId="{675B6A8B-E137-42BE-84E3-5FDBC71A00CF}"/>
    <dgm:cxn modelId="{CACA895B-F6DE-45AF-B7BE-4211F7E5C4EE}" type="presOf" srcId="{00736963-2BFE-49A6-8031-E63DC2074D48}" destId="{E69210B3-9E71-42FB-A336-EB10BCD1F6D5}" srcOrd="0" destOrd="0" presId="urn:microsoft.com/office/officeart/2005/8/layout/process2"/>
    <dgm:cxn modelId="{E3BABF72-2BE3-49FB-8BE8-41CB88FF077F}" srcId="{00736963-2BFE-49A6-8031-E63DC2074D48}" destId="{BB61862B-2F40-4091-8283-17CCAE532F6D}" srcOrd="0" destOrd="0" parTransId="{3AC17B5B-321E-4A7B-B3EF-407D2C95B013}" sibTransId="{E82641ED-9D3B-46BB-BCD3-D1749556B75C}"/>
    <dgm:cxn modelId="{809215D6-6EE9-4FFC-B558-CF7E22BA1D97}" type="presOf" srcId="{486B57B6-EDEB-4F8C-BC6D-DE6560BF28F4}" destId="{C2EC1AF1-C918-472D-BD43-1A5C50911B26}" srcOrd="0" destOrd="0" presId="urn:microsoft.com/office/officeart/2005/8/layout/process2"/>
    <dgm:cxn modelId="{58219EB0-BE10-4F95-9491-6CFA37DDB75F}" type="presOf" srcId="{E82641ED-9D3B-46BB-BCD3-D1749556B75C}" destId="{9595B469-CC00-4240-9E62-3FFA633F56E1}" srcOrd="1" destOrd="0" presId="urn:microsoft.com/office/officeart/2005/8/layout/process2"/>
    <dgm:cxn modelId="{5A29B29E-E638-45FD-956A-3F22AE62F3FD}" type="presOf" srcId="{BB61862B-2F40-4091-8283-17CCAE532F6D}" destId="{DB6A2743-CC8F-4D29-BBE5-BC1599C9A533}" srcOrd="0" destOrd="0" presId="urn:microsoft.com/office/officeart/2005/8/layout/process2"/>
    <dgm:cxn modelId="{9B85E5A2-8C77-4D80-AD88-123267912BBD}" type="presOf" srcId="{E82641ED-9D3B-46BB-BCD3-D1749556B75C}" destId="{EDA761F3-A913-4505-814E-E19888DBEA61}" srcOrd="0" destOrd="0" presId="urn:microsoft.com/office/officeart/2005/8/layout/process2"/>
    <dgm:cxn modelId="{92D4B464-18FF-48BB-B8B8-999B36DFB3C0}" type="presParOf" srcId="{E69210B3-9E71-42FB-A336-EB10BCD1F6D5}" destId="{DB6A2743-CC8F-4D29-BBE5-BC1599C9A533}" srcOrd="0" destOrd="0" presId="urn:microsoft.com/office/officeart/2005/8/layout/process2"/>
    <dgm:cxn modelId="{3BA98192-E455-4A81-95FD-B61CBB2656EC}" type="presParOf" srcId="{E69210B3-9E71-42FB-A336-EB10BCD1F6D5}" destId="{EDA761F3-A913-4505-814E-E19888DBEA61}" srcOrd="1" destOrd="0" presId="urn:microsoft.com/office/officeart/2005/8/layout/process2"/>
    <dgm:cxn modelId="{A6387859-46ED-416E-B57A-82CBB32E3F62}" type="presParOf" srcId="{EDA761F3-A913-4505-814E-E19888DBEA61}" destId="{9595B469-CC00-4240-9E62-3FFA633F56E1}" srcOrd="0" destOrd="0" presId="urn:microsoft.com/office/officeart/2005/8/layout/process2"/>
    <dgm:cxn modelId="{9050AC56-ACA9-4FCD-94B7-4932508739FA}" type="presParOf" srcId="{E69210B3-9E71-42FB-A336-EB10BCD1F6D5}" destId="{C2EC1AF1-C918-472D-BD43-1A5C50911B26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60390A-504D-4A64-ABF4-069A7578E106}">
      <dsp:nvSpPr>
        <dsp:cNvPr id="0" name=""/>
        <dsp:cNvSpPr/>
      </dsp:nvSpPr>
      <dsp:spPr>
        <a:xfrm rot="16200000">
          <a:off x="707879" y="-517155"/>
          <a:ext cx="2015322" cy="3049633"/>
        </a:xfrm>
        <a:prstGeom prst="up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solidFill>
                <a:schemeClr val="tx1"/>
              </a:solidFill>
            </a:rPr>
            <a:t>أثر في عمل الشعر نفسه(نظرية الغناء</a:t>
          </a:r>
          <a:r>
            <a:rPr lang="ar-SA" sz="2800" kern="1200" dirty="0" err="1" smtClean="0">
              <a:solidFill>
                <a:schemeClr val="tx1"/>
              </a:solidFill>
            </a:rPr>
            <a:t>)</a:t>
          </a:r>
          <a:endParaRPr lang="ar-SA" sz="2000" kern="1200" dirty="0">
            <a:solidFill>
              <a:schemeClr val="tx1"/>
            </a:solidFill>
          </a:endParaRPr>
        </a:p>
      </dsp:txBody>
      <dsp:txXfrm rot="16200000">
        <a:off x="707879" y="-517155"/>
        <a:ext cx="2015322" cy="3049633"/>
      </dsp:txXfrm>
    </dsp:sp>
    <dsp:sp modelId="{ECE1136E-7766-4203-B8C2-953F2714609C}">
      <dsp:nvSpPr>
        <dsp:cNvPr id="0" name=""/>
        <dsp:cNvSpPr/>
      </dsp:nvSpPr>
      <dsp:spPr>
        <a:xfrm rot="5400000">
          <a:off x="5220185" y="-804601"/>
          <a:ext cx="1938063" cy="3547265"/>
        </a:xfrm>
        <a:prstGeom prst="upArrow">
          <a:avLst>
            <a:gd name="adj1" fmla="val 50000"/>
            <a:gd name="adj2" fmla="val 35000"/>
          </a:avLst>
        </a:prstGeom>
        <a:solidFill>
          <a:schemeClr val="accent3">
            <a:hueOff val="-1137357"/>
            <a:satOff val="-4689"/>
            <a:lumOff val="-9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solidFill>
                <a:schemeClr val="tx1"/>
              </a:solidFill>
            </a:rPr>
            <a:t>أثر في الحس والشعور</a:t>
          </a:r>
          <a:endParaRPr lang="ar-SA" sz="2800" kern="1200" dirty="0">
            <a:solidFill>
              <a:schemeClr val="tx1"/>
            </a:solidFill>
          </a:endParaRPr>
        </a:p>
      </dsp:txBody>
      <dsp:txXfrm rot="5400000">
        <a:off x="5220185" y="-804601"/>
        <a:ext cx="1938063" cy="354726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6A2743-CC8F-4D29-BBE5-BC1599C9A533}">
      <dsp:nvSpPr>
        <dsp:cNvPr id="0" name=""/>
        <dsp:cNvSpPr/>
      </dsp:nvSpPr>
      <dsp:spPr>
        <a:xfrm>
          <a:off x="0" y="385"/>
          <a:ext cx="3672408" cy="126180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solidFill>
                <a:schemeClr val="tx1"/>
              </a:solidFill>
            </a:rPr>
            <a:t>الشعر أصبح عملا مشتركا بين الشعراء والمغنيين</a:t>
          </a:r>
          <a:endParaRPr lang="ar-SA" sz="2800" kern="1200" dirty="0">
            <a:solidFill>
              <a:schemeClr val="tx1"/>
            </a:solidFill>
          </a:endParaRPr>
        </a:p>
      </dsp:txBody>
      <dsp:txXfrm>
        <a:off x="0" y="385"/>
        <a:ext cx="3672408" cy="1261803"/>
      </dsp:txXfrm>
    </dsp:sp>
    <dsp:sp modelId="{EDA761F3-A913-4505-814E-E19888DBEA61}">
      <dsp:nvSpPr>
        <dsp:cNvPr id="0" name=""/>
        <dsp:cNvSpPr/>
      </dsp:nvSpPr>
      <dsp:spPr>
        <a:xfrm rot="5496582">
          <a:off x="1596784" y="1276003"/>
          <a:ext cx="409423" cy="5678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100" kern="1200"/>
        </a:p>
      </dsp:txBody>
      <dsp:txXfrm rot="5496582">
        <a:off x="1596784" y="1276003"/>
        <a:ext cx="409423" cy="567811"/>
      </dsp:txXfrm>
    </dsp:sp>
    <dsp:sp modelId="{C2EC1AF1-C918-472D-BD43-1A5C50911B26}">
      <dsp:nvSpPr>
        <dsp:cNvPr id="0" name=""/>
        <dsp:cNvSpPr/>
      </dsp:nvSpPr>
      <dsp:spPr>
        <a:xfrm>
          <a:off x="144032" y="1787130"/>
          <a:ext cx="3283920" cy="1261803"/>
        </a:xfrm>
        <a:prstGeom prst="roundRect">
          <a:avLst>
            <a:gd name="adj" fmla="val 10000"/>
          </a:avLst>
        </a:prstGeom>
        <a:solidFill>
          <a:schemeClr val="accent3">
            <a:hueOff val="-1137357"/>
            <a:satOff val="-4689"/>
            <a:lumOff val="-9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500" kern="1200" dirty="0" smtClean="0">
              <a:solidFill>
                <a:schemeClr val="tx1"/>
              </a:solidFill>
            </a:rPr>
            <a:t>اتقان المغنيين لنظم الشعر</a:t>
          </a:r>
          <a:endParaRPr lang="ar-SA" sz="3500" kern="1200" dirty="0">
            <a:solidFill>
              <a:schemeClr val="tx1"/>
            </a:solidFill>
          </a:endParaRPr>
        </a:p>
      </dsp:txBody>
      <dsp:txXfrm>
        <a:off x="144032" y="1787130"/>
        <a:ext cx="3283920" cy="1261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FA1B56C-E9E4-4347-9970-531A792535FA}" type="datetimeFigureOut">
              <a:rPr lang="ar-SA" smtClean="0"/>
              <a:pPr/>
              <a:t>21/03/34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2C9A520-F17C-4CA5-9EBB-C2C20818B9A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041B0C-6640-4BC1-91B3-588752C14E01}" type="datetime1">
              <a:rPr lang="ar-SA" smtClean="0"/>
              <a:pPr/>
              <a:t>21/03/34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......الأدب في العصر الأموي.....</a:t>
            </a:r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E309-40BC-4DA0-983E-CD17520D979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60168-F096-4B8E-9570-358AD4A61EEB}" type="datetime1">
              <a:rPr lang="ar-SA" smtClean="0"/>
              <a:pPr/>
              <a:t>21/03/34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......الأدب في العصر الأموي.....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E309-40BC-4DA0-983E-CD17520D97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45DB76-5F2C-4BAB-AAF6-DCBAA413FB67}" type="datetime1">
              <a:rPr lang="ar-SA" smtClean="0"/>
              <a:pPr/>
              <a:t>21/03/34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......الأدب في العصر الأموي.....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E309-40BC-4DA0-983E-CD17520D979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5CDAEF-A35F-4571-9BA2-2134CECB33BA}" type="datetime1">
              <a:rPr lang="ar-SA" smtClean="0"/>
              <a:pPr/>
              <a:t>21/03/34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......الأدب في العصر الأموي.....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E309-40BC-4DA0-983E-CD17520D97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D9D736-D4D2-4B0B-A9A3-D495DA661171}" type="datetime1">
              <a:rPr lang="ar-SA" smtClean="0"/>
              <a:pPr/>
              <a:t>21/03/34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......الأدب في العصر الأموي.....</a:t>
            </a:r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E309-40BC-4DA0-983E-CD17520D97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C76730-EC77-457A-BB2F-9F79056CF02A}" type="datetime1">
              <a:rPr lang="ar-SA" smtClean="0"/>
              <a:pPr/>
              <a:t>21/03/34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......الأدب في العصر الأموي.....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E309-40BC-4DA0-983E-CD17520D97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C26F0B-9575-4941-B57E-7B8FF4EF6487}" type="datetime1">
              <a:rPr lang="ar-SA" smtClean="0"/>
              <a:pPr/>
              <a:t>21/03/34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......الأدب في العصر الأموي.....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E309-40BC-4DA0-983E-CD17520D979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914B30-BD45-4488-9424-30CB1C4E934E}" type="datetime1">
              <a:rPr lang="ar-SA" smtClean="0"/>
              <a:pPr/>
              <a:t>21/03/34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......الأدب في العصر الأموي.....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E309-40BC-4DA0-983E-CD17520D97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8E7CAA-56B6-4DD4-9791-250330EDAE00}" type="datetime1">
              <a:rPr lang="ar-SA" smtClean="0"/>
              <a:pPr/>
              <a:t>21/03/34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......الأدب في العصر الأموي.....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E309-40BC-4DA0-983E-CD17520D979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C67754-C5CF-4211-B704-901939130B6C}" type="datetime1">
              <a:rPr lang="ar-SA" smtClean="0"/>
              <a:pPr/>
              <a:t>21/03/34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......الأدب في العصر الأموي.....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E309-40BC-4DA0-983E-CD17520D97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481DD8-89EE-4B74-9C49-3A04FDBA19D5}" type="datetime1">
              <a:rPr lang="ar-SA" smtClean="0"/>
              <a:pPr/>
              <a:t>21/03/34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ar-SA" smtClean="0"/>
              <a:t>......الأدب في العصر الأموي.....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E309-40BC-4DA0-983E-CD17520D979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34DE6EB-B7A9-4C50-A045-5902E2F7D893}" type="datetime1">
              <a:rPr lang="ar-SA" smtClean="0"/>
              <a:pPr/>
              <a:t>21/03/34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ar-SA" smtClean="0"/>
              <a:t>......الأدب في العصر الأموي.....</a:t>
            </a:r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6C3E309-40BC-4DA0-983E-CD17520D979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432560" y="260648"/>
            <a:ext cx="7406640" cy="172819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المحاضرة الأولى</a:t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/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sz="4000" dirty="0" smtClean="0">
                <a:solidFill>
                  <a:schemeClr val="tx1"/>
                </a:solidFill>
              </a:rPr>
              <a:t>البيئات الأدبية في العصر الأموي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2560" y="2348880"/>
            <a:ext cx="7406640" cy="3960440"/>
          </a:xfrm>
        </p:spPr>
        <p:txBody>
          <a:bodyPr/>
          <a:lstStyle/>
          <a:p>
            <a:pPr algn="ctr"/>
            <a:r>
              <a:rPr lang="ar-SA" dirty="0" smtClean="0"/>
              <a:t>أولا- الحجاز.</a:t>
            </a:r>
          </a:p>
          <a:p>
            <a:pPr algn="r"/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أهداف المحاضرة</a:t>
            </a:r>
          </a:p>
          <a:p>
            <a:pPr algn="r">
              <a:buFontTx/>
              <a:buChar char="-"/>
            </a:pPr>
            <a:r>
              <a:rPr lang="ar-SA" dirty="0" smtClean="0"/>
              <a:t>التعريف </a:t>
            </a:r>
            <a:r>
              <a:rPr lang="ar-SA" dirty="0" smtClean="0"/>
              <a:t>بموقع الحجاز وأهميته وأثره الفكري والاجتماعي.</a:t>
            </a:r>
          </a:p>
          <a:p>
            <a:pPr algn="r">
              <a:buFontTx/>
              <a:buChar char="-"/>
            </a:pPr>
            <a:r>
              <a:rPr lang="ar-SA" dirty="0" smtClean="0"/>
              <a:t>- استنتاج مظاهر الاندماج بين الحضارات في الحجاز.</a:t>
            </a:r>
          </a:p>
          <a:p>
            <a:pPr algn="r">
              <a:buFontTx/>
              <a:buChar char="-"/>
            </a:pPr>
            <a:r>
              <a:rPr lang="ar-SA" dirty="0" smtClean="0"/>
              <a:t>- استنتاج أثر الترف والحضارة على </a:t>
            </a:r>
            <a:r>
              <a:rPr lang="ar-SA" dirty="0" err="1" smtClean="0"/>
              <a:t>الشعر .</a:t>
            </a:r>
            <a:endParaRPr lang="ar-SA" dirty="0" smtClean="0"/>
          </a:p>
          <a:p>
            <a:pPr algn="r">
              <a:buFontTx/>
              <a:buChar char="-"/>
            </a:pPr>
            <a:endParaRPr lang="ar-SA" dirty="0" smtClean="0"/>
          </a:p>
          <a:p>
            <a:pPr algn="r"/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E309-40BC-4DA0-983E-CD17520D979A}" type="slidenum">
              <a:rPr lang="ar-SA" smtClean="0"/>
              <a:pPr/>
              <a:t>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......الأدب في العصر </a:t>
            </a:r>
            <a:r>
              <a:rPr lang="ar-SA" sz="2000" b="1" dirty="0" err="1" smtClean="0">
                <a:solidFill>
                  <a:schemeClr val="tx1"/>
                </a:solidFill>
              </a:rPr>
              <a:t>الأموي.....</a:t>
            </a:r>
            <a:endParaRPr lang="ar-SA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602048" cy="1642194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>بيئة الحجاز</a:t>
            </a:r>
            <a:br>
              <a:rPr lang="ar-SA" dirty="0" smtClean="0"/>
            </a:br>
            <a:r>
              <a:rPr lang="ar-SA" sz="2800" dirty="0" smtClean="0"/>
              <a:t>1- </a:t>
            </a:r>
            <a:r>
              <a:rPr lang="ar-SA" sz="2800" dirty="0" err="1" smtClean="0"/>
              <a:t>الموقع.</a:t>
            </a: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ar-SA" sz="2800" dirty="0" smtClean="0"/>
              <a:t>2- سبب </a:t>
            </a:r>
            <a:r>
              <a:rPr lang="ar-SA" sz="2800" dirty="0" err="1" smtClean="0"/>
              <a:t>التسمية.</a:t>
            </a: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ar-SA" sz="2800" dirty="0" smtClean="0"/>
              <a:t>3- أهمية الموقع في العصر الجاهلي</a:t>
            </a:r>
            <a:endParaRPr lang="ar-SA" sz="2800" dirty="0"/>
          </a:p>
        </p:txBody>
      </p:sp>
      <p:pic>
        <p:nvPicPr>
          <p:cNvPr id="5" name="عنصر نائب للمحتوى 4" descr="Alsheta2_360_240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2204864"/>
            <a:ext cx="5904656" cy="41044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E309-40BC-4DA0-983E-CD17520D979A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......الأدب في العصر الأموي.....</a:t>
            </a:r>
            <a:endParaRPr lang="ar-S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476672"/>
          </a:xfrm>
        </p:spPr>
        <p:txBody>
          <a:bodyPr>
            <a:noAutofit/>
          </a:bodyPr>
          <a:lstStyle/>
          <a:p>
            <a:r>
              <a:rPr lang="ar-SA" sz="2800" dirty="0" smtClean="0"/>
              <a:t>الحضارة والترف بعد الإسلام</a:t>
            </a:r>
            <a:endParaRPr lang="ar-SA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476672"/>
            <a:ext cx="8146152" cy="6381328"/>
          </a:xfrm>
          <a:solidFill>
            <a:schemeClr val="bg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b="1" dirty="0" smtClean="0">
                <a:solidFill>
                  <a:schemeClr val="tx1"/>
                </a:solidFill>
              </a:rPr>
              <a:t>اندماج </a:t>
            </a:r>
            <a:r>
              <a:rPr lang="ar-SA" sz="2800" b="1" dirty="0" err="1" smtClean="0">
                <a:solidFill>
                  <a:schemeClr val="tx1"/>
                </a:solidFill>
              </a:rPr>
              <a:t>الحضارات </a:t>
            </a:r>
            <a:r>
              <a:rPr lang="ar-SA" sz="2800" b="1" dirty="0" smtClean="0">
                <a:solidFill>
                  <a:schemeClr val="tx1"/>
                </a:solidFill>
              </a:rPr>
              <a:t>(الإسلامية، الفارسية، الإغريقية</a:t>
            </a:r>
            <a:r>
              <a:rPr lang="ar-SA" sz="2800" b="1" dirty="0" err="1" smtClean="0">
                <a:solidFill>
                  <a:schemeClr val="tx1"/>
                </a:solidFill>
              </a:rPr>
              <a:t>)</a:t>
            </a:r>
            <a:endParaRPr lang="ar-SA" sz="2800" b="1" dirty="0" smtClean="0">
              <a:solidFill>
                <a:schemeClr val="tx1"/>
              </a:solidFill>
            </a:endParaRPr>
          </a:p>
          <a:p>
            <a:r>
              <a:rPr lang="ar-SA" sz="2800" dirty="0" smtClean="0"/>
              <a:t>                               </a:t>
            </a:r>
            <a:r>
              <a:rPr lang="ar-SA" sz="2400" dirty="0" smtClean="0"/>
              <a:t>التحضر</a:t>
            </a:r>
          </a:p>
          <a:p>
            <a:r>
              <a:rPr lang="ar-SA" sz="2800" dirty="0" smtClean="0"/>
              <a:t>               </a:t>
            </a:r>
            <a:r>
              <a:rPr lang="ar-SA" sz="2400" dirty="0" smtClean="0"/>
              <a:t>الرقيق </a:t>
            </a:r>
            <a:r>
              <a:rPr lang="ar-SA" sz="2400" dirty="0" err="1" smtClean="0"/>
              <a:t>الأجنبي </a:t>
            </a:r>
            <a:r>
              <a:rPr lang="ar-SA" sz="2400" dirty="0" smtClean="0"/>
              <a:t>(الموالي</a:t>
            </a:r>
            <a:r>
              <a:rPr lang="ar-SA" sz="2400" dirty="0" err="1" smtClean="0"/>
              <a:t>)</a:t>
            </a:r>
            <a:endParaRPr lang="ar-SA" sz="2800" dirty="0" smtClean="0"/>
          </a:p>
          <a:p>
            <a:endParaRPr lang="ar-SA" sz="2800" dirty="0" smtClean="0"/>
          </a:p>
          <a:p>
            <a:r>
              <a:rPr lang="ar-SA" sz="2800" dirty="0" smtClean="0"/>
              <a:t>               الطبقة العاطلة(الشباب</a:t>
            </a:r>
            <a:r>
              <a:rPr lang="ar-SA" sz="2800" dirty="0" err="1" smtClean="0"/>
              <a:t>)</a:t>
            </a:r>
            <a:endParaRPr lang="ar-SA" sz="2800" dirty="0" smtClean="0"/>
          </a:p>
          <a:p>
            <a:r>
              <a:rPr lang="ar-SA" sz="2800" dirty="0" smtClean="0"/>
              <a:t>         </a:t>
            </a:r>
          </a:p>
          <a:p>
            <a:r>
              <a:rPr lang="ar-SA" sz="2800" dirty="0" smtClean="0"/>
              <a:t>     الدرس الديني               اللهو       </a:t>
            </a:r>
          </a:p>
          <a:p>
            <a:r>
              <a:rPr lang="ar-SA" sz="2800" dirty="0" smtClean="0"/>
              <a:t>                                    الغناء والنوادي</a:t>
            </a:r>
          </a:p>
          <a:p>
            <a:endParaRPr lang="ar-SA" sz="2800" dirty="0" smtClean="0"/>
          </a:p>
          <a:p>
            <a:r>
              <a:rPr lang="ar-SA" sz="2800" dirty="0" smtClean="0"/>
              <a:t>                        </a:t>
            </a:r>
            <a:r>
              <a:rPr lang="ar-SA" sz="2000" dirty="0" smtClean="0"/>
              <a:t>نظرية الغناء الجديد                   الانفصال عن الشعر الجاهلي</a:t>
            </a:r>
            <a:endParaRPr lang="ar-SA" sz="1800" dirty="0" smtClean="0"/>
          </a:p>
          <a:p>
            <a:pPr algn="ctr"/>
            <a:endParaRPr lang="ar-SA" sz="1800" dirty="0" smtClean="0"/>
          </a:p>
          <a:p>
            <a:r>
              <a:rPr lang="ar-SA" sz="1800" dirty="0" smtClean="0"/>
              <a:t>                                                               </a:t>
            </a:r>
            <a:r>
              <a:rPr lang="ar-SA" sz="2800" dirty="0" smtClean="0"/>
              <a:t>           </a:t>
            </a:r>
            <a:r>
              <a:rPr lang="ar-SA" sz="2400" dirty="0" smtClean="0"/>
              <a:t>الغزل</a:t>
            </a:r>
            <a:endParaRPr lang="ar-SA" sz="2800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7020272" y="6305550"/>
            <a:ext cx="1590328" cy="476250"/>
          </a:xfrm>
        </p:spPr>
        <p:txBody>
          <a:bodyPr/>
          <a:lstStyle/>
          <a:p>
            <a:r>
              <a:rPr lang="ar-SA" sz="1050" dirty="0" smtClean="0"/>
              <a:t>......الأدب في العصر </a:t>
            </a:r>
            <a:r>
              <a:rPr lang="ar-SA" sz="1050" dirty="0" err="1" smtClean="0"/>
              <a:t>الأموي.....</a:t>
            </a:r>
            <a:endParaRPr lang="ar-SA" sz="105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E309-40BC-4DA0-983E-CD17520D979A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6" name="سهم للأسفل 5"/>
          <p:cNvSpPr/>
          <p:nvPr/>
        </p:nvSpPr>
        <p:spPr>
          <a:xfrm>
            <a:off x="5148064" y="836712"/>
            <a:ext cx="4846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للأسفل 6"/>
          <p:cNvSpPr/>
          <p:nvPr/>
        </p:nvSpPr>
        <p:spPr>
          <a:xfrm>
            <a:off x="5292080" y="1340768"/>
            <a:ext cx="4846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 للأسفل 7"/>
          <p:cNvSpPr/>
          <p:nvPr/>
        </p:nvSpPr>
        <p:spPr>
          <a:xfrm>
            <a:off x="5148064" y="2060848"/>
            <a:ext cx="4846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سهم للأسفل 8"/>
          <p:cNvSpPr/>
          <p:nvPr/>
        </p:nvSpPr>
        <p:spPr>
          <a:xfrm rot="19574578">
            <a:off x="6291626" y="3027948"/>
            <a:ext cx="484632" cy="3753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 للأسفل 9"/>
          <p:cNvSpPr/>
          <p:nvPr/>
        </p:nvSpPr>
        <p:spPr>
          <a:xfrm rot="2440309">
            <a:off x="4484630" y="3112189"/>
            <a:ext cx="484632" cy="3534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سهم للأسفل 10"/>
          <p:cNvSpPr/>
          <p:nvPr/>
        </p:nvSpPr>
        <p:spPr>
          <a:xfrm>
            <a:off x="3995936" y="3717032"/>
            <a:ext cx="4846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سهم للأسفل 11"/>
          <p:cNvSpPr/>
          <p:nvPr/>
        </p:nvSpPr>
        <p:spPr>
          <a:xfrm>
            <a:off x="5004048" y="4509120"/>
            <a:ext cx="4846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سهم للأسفل 12"/>
          <p:cNvSpPr/>
          <p:nvPr/>
        </p:nvSpPr>
        <p:spPr>
          <a:xfrm>
            <a:off x="2843808" y="4581128"/>
            <a:ext cx="4846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سهم للأسفل 13"/>
          <p:cNvSpPr/>
          <p:nvPr/>
        </p:nvSpPr>
        <p:spPr>
          <a:xfrm>
            <a:off x="3779912" y="5517232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ar-SA" sz="3600" dirty="0" smtClean="0">
                <a:solidFill>
                  <a:schemeClr val="tx1"/>
                </a:solidFill>
              </a:rPr>
              <a:t>انطباع الشعر الأموي في الحجاز بطوابع حضارية</a:t>
            </a:r>
            <a:endParaRPr lang="ar-SA" sz="3600" dirty="0">
              <a:solidFill>
                <a:schemeClr val="tx1"/>
              </a:solidFill>
            </a:endParaRPr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</p:nvPr>
        </p:nvGraphicFramePr>
        <p:xfrm>
          <a:off x="971600" y="1447800"/>
          <a:ext cx="79628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......الأدب في العصر الأموي.....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E309-40BC-4DA0-983E-CD17520D979A}" type="slidenum">
              <a:rPr lang="ar-SA" smtClean="0"/>
              <a:pPr/>
              <a:t>4</a:t>
            </a:fld>
            <a:endParaRPr lang="ar-SA"/>
          </a:p>
        </p:txBody>
      </p:sp>
      <p:graphicFrame>
        <p:nvGraphicFramePr>
          <p:cNvPr id="7" name="رسم تخطيطي 6"/>
          <p:cNvGraphicFramePr/>
          <p:nvPr/>
        </p:nvGraphicFramePr>
        <p:xfrm>
          <a:off x="1187624" y="3514080"/>
          <a:ext cx="3672408" cy="3155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سهم للأسفل 7"/>
          <p:cNvSpPr/>
          <p:nvPr/>
        </p:nvSpPr>
        <p:spPr>
          <a:xfrm>
            <a:off x="2699792" y="2996952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</TotalTime>
  <Words>134</Words>
  <Application>Microsoft Office PowerPoint</Application>
  <PresentationFormat>عرض على الشاشة (3:4)‏</PresentationFormat>
  <Paragraphs>33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انقلاب</vt:lpstr>
      <vt:lpstr>المحاضرة الأولى  البيئات الأدبية في العصر الأموي</vt:lpstr>
      <vt:lpstr>بيئة الحجاز 1- الموقع. 2- سبب التسمية. 3- أهمية الموقع في العصر الجاهلي</vt:lpstr>
      <vt:lpstr>الحضارة والترف بعد الإسلام</vt:lpstr>
      <vt:lpstr>انطباع الشعر الأموي في الحجاز بطوابع حضارية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الأولى  البيئات الأدبية في العصر الأموي</dc:title>
  <dc:creator>sony</dc:creator>
  <cp:lastModifiedBy>sony</cp:lastModifiedBy>
  <cp:revision>4</cp:revision>
  <dcterms:created xsi:type="dcterms:W3CDTF">2013-02-01T10:41:47Z</dcterms:created>
  <dcterms:modified xsi:type="dcterms:W3CDTF">2013-02-01T16:09:11Z</dcterms:modified>
</cp:coreProperties>
</file>