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51E91C7-50CE-4C84-9458-C4E5740D2528}" type="datetimeFigureOut">
              <a:rPr lang="ar-SA" smtClean="0"/>
              <a:t>28/03/34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A9B0E87-9949-4505-80B1-B232016481AC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4941168"/>
          </a:xfrm>
        </p:spPr>
        <p:txBody>
          <a:bodyPr>
            <a:normAutofit/>
          </a:bodyPr>
          <a:lstStyle/>
          <a:p>
            <a:r>
              <a:rPr lang="ar-SA" sz="3600" dirty="0" smtClean="0"/>
              <a:t>المحاضرة الثانية</a:t>
            </a:r>
            <a:br>
              <a:rPr lang="ar-SA" sz="3600" dirty="0" smtClean="0"/>
            </a:br>
            <a:r>
              <a:rPr lang="ar-SA" sz="3600" dirty="0" smtClean="0"/>
              <a:t>تابع البيئات الأدبية في العصر الأموي</a:t>
            </a:r>
            <a:br>
              <a:rPr lang="ar-SA" sz="3600" dirty="0" smtClean="0"/>
            </a:br>
            <a:r>
              <a:rPr lang="ar-SA" sz="2400" dirty="0" err="1" smtClean="0"/>
              <a:t>ثانيا </a:t>
            </a:r>
            <a:r>
              <a:rPr lang="ar-SA" sz="2400" dirty="0" smtClean="0"/>
              <a:t>: </a:t>
            </a:r>
            <a:r>
              <a:rPr lang="ar-SA" sz="2400" dirty="0" err="1" smtClean="0"/>
              <a:t>نجد.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2400" dirty="0" smtClean="0"/>
              <a:t>ثالثا: </a:t>
            </a:r>
            <a:r>
              <a:rPr lang="ar-SA" sz="2400" dirty="0" err="1" smtClean="0"/>
              <a:t>العراق.</a:t>
            </a:r>
            <a:r>
              <a:rPr lang="ar-SA" sz="2400" dirty="0" smtClean="0"/>
              <a:t/>
            </a:r>
            <a:br>
              <a:rPr lang="ar-SA" sz="2400" dirty="0" smtClean="0"/>
            </a:br>
            <a:r>
              <a:rPr lang="ar-SA" sz="3600" dirty="0" smtClean="0"/>
              <a:t/>
            </a:r>
            <a:br>
              <a:rPr lang="ar-SA" sz="3600" dirty="0" smtClean="0"/>
            </a:b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3024336"/>
          </a:xfrm>
        </p:spPr>
        <p:txBody>
          <a:bodyPr>
            <a:normAutofit/>
          </a:bodyPr>
          <a:lstStyle/>
          <a:p>
            <a:pPr algn="r"/>
            <a:r>
              <a:rPr lang="ar-SA" sz="2400" b="1" dirty="0" smtClean="0">
                <a:solidFill>
                  <a:schemeClr val="tx1"/>
                </a:solidFill>
              </a:rPr>
              <a:t>أهداف </a:t>
            </a:r>
            <a:r>
              <a:rPr lang="ar-SA" sz="2400" b="1" dirty="0" err="1" smtClean="0">
                <a:solidFill>
                  <a:schemeClr val="tx1"/>
                </a:solidFill>
              </a:rPr>
              <a:t>المحاضرة:</a:t>
            </a:r>
            <a:endParaRPr lang="ar-SA" sz="2400" b="1" dirty="0" smtClean="0">
              <a:solidFill>
                <a:schemeClr val="tx1"/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tx1"/>
                </a:solidFill>
              </a:rPr>
              <a:t>التعريف بالبيئات وموقعها وأثر ذلك فكريا وسياسيا.</a:t>
            </a:r>
          </a:p>
          <a:p>
            <a:pPr algn="r"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tx1"/>
                </a:solidFill>
              </a:rPr>
              <a:t>النظر في طبيعة التغيير في تلك البيئات بعد دخول الإسلام.</a:t>
            </a:r>
          </a:p>
          <a:p>
            <a:pPr algn="r">
              <a:buFont typeface="Arial" pitchFamily="34" charset="0"/>
              <a:buChar char="•"/>
            </a:pPr>
            <a:r>
              <a:rPr lang="ar-SA" sz="2400" dirty="0" smtClean="0">
                <a:solidFill>
                  <a:schemeClr val="tx1"/>
                </a:solidFill>
              </a:rPr>
              <a:t>الوقوف على مظاهر التأثير على الأدب.</a:t>
            </a:r>
          </a:p>
          <a:p>
            <a:pPr algn="r"/>
            <a:endParaRPr lang="ar-SA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نجد</a:t>
            </a:r>
            <a:endParaRPr lang="ar-S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5904656" cy="50405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229600" cy="5246043"/>
          </a:xfrm>
        </p:spPr>
        <p:txBody>
          <a:bodyPr>
            <a:normAutofit fontScale="92500" lnSpcReduction="10000"/>
          </a:bodyPr>
          <a:lstStyle/>
          <a:p>
            <a:r>
              <a:rPr lang="ar-SA" dirty="0" smtClean="0"/>
              <a:t>الموقع.</a:t>
            </a:r>
          </a:p>
          <a:p>
            <a:r>
              <a:rPr lang="ar-SA" dirty="0" smtClean="0"/>
              <a:t>تأثير الموقع اجتماعيا </a:t>
            </a:r>
            <a:r>
              <a:rPr lang="ar-SA" dirty="0" smtClean="0"/>
              <a:t>وسياسيا= </a:t>
            </a:r>
            <a:r>
              <a:rPr lang="ar-SA" dirty="0" err="1" smtClean="0"/>
              <a:t>االإغارات</a:t>
            </a:r>
            <a:r>
              <a:rPr lang="ar-SA" dirty="0" smtClean="0"/>
              <a:t>+ أيام العرب+ العزلة والبعد عن الحضارة.</a:t>
            </a:r>
          </a:p>
          <a:p>
            <a:r>
              <a:rPr lang="ar-SA" dirty="0" smtClean="0"/>
              <a:t>                    قبائل نجد.وأماكنها</a:t>
            </a:r>
          </a:p>
          <a:p>
            <a:pPr algn="ctr"/>
            <a:endParaRPr lang="ar-SA" dirty="0" smtClean="0"/>
          </a:p>
          <a:p>
            <a:r>
              <a:rPr lang="ar-SA" dirty="0" smtClean="0"/>
              <a:t> العدنانية</a:t>
            </a:r>
            <a:r>
              <a:rPr lang="ar-SA" dirty="0" smtClean="0"/>
              <a:t>                               </a:t>
            </a:r>
            <a:r>
              <a:rPr lang="ar-SA" dirty="0" err="1" smtClean="0"/>
              <a:t>القحطانية.</a:t>
            </a:r>
            <a:r>
              <a:rPr lang="ar-SA" dirty="0" smtClean="0"/>
              <a:t>                   </a:t>
            </a:r>
          </a:p>
          <a:p>
            <a:r>
              <a:rPr lang="ar-SA" dirty="0" smtClean="0"/>
              <a:t>              </a:t>
            </a:r>
          </a:p>
          <a:p>
            <a:r>
              <a:rPr lang="ar-SA" dirty="0"/>
              <a:t> </a:t>
            </a:r>
            <a:r>
              <a:rPr lang="ar-SA" dirty="0" smtClean="0"/>
              <a:t>             أهم </a:t>
            </a:r>
            <a:r>
              <a:rPr lang="ar-SA" dirty="0" err="1" smtClean="0"/>
              <a:t>القبائل.</a:t>
            </a:r>
            <a:r>
              <a:rPr lang="ar-SA" dirty="0" smtClean="0"/>
              <a:t>              الترحال والبحث عن الكلأ         العصبيات</a:t>
            </a:r>
          </a:p>
          <a:p>
            <a:r>
              <a:rPr lang="ar-SA" dirty="0" smtClean="0"/>
              <a:t>                     بعد </a:t>
            </a:r>
            <a:r>
              <a:rPr lang="ar-SA" dirty="0" err="1" smtClean="0"/>
              <a:t>الإسلام.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/>
              <a:t>القضاء على العصبيات        الفتوحات الإسلامية</a:t>
            </a:r>
          </a:p>
          <a:p>
            <a:endParaRPr lang="ar-SA" dirty="0"/>
          </a:p>
          <a:p>
            <a:r>
              <a:rPr lang="ar-SA" dirty="0" smtClean="0"/>
              <a:t>    1- قبائل مهاجرة         العصبية </a:t>
            </a:r>
            <a:r>
              <a:rPr lang="ar-SA" dirty="0" err="1" smtClean="0"/>
              <a:t>القبيلية</a:t>
            </a:r>
            <a:r>
              <a:rPr lang="ar-SA" dirty="0" smtClean="0"/>
              <a:t>         حزبية      </a:t>
            </a:r>
            <a:r>
              <a:rPr lang="ar-SA" dirty="0" err="1" smtClean="0"/>
              <a:t>الشعر .</a:t>
            </a:r>
            <a:endParaRPr lang="ar-SA" dirty="0" smtClean="0"/>
          </a:p>
          <a:p>
            <a:r>
              <a:rPr lang="ar-SA" dirty="0"/>
              <a:t> </a:t>
            </a:r>
            <a:r>
              <a:rPr lang="ar-SA" dirty="0" smtClean="0"/>
              <a:t>    2- قبائل مستقرة         نشاط محدود+مشابهة </a:t>
            </a:r>
            <a:r>
              <a:rPr lang="ar-SA" dirty="0" err="1" smtClean="0"/>
              <a:t>للجاهلين </a:t>
            </a:r>
            <a:r>
              <a:rPr lang="ar-SA" dirty="0" smtClean="0"/>
              <a:t>+الشكوى من </a:t>
            </a:r>
            <a:r>
              <a:rPr lang="ar-SA" dirty="0" err="1" smtClean="0"/>
              <a:t>الولاة.</a:t>
            </a:r>
            <a:r>
              <a:rPr lang="ar-SA" dirty="0" smtClean="0"/>
              <a:t>                             </a:t>
            </a:r>
          </a:p>
        </p:txBody>
      </p:sp>
      <p:sp>
        <p:nvSpPr>
          <p:cNvPr id="17" name="سهم إلى اليسار واليمين والأعلى 16"/>
          <p:cNvSpPr/>
          <p:nvPr/>
        </p:nvSpPr>
        <p:spPr>
          <a:xfrm>
            <a:off x="5868144" y="1988840"/>
            <a:ext cx="1080120" cy="64807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0" name="رابط كسهم مستقيم 19"/>
          <p:cNvCxnSpPr/>
          <p:nvPr/>
        </p:nvCxnSpPr>
        <p:spPr>
          <a:xfrm flipH="1">
            <a:off x="5148064" y="3861048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4"/>
          <p:cNvCxnSpPr/>
          <p:nvPr/>
        </p:nvCxnSpPr>
        <p:spPr>
          <a:xfrm>
            <a:off x="6228184" y="3789040"/>
            <a:ext cx="495672" cy="423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4499992" y="450912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 flipH="1">
            <a:off x="3779912" y="522920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رابط كسهم مستقيم 32"/>
          <p:cNvCxnSpPr/>
          <p:nvPr/>
        </p:nvCxnSpPr>
        <p:spPr>
          <a:xfrm flipH="1">
            <a:off x="2555776" y="522920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/>
          <p:nvPr/>
        </p:nvCxnSpPr>
        <p:spPr>
          <a:xfrm flipH="1">
            <a:off x="5868144" y="5229200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كسهم مستقيم 38"/>
          <p:cNvCxnSpPr/>
          <p:nvPr/>
        </p:nvCxnSpPr>
        <p:spPr>
          <a:xfrm flipH="1">
            <a:off x="5868144" y="573325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كسهم مستقيم 41"/>
          <p:cNvCxnSpPr/>
          <p:nvPr/>
        </p:nvCxnSpPr>
        <p:spPr>
          <a:xfrm flipH="1">
            <a:off x="2627784" y="328498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رابط كسهم مستقيم 44"/>
          <p:cNvCxnSpPr/>
          <p:nvPr/>
        </p:nvCxnSpPr>
        <p:spPr>
          <a:xfrm flipH="1">
            <a:off x="5804520" y="336537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نجد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ar-SA" dirty="0" smtClean="0"/>
              <a:t>الخصائص  العامة للنشاط الأدبي في نجد.</a:t>
            </a:r>
          </a:p>
          <a:p>
            <a:r>
              <a:rPr lang="ar-SA" dirty="0" smtClean="0"/>
              <a:t>بالإضافة إلى </a:t>
            </a:r>
            <a:r>
              <a:rPr lang="ar-SA" dirty="0" err="1" smtClean="0"/>
              <a:t>ماسبق</a:t>
            </a:r>
            <a:r>
              <a:rPr lang="ar-SA" dirty="0" smtClean="0"/>
              <a:t> عند القبائل المهاجرة والمستقلة.</a:t>
            </a:r>
          </a:p>
          <a:p>
            <a:r>
              <a:rPr lang="ar-SA" dirty="0" smtClean="0"/>
              <a:t>1-قلة </a:t>
            </a:r>
            <a:r>
              <a:rPr lang="ar-SA" sz="2800" dirty="0" smtClean="0"/>
              <a:t>النشاط الأدبي عما كان عليه في العصر الجاهلي </a:t>
            </a:r>
            <a:r>
              <a:rPr lang="ar-SA" sz="2000" dirty="0" smtClean="0"/>
              <a:t>وتعليل ذلك</a:t>
            </a:r>
            <a:endParaRPr lang="ar-SA" dirty="0" smtClean="0"/>
          </a:p>
          <a:p>
            <a:r>
              <a:rPr lang="ar-SA" dirty="0" smtClean="0"/>
              <a:t>2- شيوع الغزل العذري.</a:t>
            </a:r>
          </a:p>
          <a:p>
            <a:endParaRPr lang="ar-SA" dirty="0"/>
          </a:p>
          <a:p>
            <a:r>
              <a:rPr lang="ar-SA" sz="2400" dirty="0" smtClean="0"/>
              <a:t>            جميل </a:t>
            </a:r>
            <a:r>
              <a:rPr lang="ar-SA" sz="2400" dirty="0" err="1" smtClean="0"/>
              <a:t>بثينة</a:t>
            </a:r>
            <a:r>
              <a:rPr lang="ar-SA" sz="2400" dirty="0" smtClean="0"/>
              <a:t>، قيس بن </a:t>
            </a:r>
            <a:r>
              <a:rPr lang="ar-SA" sz="2400" dirty="0" err="1" smtClean="0"/>
              <a:t>ذريح</a:t>
            </a:r>
            <a:r>
              <a:rPr lang="ar-SA" sz="2400" dirty="0" smtClean="0"/>
              <a:t>، مجنون ليلى</a:t>
            </a:r>
            <a:endParaRPr lang="ar-SA" dirty="0"/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5364088" y="400506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ثالثا- العراق</a:t>
            </a:r>
            <a:endParaRPr lang="ar-SA" dirty="0"/>
          </a:p>
        </p:txBody>
      </p:sp>
      <p:pic>
        <p:nvPicPr>
          <p:cNvPr id="5" name="عنصر نائب للمحتوى 4" descr="العراق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7" y="1412776"/>
            <a:ext cx="6552728" cy="46805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العراق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أثر الموقع اقتصاديا وسياسيا.</a:t>
            </a:r>
          </a:p>
          <a:p>
            <a:r>
              <a:rPr lang="ar-SA" dirty="0" smtClean="0"/>
              <a:t>الدولة الفارسية والرومانية.</a:t>
            </a:r>
          </a:p>
          <a:p>
            <a:r>
              <a:rPr lang="ar-SA" sz="2400" dirty="0" smtClean="0"/>
              <a:t>            الحيرة </a:t>
            </a:r>
            <a:r>
              <a:rPr lang="ar-SA" dirty="0" smtClean="0"/>
              <a:t>        </a:t>
            </a:r>
            <a:r>
              <a:rPr lang="ar-SA" sz="2400" dirty="0" err="1" smtClean="0"/>
              <a:t>الغساسنة.</a:t>
            </a:r>
            <a:endParaRPr lang="ar-SA" sz="2400" dirty="0" smtClean="0"/>
          </a:p>
          <a:p>
            <a:r>
              <a:rPr lang="ar-SA" dirty="0" smtClean="0"/>
              <a:t>عرب الحيرة والتأثر بالحضارة </a:t>
            </a:r>
            <a:r>
              <a:rPr lang="ar-SA" dirty="0" err="1" smtClean="0"/>
              <a:t>الفارسية .</a:t>
            </a:r>
            <a:endParaRPr lang="ar-SA" dirty="0" smtClean="0"/>
          </a:p>
          <a:p>
            <a:r>
              <a:rPr lang="ar-SA" dirty="0" smtClean="0"/>
              <a:t>عرب الحيرة والتأثر بالحضارة الرومانية.</a:t>
            </a:r>
          </a:p>
          <a:p>
            <a:endParaRPr lang="ar-SA" dirty="0"/>
          </a:p>
          <a:p>
            <a:r>
              <a:rPr lang="ar-SA" dirty="0" smtClean="0"/>
              <a:t>             </a:t>
            </a:r>
            <a:r>
              <a:rPr lang="ar-SA" sz="2400" dirty="0" smtClean="0"/>
              <a:t>الحروب                                         المسيحية</a:t>
            </a:r>
          </a:p>
          <a:p>
            <a:r>
              <a:rPr lang="ar-SA" sz="2400" dirty="0"/>
              <a:t> </a:t>
            </a:r>
            <a:r>
              <a:rPr lang="ar-SA" sz="2400" dirty="0" smtClean="0"/>
              <a:t>                                         </a:t>
            </a:r>
          </a:p>
          <a:p>
            <a:r>
              <a:rPr lang="ar-SA" dirty="0" smtClean="0"/>
              <a:t> </a:t>
            </a:r>
            <a:r>
              <a:rPr lang="ar-SA" dirty="0" smtClean="0"/>
              <a:t>                                                  </a:t>
            </a:r>
            <a:r>
              <a:rPr lang="ar-SA" sz="1800" dirty="0" smtClean="0"/>
              <a:t>(الكنيسة </a:t>
            </a:r>
            <a:r>
              <a:rPr lang="ar-SA" sz="1800" dirty="0" err="1" smtClean="0"/>
              <a:t>النسطورية</a:t>
            </a:r>
            <a:r>
              <a:rPr lang="ar-SA" sz="1800" dirty="0" smtClean="0"/>
              <a:t>+ </a:t>
            </a:r>
            <a:r>
              <a:rPr lang="ar-SA" sz="1800" dirty="0" err="1" smtClean="0"/>
              <a:t>السريان </a:t>
            </a:r>
            <a:r>
              <a:rPr lang="ar-SA" sz="1800" dirty="0" smtClean="0"/>
              <a:t>+ الترجمة</a:t>
            </a:r>
            <a:r>
              <a:rPr lang="ar-SA" sz="1800" dirty="0" err="1" smtClean="0"/>
              <a:t>)</a:t>
            </a:r>
            <a:endParaRPr lang="ar-SA" dirty="0"/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4860032" y="234888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>
            <a:off x="6444208" y="227687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>
            <a:off x="4499992" y="3789040"/>
            <a:ext cx="187220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2411760" y="3789040"/>
            <a:ext cx="19442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/>
          <p:cNvCxnSpPr/>
          <p:nvPr/>
        </p:nvCxnSpPr>
        <p:spPr>
          <a:xfrm>
            <a:off x="2051720" y="479715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العراق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بعد الإسلام(التأثيرات الثقافية والفكرية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انتقال الفرس بحضارتهم إلى الإسلام </a:t>
            </a:r>
            <a:endParaRPr lang="ar-SA" dirty="0"/>
          </a:p>
          <a:p>
            <a:r>
              <a:rPr lang="ar-SA" dirty="0" smtClean="0"/>
              <a:t>انتقال كثير من نصارى العراق إلى الإسلام</a:t>
            </a:r>
          </a:p>
          <a:p>
            <a:r>
              <a:rPr lang="ar-SA" dirty="0" smtClean="0"/>
              <a:t>+ حلول الكوفة والبصرة محل الحيرة</a:t>
            </a:r>
          </a:p>
          <a:p>
            <a:r>
              <a:rPr lang="ar-SA" dirty="0" smtClean="0"/>
              <a:t>الاحتفاظ بكل التراث الثقافي الفارسي والروماني.</a:t>
            </a:r>
          </a:p>
          <a:p>
            <a:r>
              <a:rPr lang="ar-SA" dirty="0" smtClean="0"/>
              <a:t>انبثاق حركة عقلية كبيرة بفعل العرب دفعت العرب إن تأسيس دراساتهم على مناهج صحيحة.</a:t>
            </a:r>
          </a:p>
          <a:p>
            <a:r>
              <a:rPr lang="ar-SA" dirty="0" smtClean="0"/>
              <a:t>انضمام إقليم خراسان والهند إلى هذا التأثير.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/>
              <a:t>العراق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التأثيرات </a:t>
            </a:r>
            <a:r>
              <a:rPr lang="ar-SA" dirty="0" err="1" smtClean="0"/>
              <a:t>السياسية:</a:t>
            </a:r>
            <a:endParaRPr lang="ar-SA" dirty="0"/>
          </a:p>
          <a:p>
            <a:pPr>
              <a:buFontTx/>
              <a:buChar char="-"/>
            </a:pPr>
            <a:r>
              <a:rPr lang="ar-SA" dirty="0" smtClean="0"/>
              <a:t>نقل النزاع إلى المسلمين بعودة المنافسة القديمة بين العراق ومن يتبعهم في فارس وبين الشام في عهد معاوية.</a:t>
            </a:r>
          </a:p>
          <a:p>
            <a:pPr>
              <a:buFontTx/>
              <a:buChar char="-"/>
            </a:pPr>
            <a:r>
              <a:rPr lang="ar-SA" dirty="0" smtClean="0"/>
              <a:t>انبثاق حزب الخوارج والشيعة والأمويين والتأثير على الخطب والشعر.</a:t>
            </a:r>
          </a:p>
          <a:p>
            <a:pPr>
              <a:buFontTx/>
              <a:buChar char="-"/>
            </a:pPr>
            <a:r>
              <a:rPr lang="ar-SA" dirty="0" smtClean="0"/>
              <a:t>تطور الصراع إلى عصبيات </a:t>
            </a:r>
            <a:r>
              <a:rPr lang="ar-SA" dirty="0" err="1" smtClean="0"/>
              <a:t>قبيلية</a:t>
            </a:r>
            <a:r>
              <a:rPr lang="ar-SA" dirty="0" smtClean="0"/>
              <a:t> بين العدنانيين في </a:t>
            </a:r>
            <a:r>
              <a:rPr lang="ar-SA" dirty="0" err="1" smtClean="0"/>
              <a:t>والقحطانيين.</a:t>
            </a:r>
            <a:r>
              <a:rPr lang="ar-SA" dirty="0" smtClean="0"/>
              <a:t> وأثرها على الأدب </a:t>
            </a:r>
          </a:p>
          <a:p>
            <a:pPr>
              <a:buFontTx/>
              <a:buChar char="-"/>
            </a:pPr>
            <a:r>
              <a:rPr lang="ar-SA" dirty="0" smtClean="0"/>
              <a:t>انتشار العصبية في الكوفة والبصرة.</a:t>
            </a:r>
          </a:p>
          <a:p>
            <a:pPr>
              <a:buFontTx/>
              <a:buChar char="-"/>
            </a:pPr>
            <a:endParaRPr lang="ar-SA" dirty="0" smtClean="0"/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pPr algn="r"/>
            <a:r>
              <a:rPr lang="ar-SA" dirty="0" smtClean="0"/>
              <a:t>العراق.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539552" y="1124744"/>
            <a:ext cx="8229600" cy="5001419"/>
          </a:xfrm>
        </p:spPr>
        <p:txBody>
          <a:bodyPr/>
          <a:lstStyle/>
          <a:p>
            <a:r>
              <a:rPr lang="ar-SA" sz="2800" b="1" dirty="0" smtClean="0"/>
              <a:t>خصائص الشعر في البيئة العراقية </a:t>
            </a:r>
            <a:r>
              <a:rPr lang="ar-SA" sz="2800" b="1" dirty="0" err="1" smtClean="0"/>
              <a:t>ومايتبعها</a:t>
            </a:r>
            <a:r>
              <a:rPr lang="ar-SA" sz="2800" b="1" dirty="0" smtClean="0"/>
              <a:t> في العصر الأموي.</a:t>
            </a:r>
          </a:p>
          <a:p>
            <a:r>
              <a:rPr lang="ar-SA" sz="2800" dirty="0" smtClean="0"/>
              <a:t>تأثر الموضوعات بالخصومات السياسية والعصبيات القبلية.</a:t>
            </a:r>
          </a:p>
          <a:p>
            <a:r>
              <a:rPr lang="ar-SA" sz="2800" dirty="0" smtClean="0"/>
              <a:t>التأثر بالحضارتين الفارسية والإغريقية.</a:t>
            </a:r>
          </a:p>
          <a:p>
            <a:r>
              <a:rPr lang="ar-SA" sz="2800" dirty="0" smtClean="0"/>
              <a:t>كثرة الشعر والشعراء.</a:t>
            </a:r>
          </a:p>
          <a:p>
            <a:r>
              <a:rPr lang="ar-SA" sz="2800" dirty="0" smtClean="0"/>
              <a:t>ازدياد من يعرف اللسان الفرسي من عرب العراق في العصر الأموي.</a:t>
            </a:r>
          </a:p>
          <a:p>
            <a:r>
              <a:rPr lang="ar-SA" sz="2800" dirty="0" smtClean="0"/>
              <a:t>مشاركة الموالي الأجانب في نظم الشعر.</a:t>
            </a:r>
          </a:p>
          <a:p>
            <a:endParaRPr lang="ar-SA" sz="2800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299</TotalTime>
  <Words>332</Words>
  <Application>Microsoft Office PowerPoint</Application>
  <PresentationFormat>عرض على الشاشة (3:4)‏</PresentationFormat>
  <Paragraphs>58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مشربية</vt:lpstr>
      <vt:lpstr>المحاضرة الثانية تابع البيئات الأدبية في العصر الأموي ثانيا : نجد. ثالثا: العراق.   </vt:lpstr>
      <vt:lpstr>نجد</vt:lpstr>
      <vt:lpstr>الشريحة 3</vt:lpstr>
      <vt:lpstr>نجد</vt:lpstr>
      <vt:lpstr>ثالثا- العراق</vt:lpstr>
      <vt:lpstr>العراق</vt:lpstr>
      <vt:lpstr>العراق </vt:lpstr>
      <vt:lpstr>العراق</vt:lpstr>
      <vt:lpstr>العراق.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الثانية تابع البيئات الأدبية في العصر الأموي ثانيا : نجد. ثالثا: العراق. رابعا : الشام.  </dc:title>
  <dc:creator>sony</dc:creator>
  <cp:lastModifiedBy>sony</cp:lastModifiedBy>
  <cp:revision>3</cp:revision>
  <dcterms:created xsi:type="dcterms:W3CDTF">2013-02-08T08:07:44Z</dcterms:created>
  <dcterms:modified xsi:type="dcterms:W3CDTF">2013-02-08T13:06:48Z</dcterms:modified>
</cp:coreProperties>
</file>