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8" r:id="rId6"/>
    <p:sldId id="258" r:id="rId7"/>
    <p:sldId id="269" r:id="rId8"/>
    <p:sldId id="260" r:id="rId9"/>
    <p:sldId id="261" r:id="rId10"/>
    <p:sldId id="270" r:id="rId11"/>
    <p:sldId id="271" r:id="rId12"/>
    <p:sldId id="265" r:id="rId13"/>
    <p:sldId id="267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66"/>
    <a:srgbClr val="A50021"/>
    <a:srgbClr val="FFCA21"/>
    <a:srgbClr val="FFCC66"/>
    <a:srgbClr val="EFD2D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EFC19-088E-4859-8EF6-4D76F6AC703A}" type="datetimeFigureOut">
              <a:rPr lang="ar-SA" smtClean="0"/>
              <a:t>19/04/34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FAB8C-5F4E-48C5-AF72-006D7845360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www.alqabas-kw.com/Temp/Pictures/2009/12/15/610021e0-014b-422a-b668-acc660f0b2fc_main.jpg&amp;imgrefurl=http://www.manaar.com/vb/showthread.php%3Ft%3D22411&amp;usg=__a21ySCDdRrV4iNlG8Nqi98_mJbk=&amp;h=269&amp;w=241&amp;sz=106&amp;hl=ar&amp;start=8&amp;zoom=1&amp;tbnid=y8VZnTWOKOCONM:&amp;tbnh=113&amp;tbnw=101&amp;ei=DsIwUYy6L6iL4ASb6YDQBg&amp;prev=/images%3Fq%3D%25D8%25AD%25D8%25A7%25D9%2581%25D8%25B8%2B%25D8%25A5%25D8%25A8%25D8%25B1%25D8%25A7%25D9%2587%25D9%258A%25D9%2585%26hl%3Dar%26safe%3Dactive%26tbm%3Disch&amp;itbs=1&amp;sa=X&amp;ved=0CDgQrQMwBw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2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noor\Pictures\215abc4d3319172289056828df9416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48464" cy="6870117"/>
          </a:xfrm>
          <a:prstGeom prst="rect">
            <a:avLst/>
          </a:prstGeom>
          <a:noFill/>
        </p:spPr>
      </p:pic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2267744" y="1556792"/>
            <a:ext cx="4824536" cy="17281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cs typeface="DecoType Thuluth" pitchFamily="2" charset="-78"/>
              </a:rPr>
              <a:t>الوطــــنــــــية في شــــــــعر </a:t>
            </a:r>
          </a:p>
          <a:p>
            <a:pPr algn="ctr">
              <a:buNone/>
            </a:pPr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cs typeface="DecoType Thuluth" pitchFamily="2" charset="-78"/>
              </a:rPr>
              <a:t>حافظ إبراهيم</a:t>
            </a:r>
            <a:endParaRPr lang="ar-SA" sz="4000" b="1" dirty="0">
              <a:solidFill>
                <a:schemeClr val="accent3">
                  <a:lumMod val="50000"/>
                </a:schemeClr>
              </a:solidFill>
              <a:cs typeface="DecoType Thuluth" pitchFamily="2" charset="-78"/>
            </a:endParaRPr>
          </a:p>
        </p:txBody>
      </p:sp>
      <p:pic>
        <p:nvPicPr>
          <p:cNvPr id="1032" name="Picture 8" descr="http://t1.gstatic.com/images?q=tbn:ANd9GcR31KWv2473Z9-gbssagVOcS7guMRS1hGKiSXl6c_XKNLdN6lR5JzcQm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74704">
            <a:off x="3406428" y="3507774"/>
            <a:ext cx="2114153" cy="2365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A21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noor\Pictures\3zp406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611560" y="692696"/>
            <a:ext cx="7941568" cy="54334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b="1" u="sng" dirty="0" err="1" smtClean="0">
                <a:ln>
                  <a:solidFill>
                    <a:sysClr val="windowText" lastClr="000000"/>
                  </a:solidFill>
                </a:ln>
                <a:solidFill>
                  <a:srgbClr val="FFCA21"/>
                </a:solidFill>
              </a:rPr>
              <a:t>..</a:t>
            </a:r>
            <a:r>
              <a:rPr lang="ar-SA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CA21"/>
                </a:solidFill>
              </a:rPr>
              <a:t> </a:t>
            </a:r>
            <a:r>
              <a:rPr lang="ar-SA" b="1" u="sng" dirty="0" err="1" smtClean="0">
                <a:ln>
                  <a:solidFill>
                    <a:sysClr val="windowText" lastClr="000000"/>
                  </a:solidFill>
                </a:ln>
                <a:solidFill>
                  <a:srgbClr val="FFCA21"/>
                </a:solidFill>
              </a:rPr>
              <a:t>نشأته ..</a:t>
            </a:r>
            <a:endParaRPr lang="ar-SA" b="1" u="sng" dirty="0" smtClean="0">
              <a:ln>
                <a:solidFill>
                  <a:sysClr val="windowText" lastClr="000000"/>
                </a:solidFill>
              </a:ln>
              <a:solidFill>
                <a:srgbClr val="FFCA21"/>
              </a:solidFill>
            </a:endParaRPr>
          </a:p>
          <a:p>
            <a:pPr algn="just">
              <a:buNone/>
            </a:pPr>
            <a:r>
              <a:rPr lang="ar-SA" sz="1600" b="1" u="sng" dirty="0">
                <a:ln>
                  <a:solidFill>
                    <a:sysClr val="windowText" lastClr="000000"/>
                  </a:solidFill>
                </a:ln>
                <a:solidFill>
                  <a:srgbClr val="FFCA21"/>
                </a:solidFill>
              </a:rPr>
              <a:t> </a:t>
            </a:r>
            <a:r>
              <a:rPr lang="ar-SA" sz="1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CA21"/>
                </a:solidFill>
              </a:rPr>
              <a:t>             </a:t>
            </a:r>
          </a:p>
          <a:p>
            <a:pPr algn="just">
              <a:buNone/>
            </a:pPr>
            <a:endParaRPr lang="ar-SA" sz="1600" b="1" u="sng" dirty="0" smtClean="0">
              <a:ln>
                <a:solidFill>
                  <a:sysClr val="windowText" lastClr="000000"/>
                </a:solidFill>
              </a:ln>
              <a:solidFill>
                <a:srgbClr val="FFCA21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           بالرغم </a:t>
            </a:r>
            <a:r>
              <a:rPr lang="ar-SA" sz="1800" b="1" dirty="0"/>
              <a:t>من انتماء حافظ إبراهيم إلى الطبقة المتوسطة الشعبية ألا انه احتك </a:t>
            </a:r>
            <a:r>
              <a:rPr lang="ar-SA" sz="1800" b="1" dirty="0" smtClean="0"/>
              <a:t>أيضا</a:t>
            </a:r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بالطبقة </a:t>
            </a:r>
            <a:r>
              <a:rPr lang="ar-SA" sz="1800" b="1" dirty="0"/>
              <a:t>الممتازة من المثقفين تلك الطبقة التي وضعت أصول نهضة مصر الحديثة كانت هذه 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الطبقة تفكر </a:t>
            </a:r>
            <a:r>
              <a:rPr lang="ar-SA" sz="1800" b="1" dirty="0"/>
              <a:t>في الوطن واستقلاله اهتمت بالإصلاح الديني على نحو </a:t>
            </a:r>
            <a:r>
              <a:rPr lang="ar-SA" sz="1800" b="1" dirty="0" err="1"/>
              <a:t>ماهو</a:t>
            </a:r>
            <a:r>
              <a:rPr lang="ar-SA" sz="1800" b="1" dirty="0"/>
              <a:t> معروف عند الشيخ 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محمد عبده </a:t>
            </a:r>
            <a:r>
              <a:rPr lang="ar-SA" sz="1800" b="1" dirty="0"/>
              <a:t>ودعوته إلى التفكير الحر وفتح باب الاجتهاد </a:t>
            </a:r>
            <a:r>
              <a:rPr lang="ar-SA" sz="1800" b="1" dirty="0" smtClean="0"/>
              <a:t>واهتمت </a:t>
            </a:r>
            <a:r>
              <a:rPr lang="ar-SA" sz="1800" b="1" dirty="0"/>
              <a:t>بالإصلاح الاجتماعي متمثلا في فكر 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قاسم </a:t>
            </a:r>
            <a:r>
              <a:rPr lang="ar-SA" sz="1800" b="1" dirty="0"/>
              <a:t>أمين ودفاعه عن المرأة</a:t>
            </a:r>
            <a:r>
              <a:rPr lang="ar-SA" sz="1800" b="1" dirty="0" smtClean="0"/>
              <a:t>.</a:t>
            </a:r>
          </a:p>
          <a:p>
            <a:pPr algn="just">
              <a:buNone/>
            </a:pPr>
            <a:r>
              <a:rPr lang="ar-SA" sz="1800" b="1" dirty="0" smtClean="0"/>
              <a:t>   اهتمت </a:t>
            </a:r>
            <a:r>
              <a:rPr lang="ar-SA" sz="1800" b="1" dirty="0"/>
              <a:t>بالإصلاح الخلقي والعلمي حيث دعى الشيخ علي يوسف إلى إن يكون التعليم في مراحله المختلفة 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   باللغة </a:t>
            </a:r>
            <a:r>
              <a:rPr lang="ar-SA" sz="1800" b="1" dirty="0"/>
              <a:t>العربية وتأسست الجمعية المصرية القديمة بفضل قاسم أمين وسعد زغلول </a:t>
            </a:r>
            <a:r>
              <a:rPr lang="ar-SA" sz="1800" b="1" dirty="0" smtClean="0"/>
              <a:t>وزملائهـــما أفســـحت</a:t>
            </a:r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هذه الطبقة </a:t>
            </a:r>
            <a:r>
              <a:rPr lang="ar-SA" sz="1800" b="1" dirty="0"/>
              <a:t>لحافظ إبراهيم في مجالسها كان حافظ يحول ما يسمعه من نقد سياسي أو اجتماعي أو </a:t>
            </a:r>
            <a:r>
              <a:rPr lang="ar-SA" sz="1800" b="1" dirty="0" smtClean="0"/>
              <a:t>خلقي إلى شعر.</a:t>
            </a:r>
          </a:p>
          <a:p>
            <a:pPr algn="just">
              <a:buNone/>
            </a:pPr>
            <a:r>
              <a:rPr lang="ar-SA" sz="1800" b="1" dirty="0" smtClean="0"/>
              <a:t>              كذلك </a:t>
            </a:r>
            <a:r>
              <a:rPr lang="ar-SA" sz="1800" b="1" dirty="0"/>
              <a:t>فقد اختلط حافظ بطبقات الشعب الفقيرة في المقاهي والطرق, كان الشعب </a:t>
            </a:r>
            <a:r>
              <a:rPr lang="ar-SA" sz="1800" b="1" dirty="0" smtClean="0"/>
              <a:t>يعيش</a:t>
            </a:r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                </a:t>
            </a:r>
            <a:r>
              <a:rPr lang="ar-SA" sz="1800" b="1" dirty="0"/>
              <a:t>بؤس </a:t>
            </a:r>
            <a:r>
              <a:rPr lang="ar-SA" sz="1800" b="1" dirty="0" smtClean="0"/>
              <a:t>وشقاء وحرمان </a:t>
            </a:r>
            <a:r>
              <a:rPr lang="ar-SA" sz="1800" b="1" dirty="0"/>
              <a:t>وقد أحس حافظ بتلك الآلام وعبر عنها وهذا كله كان حافظ 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/>
              <a:t> </a:t>
            </a:r>
            <a:r>
              <a:rPr lang="ar-SA" sz="1800" b="1" dirty="0" smtClean="0"/>
              <a:t>                      إبراهيم شاعر </a:t>
            </a:r>
            <a:r>
              <a:rPr lang="ar-SA" sz="1800" b="1" dirty="0"/>
              <a:t>الوطنية </a:t>
            </a:r>
            <a:r>
              <a:rPr lang="ar-SA" sz="1800" b="1" dirty="0" smtClean="0"/>
              <a:t>المصري.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noor\Pictures\78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76456" cy="6336704"/>
          </a:xfrm>
          <a:prstGeom prst="rect">
            <a:avLst/>
          </a:prstGeom>
          <a:noFill/>
        </p:spPr>
      </p:pic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ar-SA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ar-SA" sz="2400" b="1" u="sng" dirty="0" smtClean="0">
                <a:solidFill>
                  <a:srgbClr val="A50021"/>
                </a:solidFill>
              </a:rPr>
              <a:t>كانت بمصر ثلاث </a:t>
            </a:r>
            <a:r>
              <a:rPr lang="ar-SA" sz="2400" b="1" u="sng" dirty="0" err="1" smtClean="0">
                <a:solidFill>
                  <a:srgbClr val="A50021"/>
                </a:solidFill>
              </a:rPr>
              <a:t>طبقات :</a:t>
            </a:r>
            <a:r>
              <a:rPr lang="ar-SA" sz="2400" b="1" u="sng" dirty="0" smtClean="0">
                <a:solidFill>
                  <a:srgbClr val="A50021"/>
                </a:solidFill>
              </a:rPr>
              <a:t> </a:t>
            </a:r>
            <a:endParaRPr lang="en-US" sz="2400" b="1" u="sng" dirty="0" smtClean="0">
              <a:solidFill>
                <a:srgbClr val="A50021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                  طبقة الترك </a:t>
            </a:r>
            <a:r>
              <a:rPr lang="ar-SA" sz="1800" b="1" dirty="0" err="1" smtClean="0"/>
              <a:t>الأرستقراطية </a:t>
            </a:r>
            <a:r>
              <a:rPr lang="ar-SA" sz="1800" b="1" dirty="0" smtClean="0"/>
              <a:t>، الطبقة الممتازة من </a:t>
            </a:r>
            <a:r>
              <a:rPr lang="ar-SA" sz="1800" b="1" dirty="0" err="1" smtClean="0"/>
              <a:t>المصريين </a:t>
            </a:r>
            <a:r>
              <a:rPr lang="ar-SA" sz="1800" b="1" dirty="0" smtClean="0"/>
              <a:t>، طبقة </a:t>
            </a:r>
            <a:r>
              <a:rPr lang="ar-SA" sz="1800" b="1" dirty="0" err="1" smtClean="0"/>
              <a:t>الشعب .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كان حافظ يختلط بالطبقة الأخيرة بحكم </a:t>
            </a:r>
            <a:r>
              <a:rPr lang="ar-SA" sz="1800" b="1" dirty="0" err="1" smtClean="0"/>
              <a:t>فقره </a:t>
            </a:r>
            <a:r>
              <a:rPr lang="ar-SA" sz="1800" b="1" dirty="0" smtClean="0"/>
              <a:t>، كما كان يختلط بطبقة المصريين الممتازة التي تفكر في وطنها وفي المحتل </a:t>
            </a:r>
            <a:r>
              <a:rPr lang="ar-SA" sz="1800" b="1" dirty="0" err="1" smtClean="0"/>
              <a:t>الأجنبي .</a:t>
            </a:r>
            <a:endParaRPr lang="ar-SA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r>
              <a:rPr lang="ar-SA" sz="2000" b="1" u="sng" dirty="0" smtClean="0">
                <a:solidFill>
                  <a:srgbClr val="A50021"/>
                </a:solidFill>
              </a:rPr>
              <a:t>طبقة المصريين </a:t>
            </a:r>
            <a:r>
              <a:rPr lang="ar-SA" sz="2000" b="1" u="sng" dirty="0" err="1" smtClean="0">
                <a:solidFill>
                  <a:srgbClr val="A50021"/>
                </a:solidFill>
              </a:rPr>
              <a:t>الممتازة :</a:t>
            </a:r>
            <a:endParaRPr lang="en-US" sz="2000" b="1" u="sng" dirty="0" smtClean="0">
              <a:solidFill>
                <a:srgbClr val="A50021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لم تتسع لديهم النزعة الوطنية </a:t>
            </a:r>
            <a:r>
              <a:rPr lang="ar-SA" sz="1800" b="1" dirty="0" err="1" smtClean="0"/>
              <a:t>فحسب </a:t>
            </a:r>
            <a:r>
              <a:rPr lang="ar-SA" sz="1800" b="1" dirty="0" smtClean="0"/>
              <a:t>، بل اتسعت نزعات إصلاحية </a:t>
            </a:r>
            <a:r>
              <a:rPr lang="ar-SA" sz="1800" b="1" dirty="0" err="1" smtClean="0"/>
              <a:t>مختلفة </a:t>
            </a:r>
            <a:r>
              <a:rPr lang="ar-SA" sz="1800" b="1" dirty="0" smtClean="0"/>
              <a:t>، كالإصلاح الديني على نحو </a:t>
            </a:r>
            <a:r>
              <a:rPr lang="ar-SA" sz="1800" b="1" dirty="0" err="1" smtClean="0"/>
              <a:t>ماهو</a:t>
            </a:r>
            <a:r>
              <a:rPr lang="ar-SA" sz="1800" b="1" dirty="0" smtClean="0"/>
              <a:t> معروف عن الشيخ محمد </a:t>
            </a:r>
            <a:r>
              <a:rPr lang="ar-SA" sz="1800" b="1" dirty="0" err="1" smtClean="0"/>
              <a:t>عبده </a:t>
            </a:r>
            <a:r>
              <a:rPr lang="ar-SA" sz="1800" b="1" dirty="0" smtClean="0"/>
              <a:t>،والإصلاح الاجتماعي على نحو </a:t>
            </a:r>
            <a:r>
              <a:rPr lang="ar-SA" sz="1800" b="1" dirty="0" err="1" smtClean="0"/>
              <a:t>ماهو</a:t>
            </a:r>
            <a:r>
              <a:rPr lang="ar-SA" sz="1800" b="1" dirty="0" smtClean="0"/>
              <a:t> معروف عن قاسم أمين في دفاعه عن المرأة </a:t>
            </a:r>
            <a:r>
              <a:rPr lang="ar-SA" sz="1800" b="1" dirty="0" err="1" smtClean="0"/>
              <a:t>وحقوقها </a:t>
            </a:r>
            <a:r>
              <a:rPr lang="ar-SA" sz="1800" b="1" dirty="0" smtClean="0"/>
              <a:t>، والإصلاح الخلقي والإصلاح العلمي كدعوة  الشيخ علي يوسف, وقد أخذ حافظ إبراهيم يحول لهم بعض </a:t>
            </a:r>
            <a:r>
              <a:rPr lang="ar-SA" sz="1800" b="1" dirty="0" err="1" smtClean="0"/>
              <a:t>مايسمعه</a:t>
            </a:r>
            <a:r>
              <a:rPr lang="ar-SA" sz="1800" b="1" dirty="0" smtClean="0"/>
              <a:t> منهم من نقد سياسي أو اجتماعي </a:t>
            </a:r>
            <a:r>
              <a:rPr lang="ar-SA" sz="1800" b="1" dirty="0" err="1" smtClean="0"/>
              <a:t>أوخلقى</a:t>
            </a:r>
            <a:r>
              <a:rPr lang="ar-SA" sz="1800" b="1" dirty="0" smtClean="0"/>
              <a:t> أو ديني إلى </a:t>
            </a:r>
            <a:r>
              <a:rPr lang="ar-SA" sz="1800" b="1" dirty="0" err="1" smtClean="0"/>
              <a:t>شعر .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just">
              <a:buNone/>
            </a:pPr>
            <a:r>
              <a:rPr lang="ar-SA" sz="1800" b="1" u="sng" dirty="0" smtClean="0">
                <a:solidFill>
                  <a:srgbClr val="A50021"/>
                </a:solidFill>
              </a:rPr>
              <a:t>* طبقة </a:t>
            </a:r>
            <a:r>
              <a:rPr lang="ar-SA" sz="1800" b="1" u="sng" dirty="0" err="1" smtClean="0">
                <a:solidFill>
                  <a:srgbClr val="A50021"/>
                </a:solidFill>
              </a:rPr>
              <a:t>الشعب :</a:t>
            </a:r>
            <a:endParaRPr lang="en-US" sz="1800" b="1" u="sng" dirty="0" smtClean="0">
              <a:solidFill>
                <a:srgbClr val="A50021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اختلط حافظ إبراهيم بجماعات الشعب الدنيا فهو يمضى في المقاهي مختلطا بالشعراء والأدباء </a:t>
            </a:r>
            <a:r>
              <a:rPr lang="ar-SA" sz="1800" b="1" dirty="0" err="1" smtClean="0"/>
              <a:t>البؤساء ،</a:t>
            </a:r>
            <a:r>
              <a:rPr lang="ar-SA" sz="1800" b="1" dirty="0" smtClean="0"/>
              <a:t> </a:t>
            </a:r>
          </a:p>
          <a:p>
            <a:pPr algn="just">
              <a:buNone/>
            </a:pPr>
            <a:r>
              <a:rPr lang="ar-SA" sz="1800" b="1" dirty="0" smtClean="0"/>
              <a:t>وكان حافظ من طبقه الشعب البائسة فنظم كثيرا في بؤسه وشقائه </a:t>
            </a:r>
            <a:r>
              <a:rPr lang="ar-SA" sz="1800" b="1" dirty="0" err="1" smtClean="0"/>
              <a:t>وحرمانه </a:t>
            </a:r>
            <a:r>
              <a:rPr lang="ar-SA" sz="1800" b="1" dirty="0" smtClean="0"/>
              <a:t>، وشعر بآلام شعبه </a:t>
            </a:r>
            <a:r>
              <a:rPr lang="ar-SA" sz="1800" b="1" dirty="0" err="1" smtClean="0"/>
              <a:t>وهمومه .</a:t>
            </a:r>
            <a:endParaRPr lang="en-US" sz="1800" b="1" dirty="0" smtClean="0"/>
          </a:p>
          <a:p>
            <a:pPr>
              <a:buNone/>
            </a:pPr>
            <a:endParaRPr lang="ar-SA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oor\Pictures\PIC-397-1336138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6876256" y="6309320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47664" y="476672"/>
            <a:ext cx="7283152" cy="58326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400" b="1" u="sng" dirty="0" smtClean="0">
                <a:solidFill>
                  <a:schemeClr val="accent3">
                    <a:lumMod val="75000"/>
                  </a:schemeClr>
                </a:solidFill>
              </a:rPr>
              <a:t>موقف حافظ إبراهيم من الإنجليز في </a:t>
            </a:r>
            <a:r>
              <a:rPr lang="ar-SA" sz="2400" b="1" u="sng" dirty="0" err="1" smtClean="0">
                <a:solidFill>
                  <a:schemeClr val="accent3">
                    <a:lumMod val="75000"/>
                  </a:schemeClr>
                </a:solidFill>
              </a:rPr>
              <a:t>شعره:</a:t>
            </a:r>
            <a:r>
              <a:rPr lang="ar-SA" sz="2400" b="1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sz="2400" b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استشعر حافظ محنة أمته عند احتلال الإنجليز، و ما ينزلونه </a:t>
            </a:r>
            <a:r>
              <a:rPr lang="ar-SA" sz="1800" b="1" dirty="0" err="1" smtClean="0"/>
              <a:t>بها</a:t>
            </a:r>
            <a:r>
              <a:rPr lang="ar-SA" sz="1800" b="1" dirty="0" smtClean="0"/>
              <a:t> من الظلم و التنكيل، فتحوّل يصليهم بنيران أبياته </a:t>
            </a:r>
            <a:r>
              <a:rPr lang="ar-SA" sz="1800" b="1" dirty="0" err="1" smtClean="0"/>
              <a:t>قائلاً:</a:t>
            </a:r>
            <a:endParaRPr lang="ar-SA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متى أرى النيل لا تحلو مـــــوارده           لغـــير </a:t>
            </a:r>
            <a:r>
              <a:rPr lang="ar-SA" sz="1800" b="1" dirty="0" err="1" smtClean="0">
                <a:solidFill>
                  <a:srgbClr val="CC6600"/>
                </a:solidFill>
              </a:rPr>
              <a:t>مرتهب</a:t>
            </a:r>
            <a:r>
              <a:rPr lang="ar-SA" sz="1800" b="1" dirty="0" smtClean="0">
                <a:solidFill>
                  <a:srgbClr val="CC6600"/>
                </a:solidFill>
              </a:rPr>
              <a:t> للــه مرتــــقـــــبِ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فقد غدت مصر في حال إذا ذُكرت           جادت جفوني لها باللؤلؤ الرطبِ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كأنني عند ذكــــــرى مــــا ألمّ </a:t>
            </a:r>
            <a:r>
              <a:rPr lang="ar-SA" sz="1800" b="1" dirty="0" err="1" smtClean="0">
                <a:solidFill>
                  <a:srgbClr val="CC6600"/>
                </a:solidFill>
              </a:rPr>
              <a:t>بها</a:t>
            </a:r>
            <a:r>
              <a:rPr lang="ar-SA" sz="1800" b="1" dirty="0" smtClean="0">
                <a:solidFill>
                  <a:srgbClr val="CC6600"/>
                </a:solidFill>
              </a:rPr>
              <a:t>           </a:t>
            </a:r>
            <a:r>
              <a:rPr lang="ar-SA" sz="1800" b="1" dirty="0" err="1" smtClean="0">
                <a:solidFill>
                  <a:srgbClr val="CC6600"/>
                </a:solidFill>
              </a:rPr>
              <a:t>قرم</a:t>
            </a:r>
            <a:r>
              <a:rPr lang="ar-SA" sz="1800" b="1" dirty="0" smtClean="0">
                <a:solidFill>
                  <a:srgbClr val="CC6600"/>
                </a:solidFill>
              </a:rPr>
              <a:t> تردد بين المـوت و الهـــربِ</a:t>
            </a: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كان حافظ أثناء استيداعه خائفاً من الإنجليز، مما دفعه إلى مصانعتهم أحياناً، فيجاملهم تارة، و يحمل عليهم تارة أخرى.</a:t>
            </a:r>
          </a:p>
          <a:p>
            <a:pPr lvl="0"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2400" b="1" u="sng" dirty="0" err="1" smtClean="0">
                <a:solidFill>
                  <a:schemeClr val="accent3">
                    <a:lumMod val="75000"/>
                  </a:schemeClr>
                </a:solidFill>
              </a:rPr>
              <a:t>حادثة </a:t>
            </a:r>
            <a:r>
              <a:rPr lang="ar-SA" sz="2400" b="1" u="sng" dirty="0" smtClean="0">
                <a:solidFill>
                  <a:schemeClr val="accent3">
                    <a:lumMod val="75000"/>
                  </a:schemeClr>
                </a:solidFill>
              </a:rPr>
              <a:t>(دنشواي) و أثرها في شعر حافظ:</a:t>
            </a:r>
            <a:endParaRPr lang="en-US" sz="2400" b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انتهت حادثة دنشواي التي وقعت في عهد اللورد كرومر بإعدام نفراً من أهل </a:t>
            </a:r>
            <a:r>
              <a:rPr lang="ar-SA" sz="1800" b="1" dirty="0" err="1" smtClean="0"/>
              <a:t>دنشواي،</a:t>
            </a:r>
            <a:r>
              <a:rPr lang="ar-SA" sz="1800" b="1" dirty="0" smtClean="0"/>
              <a:t> </a:t>
            </a:r>
          </a:p>
          <a:p>
            <a:pPr lvl="0" algn="just">
              <a:buNone/>
            </a:pPr>
            <a:r>
              <a:rPr lang="ar-SA" sz="1800" b="1" dirty="0" smtClean="0"/>
              <a:t>و جلد آخرين بالسياط، و حبس البقية مدداً مختلفة، عقاباً فغضب </a:t>
            </a:r>
            <a:r>
              <a:rPr lang="ar-SA" sz="1800" b="1" dirty="0" err="1" smtClean="0"/>
              <a:t>المصريون  .</a:t>
            </a:r>
            <a:endParaRPr lang="en-US" sz="1800" b="1" dirty="0" smtClean="0"/>
          </a:p>
          <a:p>
            <a:pPr>
              <a:buNone/>
            </a:pPr>
            <a:endParaRPr lang="ar-S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oor\Pictures\PIC-397-1336138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6876256" y="6309320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619672" y="620688"/>
            <a:ext cx="7283152" cy="5904656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ar-SA" sz="1800" b="1" dirty="0" smtClean="0"/>
              <a:t>انطلق حافظ ينشد قصيدته في تلك الحادثة واصفاً الواقعة ووحشية المحاكمة، </a:t>
            </a:r>
            <a:r>
              <a:rPr lang="ar-SA" sz="1800" b="1" dirty="0" err="1" smtClean="0"/>
              <a:t>فيقول: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جاء </a:t>
            </a:r>
            <a:r>
              <a:rPr lang="ar-SA" sz="1800" b="1" dirty="0" err="1" smtClean="0">
                <a:solidFill>
                  <a:srgbClr val="CC6600"/>
                </a:solidFill>
              </a:rPr>
              <a:t>جهّالنا</a:t>
            </a:r>
            <a:r>
              <a:rPr lang="ar-SA" sz="1800" b="1" dirty="0" smtClean="0">
                <a:solidFill>
                  <a:srgbClr val="CC6600"/>
                </a:solidFill>
              </a:rPr>
              <a:t> بأمـــــر و جئتــــم        ضعف ضعفـيه قســـوة و اشــتـــدادا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أحسنوا القتل إن ظننتم بعفـــو        أقصـــــاصــــاً أردتــــم أم كيـــــــــادا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أحسنوا القتل إن ظننتم بعفـــو        أنفــــوســــــاً أصبتــــــــم أم جمـــادا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ليت شعري </a:t>
            </a:r>
            <a:r>
              <a:rPr lang="ar-SA" sz="1800" b="1" dirty="0" err="1" smtClean="0">
                <a:solidFill>
                  <a:srgbClr val="CC6600"/>
                </a:solidFill>
              </a:rPr>
              <a:t>أتلك </a:t>
            </a:r>
            <a:r>
              <a:rPr lang="ar-SA" sz="1800" b="1" dirty="0" smtClean="0">
                <a:solidFill>
                  <a:srgbClr val="CC6600"/>
                </a:solidFill>
              </a:rPr>
              <a:t>"محكمة التفـ       </a:t>
            </a:r>
            <a:r>
              <a:rPr lang="ar-SA" sz="1800" b="1" dirty="0" err="1" smtClean="0">
                <a:solidFill>
                  <a:srgbClr val="CC6600"/>
                </a:solidFill>
              </a:rPr>
              <a:t>ـتيش</a:t>
            </a:r>
            <a:r>
              <a:rPr lang="ar-SA" sz="1800" b="1" dirty="0" smtClean="0">
                <a:solidFill>
                  <a:srgbClr val="CC6600"/>
                </a:solidFill>
              </a:rPr>
              <a:t>" عادت أم </a:t>
            </a:r>
            <a:r>
              <a:rPr lang="ar-SA" sz="1800" b="1" dirty="0" err="1" smtClean="0">
                <a:solidFill>
                  <a:srgbClr val="CC6600"/>
                </a:solidFill>
              </a:rPr>
              <a:t>عهد </a:t>
            </a:r>
            <a:r>
              <a:rPr lang="ar-SA" sz="1800" b="1" dirty="0" smtClean="0">
                <a:solidFill>
                  <a:srgbClr val="CC6600"/>
                </a:solidFill>
              </a:rPr>
              <a:t>"نيرون" عادا </a:t>
            </a: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و في قصيدة أخرى تحدث فيها عن هذه الحادثة يقول مخاطباً </a:t>
            </a:r>
            <a:r>
              <a:rPr lang="ar-SA" sz="1800" b="1" dirty="0" err="1" smtClean="0"/>
              <a:t>كرومر: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حب يحاول غرســه في أنفس       يجني </a:t>
            </a:r>
            <a:r>
              <a:rPr lang="ar-SA" sz="1800" b="1" dirty="0" err="1" smtClean="0">
                <a:solidFill>
                  <a:srgbClr val="CC6600"/>
                </a:solidFill>
              </a:rPr>
              <a:t>بمغرسها</a:t>
            </a:r>
            <a:r>
              <a:rPr lang="ar-SA" sz="1800" b="1" dirty="0" smtClean="0">
                <a:solidFill>
                  <a:srgbClr val="CC6600"/>
                </a:solidFill>
              </a:rPr>
              <a:t> الثناء الطيــبُ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فاجعل شعارك رحـمة و مودة       إنّ القلوب مع المودة تكســـبُ</a:t>
            </a: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فنعجب من ذكر حافظ حب المصريين هنا، و أن يستعطف كرومر على هذا النحو، و لكن</a:t>
            </a:r>
          </a:p>
          <a:p>
            <a:pPr algn="just">
              <a:buNone/>
            </a:pPr>
            <a:r>
              <a:rPr lang="ar-SA" sz="1800" b="1" dirty="0" smtClean="0"/>
              <a:t> في الحقيقة ليس هذا موقفه هو، و إنما هو موقف الطبقة الممتازة من المصريين </a:t>
            </a:r>
            <a:r>
              <a:rPr lang="ar-SA" sz="1800" b="1" dirty="0" err="1" smtClean="0"/>
              <a:t>حينئذ،</a:t>
            </a: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 فهي تداري الإنجليز، تنقدهم في خوف و احتياط، و كذلك كان حافظ، فهو يثور على </a:t>
            </a:r>
          </a:p>
          <a:p>
            <a:pPr algn="just">
              <a:buNone/>
            </a:pPr>
            <a:r>
              <a:rPr lang="ar-SA" sz="1800" b="1" dirty="0" smtClean="0"/>
              <a:t>الإنجليز، و لكنه لا يبالغ في </a:t>
            </a:r>
            <a:r>
              <a:rPr lang="ar-SA" sz="1800" b="1" dirty="0" err="1" smtClean="0"/>
              <a:t>ثورته .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noor\Pictures\8zpd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6" y="0"/>
            <a:ext cx="9137668" cy="6858000"/>
          </a:xfrm>
          <a:prstGeom prst="rect">
            <a:avLst/>
          </a:prstGeom>
          <a:noFill/>
        </p:spPr>
      </p:pic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1547664" y="260648"/>
            <a:ext cx="7139136" cy="56166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400" b="1" u="sng" dirty="0" smtClean="0">
                <a:solidFill>
                  <a:schemeClr val="accent6">
                    <a:lumMod val="50000"/>
                  </a:schemeClr>
                </a:solidFill>
              </a:rPr>
              <a:t>حافظ إبراهيم لم يكن ثائراً عنيفاً في </a:t>
            </a:r>
            <a:r>
              <a:rPr lang="ar-SA" sz="2400" b="1" u="sng" dirty="0" err="1" smtClean="0">
                <a:solidFill>
                  <a:schemeClr val="accent6">
                    <a:lumMod val="50000"/>
                  </a:schemeClr>
                </a:solidFill>
              </a:rPr>
              <a:t>شعره:</a:t>
            </a:r>
            <a:endParaRPr lang="ar-SA" sz="2400" b="1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sz="2400" b="1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لا تتفجر نفس حافظ إبراهيم بنبع ثائر ثورة عنيفة، و مع ذلك فهو أعنف مَن في هذه الحقبة من التاريخ، فمَن حوله من الشعراء قلما صوروا أنين هذا الشعب و </a:t>
            </a:r>
            <a:r>
              <a:rPr lang="ar-SA" sz="1800" b="1" dirty="0" err="1" smtClean="0"/>
              <a:t>آلامه .</a:t>
            </a:r>
            <a:endParaRPr lang="en-US" sz="1800" b="1" dirty="0" smtClean="0"/>
          </a:p>
          <a:p>
            <a:pPr lvl="0" algn="just">
              <a:buNone/>
            </a:pPr>
            <a:r>
              <a:rPr lang="ar-SA" sz="1800" b="1" dirty="0" smtClean="0"/>
              <a:t>الذنب في ذلك ليس ذنب حافظ وحده إنما ذنب الشعب و قادته ممن كانوا يلاينون </a:t>
            </a:r>
            <a:r>
              <a:rPr lang="ar-SA" sz="1800" b="1" dirty="0" err="1" smtClean="0"/>
              <a:t>الإنجليز،</a:t>
            </a:r>
            <a:r>
              <a:rPr lang="ar-SA" sz="1800" b="1" dirty="0" smtClean="0"/>
              <a:t> </a:t>
            </a:r>
          </a:p>
          <a:p>
            <a:pPr lvl="0" algn="just">
              <a:buNone/>
            </a:pPr>
            <a:r>
              <a:rPr lang="ar-SA" sz="1800" b="1" dirty="0" smtClean="0"/>
              <a:t>فلو حاول الشعب أن يثور ثورة </a:t>
            </a:r>
            <a:r>
              <a:rPr lang="ar-SA" sz="1800" b="1" dirty="0" err="1" smtClean="0"/>
              <a:t>حقيقية</a:t>
            </a:r>
            <a:r>
              <a:rPr lang="ar-SA" sz="1800" b="1" dirty="0" smtClean="0"/>
              <a:t>، لوجد شاعرنا أمامه في تلك </a:t>
            </a:r>
            <a:r>
              <a:rPr lang="ar-SA" sz="1800" b="1" dirty="0" err="1" smtClean="0"/>
              <a:t>الثورة .</a:t>
            </a:r>
            <a:endParaRPr lang="en-US" sz="1800" b="1" dirty="0" smtClean="0"/>
          </a:p>
          <a:p>
            <a:pPr lvl="0" algn="just">
              <a:buNone/>
            </a:pPr>
            <a:r>
              <a:rPr lang="ar-SA" sz="1800" b="1" dirty="0" smtClean="0"/>
              <a:t>لطالما نعى حافظ على الشعب خموده و ركوده، حيث يقول في وداع اللورد كرومر عندما نُقِل من ديار </a:t>
            </a:r>
            <a:r>
              <a:rPr lang="ar-SA" sz="1800" b="1" dirty="0" err="1" smtClean="0"/>
              <a:t>المصريين: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قتيل الشمس أورثنا حيـــــاة          وأيقظ هاجع القـــوم الرقـودِ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err="1" smtClean="0">
                <a:solidFill>
                  <a:srgbClr val="CC6600"/>
                </a:solidFill>
              </a:rPr>
              <a:t>فليت </a:t>
            </a:r>
            <a:r>
              <a:rPr lang="ar-SA" sz="1800" b="1" dirty="0" smtClean="0">
                <a:solidFill>
                  <a:srgbClr val="CC6600"/>
                </a:solidFill>
              </a:rPr>
              <a:t>(</a:t>
            </a:r>
            <a:r>
              <a:rPr lang="ar-SA" sz="1800" b="1" dirty="0" err="1" smtClean="0">
                <a:solidFill>
                  <a:srgbClr val="CC6600"/>
                </a:solidFill>
              </a:rPr>
              <a:t>كرومراً</a:t>
            </a:r>
            <a:r>
              <a:rPr lang="ar-SA" sz="1800" b="1" dirty="0" smtClean="0">
                <a:solidFill>
                  <a:srgbClr val="CC6600"/>
                </a:solidFill>
              </a:rPr>
              <a:t>) قــد دام فينا          يطوق بالســـــلاسل كـل جيدِ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ويتحـف مصـــــر آناً بعد آنٍ          بمجلــــود و مقتــول شهــيدِ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للنــــزع هذه الأكفـــان عــنا          و نُبعث في العوالم من جديدِ</a:t>
            </a:r>
          </a:p>
          <a:p>
            <a:pPr algn="ctr">
              <a:buNone/>
            </a:pPr>
            <a:endParaRPr lang="ar-SA" sz="1800" b="1" dirty="0" smtClean="0">
              <a:solidFill>
                <a:srgbClr val="CC660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فهو يتمنى ساخراً لو دام كرومر في مصر حتى تم للشعب يقظته، و حتى ينفض غبار الاستعمار عن عينيه، و يحيا حياة كريمة.</a:t>
            </a:r>
            <a:endParaRPr lang="en-US" sz="1800" b="1" dirty="0" smtClean="0"/>
          </a:p>
          <a:p>
            <a:pPr>
              <a:buNone/>
            </a:pPr>
            <a:endParaRPr lang="ar-S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oor\Pictures\8zpd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6" y="0"/>
            <a:ext cx="9137668" cy="6858000"/>
          </a:xfrm>
          <a:prstGeom prst="rect">
            <a:avLst/>
          </a:prstGeom>
          <a:noFill/>
        </p:spPr>
      </p:pic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1619672" y="476672"/>
            <a:ext cx="7067128" cy="5649491"/>
          </a:xfrm>
        </p:spPr>
        <p:txBody>
          <a:bodyPr/>
          <a:lstStyle/>
          <a:p>
            <a:pPr lvl="0" algn="just">
              <a:buNone/>
            </a:pPr>
            <a:r>
              <a:rPr lang="ar-SA" sz="1800" b="1" dirty="0" smtClean="0"/>
              <a:t>ظل شاعرنا مع الأمة تحدوه الوطنية، و يحدوه الحماس، حتى إذا مات </a:t>
            </a:r>
            <a:r>
              <a:rPr lang="ar-SA" sz="1800" b="1" dirty="0" err="1" smtClean="0"/>
              <a:t>زعيمها </a:t>
            </a:r>
            <a:r>
              <a:rPr lang="ar-SA" sz="1800" b="1" dirty="0" smtClean="0"/>
              <a:t>(مصطفى كامل) وقف معها يبكيه بكاءً حاراً لموت مجاهده الكبير، و هو من هذه الناحية شاعر شعبه </a:t>
            </a:r>
            <a:r>
              <a:rPr lang="ar-SA" sz="1800" b="1" dirty="0" err="1" smtClean="0"/>
              <a:t>حقاً.</a:t>
            </a:r>
            <a:r>
              <a:rPr lang="ar-SA" sz="1800" b="1" dirty="0" smtClean="0"/>
              <a:t> حتى قال في قصيدة </a:t>
            </a:r>
            <a:r>
              <a:rPr lang="ar-SA" sz="1800" b="1" dirty="0" err="1" smtClean="0"/>
              <a:t>له: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تسعــون ألفاً حول نعشك خشعٌ       يمشون تحت لوائك </a:t>
            </a:r>
            <a:r>
              <a:rPr lang="ar-SA" sz="1800" b="1" dirty="0" err="1" smtClean="0">
                <a:solidFill>
                  <a:srgbClr val="CC6600"/>
                </a:solidFill>
              </a:rPr>
              <a:t>السيّارِ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حطوا </a:t>
            </a:r>
            <a:r>
              <a:rPr lang="ar-SA" sz="1800" b="1" dirty="0" err="1" smtClean="0">
                <a:solidFill>
                  <a:srgbClr val="CC6600"/>
                </a:solidFill>
              </a:rPr>
              <a:t>بأدمعهم</a:t>
            </a:r>
            <a:r>
              <a:rPr lang="ar-SA" sz="1800" b="1" dirty="0" smtClean="0">
                <a:solidFill>
                  <a:srgbClr val="CC6600"/>
                </a:solidFill>
              </a:rPr>
              <a:t> على وجه الثرى       للحزن </a:t>
            </a:r>
            <a:r>
              <a:rPr lang="ar-SA" sz="1800" b="1" dirty="0" err="1" smtClean="0">
                <a:solidFill>
                  <a:srgbClr val="CC6600"/>
                </a:solidFill>
              </a:rPr>
              <a:t>أسطاراً</a:t>
            </a:r>
            <a:r>
              <a:rPr lang="ar-SA" sz="1800" b="1" dirty="0" smtClean="0">
                <a:solidFill>
                  <a:srgbClr val="CC6600"/>
                </a:solidFill>
              </a:rPr>
              <a:t> على </a:t>
            </a:r>
            <a:r>
              <a:rPr lang="ar-SA" sz="1800" b="1" dirty="0" err="1" smtClean="0">
                <a:solidFill>
                  <a:srgbClr val="CC6600"/>
                </a:solidFill>
              </a:rPr>
              <a:t>أسطارِ</a:t>
            </a:r>
            <a:endParaRPr lang="ar-SA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و لما دار العام دورته، أنشد قصيدة في ذكرى مصطفى لا تقل عن هذه القصيدة حماسة و وطنية، و فيها </a:t>
            </a:r>
            <a:r>
              <a:rPr lang="ar-SA" sz="1800" b="1" dirty="0" err="1" smtClean="0"/>
              <a:t>يقول: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قد مر عام بنا و الأمر </a:t>
            </a:r>
            <a:r>
              <a:rPr lang="ar-SA" sz="1800" b="1" dirty="0" err="1" smtClean="0">
                <a:solidFill>
                  <a:srgbClr val="CC6600"/>
                </a:solidFill>
              </a:rPr>
              <a:t>يحزُبُنا</a:t>
            </a:r>
            <a:r>
              <a:rPr lang="ar-SA" sz="1800" b="1" dirty="0" smtClean="0">
                <a:solidFill>
                  <a:srgbClr val="CC6600"/>
                </a:solidFill>
              </a:rPr>
              <a:t>               آناً و آونةً تنتابنـــــــــا النقـــمُ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و للسياســــــة فينا كل آونـــةٍ                لون جديد و عهد ليس يحترمُ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13351432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365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800" b="1" u="sng" dirty="0" err="1" smtClean="0">
                <a:solidFill>
                  <a:schemeClr val="tx2"/>
                </a:solidFill>
              </a:rPr>
              <a:t>منصبه :</a:t>
            </a:r>
            <a:endParaRPr lang="ar-SA" sz="2800" b="1" u="sng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en-US" sz="2800" b="1" u="sng" dirty="0" smtClean="0">
              <a:solidFill>
                <a:schemeClr val="tx2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تولى منصب رئيس القسم الأدبي بدار الكتب </a:t>
            </a:r>
            <a:r>
              <a:rPr lang="ar-SA" sz="1800" b="1" dirty="0" err="1" smtClean="0"/>
              <a:t>المصرية </a:t>
            </a:r>
            <a:r>
              <a:rPr lang="ar-SA" sz="1800" b="1" dirty="0" smtClean="0"/>
              <a:t>؛ فقلّ </a:t>
            </a:r>
            <a:r>
              <a:rPr lang="ar-SA" sz="1800" b="1" dirty="0" err="1" smtClean="0"/>
              <a:t>شعره </a:t>
            </a:r>
            <a:r>
              <a:rPr lang="ar-SA" sz="1800" b="1" dirty="0" smtClean="0"/>
              <a:t>, وخفت </a:t>
            </a:r>
            <a:r>
              <a:rPr lang="ar-SA" sz="1800" b="1" dirty="0" err="1" smtClean="0"/>
              <a:t>وطنيته .</a:t>
            </a:r>
            <a:endParaRPr lang="en-US" sz="1800" b="1" dirty="0" smtClean="0"/>
          </a:p>
          <a:p>
            <a:pPr lvl="0" algn="just">
              <a:buNone/>
            </a:pPr>
            <a:r>
              <a:rPr lang="ar-SA" sz="1800" b="1" dirty="0" smtClean="0"/>
              <a:t>نلحظ ذلك جلياً في ما نظمه في السير </a:t>
            </a:r>
            <a:r>
              <a:rPr lang="ar-SA" sz="1800" b="1" dirty="0" err="1" smtClean="0"/>
              <a:t>مكماهون</a:t>
            </a:r>
            <a:r>
              <a:rPr lang="ar-SA" sz="1800" b="1" dirty="0" smtClean="0"/>
              <a:t> معتمد بريطانيا وكانوا الانجليز قد أعلنوا الحماية على </a:t>
            </a:r>
            <a:r>
              <a:rPr lang="ar-SA" sz="1800" b="1" dirty="0" err="1" smtClean="0"/>
              <a:t>مصر </a:t>
            </a:r>
            <a:r>
              <a:rPr lang="ar-SA" sz="1800" b="1" dirty="0" smtClean="0"/>
              <a:t>, فنراه </a:t>
            </a:r>
            <a:r>
              <a:rPr lang="ar-SA" sz="1800" b="1" dirty="0" err="1" smtClean="0"/>
              <a:t>مستخزٍ</a:t>
            </a:r>
            <a:r>
              <a:rPr lang="ar-SA" sz="1800" b="1" dirty="0" smtClean="0"/>
              <a:t> خزيًا شديداً حتى لينحرف </a:t>
            </a:r>
            <a:r>
              <a:rPr lang="ar-SA" sz="1800" b="1" dirty="0" err="1" smtClean="0"/>
              <a:t>به</a:t>
            </a:r>
            <a:r>
              <a:rPr lang="ar-SA" sz="1800" b="1" dirty="0" smtClean="0"/>
              <a:t> القصد </a:t>
            </a:r>
            <a:r>
              <a:rPr lang="ar-SA" sz="1800" b="1" dirty="0" err="1" smtClean="0"/>
              <a:t>فيقول: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أي </a:t>
            </a:r>
            <a:r>
              <a:rPr lang="ar-SA" sz="1800" b="1" dirty="0" err="1" smtClean="0">
                <a:solidFill>
                  <a:srgbClr val="CC6600"/>
                </a:solidFill>
              </a:rPr>
              <a:t>مكمهون</a:t>
            </a:r>
            <a:r>
              <a:rPr lang="ar-SA" sz="1800" b="1" dirty="0" smtClean="0">
                <a:solidFill>
                  <a:srgbClr val="CC6600"/>
                </a:solidFill>
              </a:rPr>
              <a:t> قدمت بالـ        ـقصد الحمـــيد وبالرعاية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أوضح لمصر الفرق ما       بين الســـــيادة والحــماية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أضحت ربوع النيل سلـ       </a:t>
            </a:r>
            <a:r>
              <a:rPr lang="ar-SA" sz="1800" b="1" dirty="0" err="1" smtClean="0">
                <a:solidFill>
                  <a:srgbClr val="CC6600"/>
                </a:solidFill>
              </a:rPr>
              <a:t>ـطنة</a:t>
            </a:r>
            <a:r>
              <a:rPr lang="ar-SA" sz="1800" b="1" dirty="0" smtClean="0">
                <a:solidFill>
                  <a:srgbClr val="CC6600"/>
                </a:solidFill>
              </a:rPr>
              <a:t> وقـــد كانت ولايـــــة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err="1" smtClean="0">
                <a:solidFill>
                  <a:srgbClr val="CC6600"/>
                </a:solidFill>
              </a:rPr>
              <a:t>فـتعـهـدوهــا</a:t>
            </a:r>
            <a:r>
              <a:rPr lang="ar-SA" sz="1800" b="1" dirty="0" smtClean="0">
                <a:solidFill>
                  <a:srgbClr val="CC6600"/>
                </a:solidFill>
              </a:rPr>
              <a:t> </a:t>
            </a:r>
            <a:r>
              <a:rPr lang="ar-SA" sz="1800" b="1" dirty="0" err="1" smtClean="0">
                <a:solidFill>
                  <a:srgbClr val="CC6600"/>
                </a:solidFill>
              </a:rPr>
              <a:t>بالصـــــلا</a:t>
            </a:r>
            <a:r>
              <a:rPr lang="ar-SA" sz="1800" b="1" dirty="0" smtClean="0">
                <a:solidFill>
                  <a:srgbClr val="CC6600"/>
                </a:solidFill>
              </a:rPr>
              <a:t>       ح وأحسنوا فيها الوصاية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أنتم أطـــــباء </a:t>
            </a:r>
            <a:r>
              <a:rPr lang="ar-SA" sz="1800" b="1" dirty="0" err="1" smtClean="0">
                <a:solidFill>
                  <a:srgbClr val="CC6600"/>
                </a:solidFill>
              </a:rPr>
              <a:t>الشعـــــو</a:t>
            </a:r>
            <a:r>
              <a:rPr lang="ar-SA" sz="1800" b="1" dirty="0" smtClean="0">
                <a:solidFill>
                  <a:srgbClr val="CC6600"/>
                </a:solidFill>
              </a:rPr>
              <a:t>       ب وأنبل الأقــــــوام غاية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>
              <a:buNone/>
            </a:pPr>
            <a:endParaRPr lang="ar-SA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:\Users\noor\Pictures\23392msha3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55576" y="908720"/>
            <a:ext cx="7715200" cy="568863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sz="2800" b="1" dirty="0" smtClean="0">
                <a:ln>
                  <a:solidFill>
                    <a:schemeClr val="tx1"/>
                  </a:solidFill>
                </a:ln>
                <a:solidFill>
                  <a:srgbClr val="FF66CC"/>
                </a:solidFill>
              </a:rPr>
              <a:t>            </a:t>
            </a:r>
            <a:r>
              <a:rPr lang="ar-SA" sz="2800" b="1" u="sng" dirty="0" smtClean="0">
                <a:solidFill>
                  <a:srgbClr val="00B050"/>
                </a:solidFill>
              </a:rPr>
              <a:t>ا</a:t>
            </a:r>
            <a:r>
              <a:rPr lang="ar-SA" sz="2800" b="1" u="sng" dirty="0" smtClean="0">
                <a:solidFill>
                  <a:srgbClr val="00B050"/>
                </a:solidFill>
              </a:rPr>
              <a:t>لثورة </a:t>
            </a:r>
            <a:r>
              <a:rPr lang="ar-SA" sz="2800" b="1" u="sng" dirty="0" err="1" smtClean="0">
                <a:solidFill>
                  <a:srgbClr val="00B050"/>
                </a:solidFill>
              </a:rPr>
              <a:t>المصرية :</a:t>
            </a:r>
            <a:endParaRPr lang="ar-SA" sz="2800" b="1" u="sng" dirty="0">
              <a:solidFill>
                <a:srgbClr val="00B050"/>
              </a:solidFill>
            </a:endParaRPr>
          </a:p>
          <a:p>
            <a:pPr algn="just">
              <a:buNone/>
            </a:pPr>
            <a:endParaRPr lang="en-US" sz="2800" b="1" u="sng" dirty="0" smtClean="0">
              <a:ln>
                <a:solidFill>
                  <a:schemeClr val="tx1"/>
                </a:solidFill>
              </a:ln>
              <a:solidFill>
                <a:srgbClr val="FF66CC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ثم قامت الثورة المصرية </a:t>
            </a:r>
            <a:r>
              <a:rPr lang="ar-SA" sz="1800" b="1" dirty="0" err="1" smtClean="0"/>
              <a:t>الوطنية </a:t>
            </a:r>
            <a:r>
              <a:rPr lang="ar-SA" sz="1800" b="1" dirty="0" smtClean="0"/>
              <a:t>, فهب الشباب ونظمت السيدات مظاهرات تحتك بالمحتل </a:t>
            </a:r>
            <a:r>
              <a:rPr lang="ar-SA" sz="1800" b="1" dirty="0" err="1" smtClean="0"/>
              <a:t>وجنوده </a:t>
            </a:r>
            <a:r>
              <a:rPr lang="ar-SA" sz="1800" b="1" dirty="0" smtClean="0"/>
              <a:t>, ورأى ذلك حافظ فثارت </a:t>
            </a:r>
            <a:r>
              <a:rPr lang="ar-SA" sz="1800" b="1" dirty="0" err="1" smtClean="0"/>
              <a:t>نفسه </a:t>
            </a:r>
            <a:r>
              <a:rPr lang="ar-SA" sz="1800" b="1" dirty="0" smtClean="0"/>
              <a:t>, وكتب قصيدة لم ينسبها لنفسه خوفاً على </a:t>
            </a:r>
            <a:r>
              <a:rPr lang="ar-SA" sz="1800" b="1" dirty="0" err="1" smtClean="0"/>
              <a:t>منصبه </a:t>
            </a:r>
            <a:r>
              <a:rPr lang="ar-SA" sz="1800" b="1" dirty="0" smtClean="0"/>
              <a:t>, يقول </a:t>
            </a:r>
            <a:r>
              <a:rPr lang="ar-SA" sz="1800" b="1" dirty="0" err="1" smtClean="0"/>
              <a:t>فيها: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خرج الغوانـي يحتججـ      ـن ورحت أرقـب </a:t>
            </a:r>
            <a:r>
              <a:rPr lang="ar-SA" sz="1800" b="1" dirty="0" err="1" smtClean="0">
                <a:solidFill>
                  <a:srgbClr val="CC6600"/>
                </a:solidFill>
              </a:rPr>
              <a:t>جمعهنَّه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فـإذا </a:t>
            </a:r>
            <a:r>
              <a:rPr lang="ar-SA" sz="1800" b="1" dirty="0" err="1" smtClean="0">
                <a:solidFill>
                  <a:srgbClr val="CC6600"/>
                </a:solidFill>
              </a:rPr>
              <a:t>بهن</a:t>
            </a:r>
            <a:r>
              <a:rPr lang="ar-SA" sz="1800" b="1" dirty="0" smtClean="0">
                <a:solidFill>
                  <a:srgbClr val="CC6600"/>
                </a:solidFill>
              </a:rPr>
              <a:t> </a:t>
            </a:r>
            <a:r>
              <a:rPr lang="ar-SA" sz="1800" b="1" dirty="0" err="1" smtClean="0">
                <a:solidFill>
                  <a:srgbClr val="CC6600"/>
                </a:solidFill>
              </a:rPr>
              <a:t>تخذن</a:t>
            </a:r>
            <a:r>
              <a:rPr lang="ar-SA" sz="1800" b="1" dirty="0" smtClean="0">
                <a:solidFill>
                  <a:srgbClr val="CC6600"/>
                </a:solidFill>
              </a:rPr>
              <a:t> مـــــن      سود الثيــــاب </a:t>
            </a:r>
            <a:r>
              <a:rPr lang="ar-SA" sz="1800" b="1" dirty="0" err="1" smtClean="0">
                <a:solidFill>
                  <a:srgbClr val="CC6600"/>
                </a:solidFill>
              </a:rPr>
              <a:t>شــعارهنَّه</a:t>
            </a:r>
            <a:endParaRPr lang="ar-SA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ثم انتصرت الثورة فرُدت إليه شجاعته </a:t>
            </a:r>
            <a:r>
              <a:rPr lang="ar-SA" sz="1800" b="1" dirty="0" err="1" smtClean="0"/>
              <a:t>ووطنيته </a:t>
            </a:r>
            <a:r>
              <a:rPr lang="ar-SA" sz="1800" b="1" dirty="0" smtClean="0"/>
              <a:t>, وأخذ ينظم شعره الحماسي كما كان في </a:t>
            </a:r>
            <a:r>
              <a:rPr lang="ar-SA" sz="1800" b="1" dirty="0" err="1" smtClean="0"/>
              <a:t>الماضي </a:t>
            </a:r>
            <a:r>
              <a:rPr lang="ar-SA" sz="1800" b="1" dirty="0" smtClean="0"/>
              <a:t>، واستمر يفخر بمصر القديمة </a:t>
            </a:r>
            <a:r>
              <a:rPr lang="ar-SA" sz="1800" b="1" dirty="0" err="1" smtClean="0"/>
              <a:t>ومآثرها .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just">
              <a:buNone/>
            </a:pPr>
            <a:r>
              <a:rPr lang="ar-SA" sz="2400" b="1" u="sng" dirty="0" smtClean="0">
                <a:solidFill>
                  <a:srgbClr val="00B050"/>
                </a:solidFill>
              </a:rPr>
              <a:t>تصريح 28 </a:t>
            </a:r>
            <a:r>
              <a:rPr lang="ar-SA" sz="2400" b="1" u="sng" dirty="0" err="1" smtClean="0">
                <a:solidFill>
                  <a:srgbClr val="00B050"/>
                </a:solidFill>
              </a:rPr>
              <a:t>فبراير :</a:t>
            </a:r>
            <a:endParaRPr lang="ar-SA" sz="2400" b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endParaRPr lang="en-US" sz="2400" b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وفي عام 1922 نالت مصر تصريح 28 فبراير الذي أعلن انتهاء الحماية البريطانية </a:t>
            </a:r>
            <a:r>
              <a:rPr lang="ar-SA" sz="1800" b="1" dirty="0" err="1" smtClean="0"/>
              <a:t>عليها ,</a:t>
            </a:r>
            <a:r>
              <a:rPr lang="ar-SA" sz="1800" b="1" dirty="0" smtClean="0"/>
              <a:t> </a:t>
            </a:r>
          </a:p>
          <a:p>
            <a:pPr algn="just">
              <a:buNone/>
            </a:pPr>
            <a:r>
              <a:rPr lang="ar-SA" sz="1800" b="1" dirty="0" smtClean="0"/>
              <a:t>واعترف </a:t>
            </a:r>
            <a:r>
              <a:rPr lang="ar-SA" sz="1800" b="1" dirty="0" err="1" smtClean="0"/>
              <a:t>بها</a:t>
            </a:r>
            <a:r>
              <a:rPr lang="ar-SA" sz="1800" b="1" dirty="0" smtClean="0"/>
              <a:t> دولة مستقلة ذات </a:t>
            </a:r>
            <a:r>
              <a:rPr lang="ar-SA" sz="1800" b="1" dirty="0" err="1" smtClean="0"/>
              <a:t>سيادة </a:t>
            </a:r>
            <a:r>
              <a:rPr lang="ar-SA" sz="1800" b="1" dirty="0" smtClean="0"/>
              <a:t>, ولم يُرض هذا التصريح سعد </a:t>
            </a:r>
            <a:r>
              <a:rPr lang="ar-SA" sz="1800" b="1" dirty="0" err="1" smtClean="0"/>
              <a:t>زغلول </a:t>
            </a:r>
            <a:r>
              <a:rPr lang="ar-SA" sz="1800" b="1" dirty="0" smtClean="0"/>
              <a:t>, وعارضه من</a:t>
            </a:r>
          </a:p>
          <a:p>
            <a:pPr algn="just">
              <a:buNone/>
            </a:pPr>
            <a:r>
              <a:rPr lang="ar-SA" sz="1800" b="1" dirty="0" smtClean="0"/>
              <a:t> وراءه </a:t>
            </a:r>
            <a:r>
              <a:rPr lang="ar-SA" sz="1800" b="1" dirty="0" err="1" smtClean="0"/>
              <a:t>المصريون </a:t>
            </a:r>
            <a:r>
              <a:rPr lang="ar-SA" sz="1800" b="1" dirty="0" smtClean="0"/>
              <a:t>, وبدا الانشقاق واضحاً في صفوف </a:t>
            </a:r>
            <a:r>
              <a:rPr lang="ar-SA" sz="1800" b="1" dirty="0" err="1" smtClean="0"/>
              <a:t>الأمة </a:t>
            </a:r>
            <a:r>
              <a:rPr lang="ar-SA" sz="1800" b="1" dirty="0" smtClean="0"/>
              <a:t>, فهب حافظ </a:t>
            </a:r>
            <a:r>
              <a:rPr lang="ar-SA" sz="1800" b="1" dirty="0" err="1" smtClean="0"/>
              <a:t>يقول :</a:t>
            </a:r>
            <a:endParaRPr lang="ar-SA" sz="1800" b="1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8820472" y="3573016"/>
            <a:ext cx="0" cy="2952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395536" y="476672"/>
            <a:ext cx="0" cy="280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>
            <a:off x="395536" y="476672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1475656" y="6525344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:\Users\noor\Pictures\23392msha3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55576" y="764704"/>
            <a:ext cx="7715200" cy="58326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أصبحت لا أدري على خبرةٍ       أجدت الأيـــــام أم تمزحُ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  أمـــوقـفٌ  للـجـد  نـجـتـازه       أم ذاك للاهي بنا </a:t>
            </a:r>
            <a:r>
              <a:rPr lang="ar-SA" sz="1800" b="1" dirty="0" err="1" smtClean="0">
                <a:solidFill>
                  <a:srgbClr val="CC6600"/>
                </a:solidFill>
              </a:rPr>
              <a:t>مسرح؟</a:t>
            </a:r>
            <a:endParaRPr lang="ar-SA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وهو يبدوا في هذه القصيدة </a:t>
            </a:r>
            <a:r>
              <a:rPr lang="ar-SA" sz="1800" b="1" dirty="0" err="1" smtClean="0"/>
              <a:t>متردداً </a:t>
            </a:r>
            <a:r>
              <a:rPr lang="ar-SA" sz="1800" b="1" dirty="0" smtClean="0"/>
              <a:t>, فهو لا يقف جهاراً مع سعد زغلول بل يداور </a:t>
            </a:r>
            <a:r>
              <a:rPr lang="ar-SA" sz="1800" b="1" dirty="0" err="1" smtClean="0"/>
              <a:t>ويحاور </a:t>
            </a:r>
            <a:r>
              <a:rPr lang="ar-SA" sz="1800" b="1" dirty="0" smtClean="0"/>
              <a:t>؛ خوفا على راتبه.</a:t>
            </a:r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b="1" dirty="0" smtClean="0">
                <a:solidFill>
                  <a:srgbClr val="00B050"/>
                </a:solidFill>
              </a:rPr>
              <a:t>      </a:t>
            </a:r>
            <a:r>
              <a:rPr lang="ar-SA" sz="2800" b="1" u="sng" dirty="0" err="1" smtClean="0">
                <a:solidFill>
                  <a:srgbClr val="00B050"/>
                </a:solidFill>
              </a:rPr>
              <a:t>إحالته :</a:t>
            </a:r>
            <a:endParaRPr lang="en-US" sz="2800" b="1" u="sng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حتى جاءت سنة 1932 وهي سنة إحالته إلى </a:t>
            </a:r>
            <a:r>
              <a:rPr lang="ar-SA" sz="1800" b="1" dirty="0" err="1" smtClean="0"/>
              <a:t>المعاش </a:t>
            </a:r>
            <a:r>
              <a:rPr lang="ar-SA" sz="1800" b="1" dirty="0" smtClean="0"/>
              <a:t>, وكان يحكم إسماعيل صدقي مصر حكماً </a:t>
            </a:r>
            <a:r>
              <a:rPr lang="ar-SA" sz="1800" b="1" dirty="0" err="1" smtClean="0"/>
              <a:t>جائراً </a:t>
            </a:r>
            <a:r>
              <a:rPr lang="ar-SA" sz="1800" b="1" dirty="0" smtClean="0"/>
              <a:t>, مستعينًا بالانجليز في سياسته الجائرة.</a:t>
            </a:r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2400" b="1" u="sng" dirty="0" smtClean="0">
                <a:solidFill>
                  <a:srgbClr val="00B050"/>
                </a:solidFill>
              </a:rPr>
              <a:t>ثورته </a:t>
            </a:r>
            <a:r>
              <a:rPr lang="ar-SA" sz="2400" b="1" u="sng" dirty="0" err="1" smtClean="0">
                <a:solidFill>
                  <a:srgbClr val="00B050"/>
                </a:solidFill>
              </a:rPr>
              <a:t>ووفاته :</a:t>
            </a:r>
            <a:endParaRPr lang="en-US" sz="2400" b="1" u="sng" dirty="0" smtClean="0">
              <a:solidFill>
                <a:srgbClr val="00B050"/>
              </a:solidFill>
            </a:endParaRPr>
          </a:p>
          <a:p>
            <a:pPr lvl="0" algn="just">
              <a:buNone/>
            </a:pPr>
            <a:r>
              <a:rPr lang="ar-SA" sz="1800" b="1" dirty="0" smtClean="0"/>
              <a:t>فعصفت الثورة بقلب </a:t>
            </a:r>
            <a:r>
              <a:rPr lang="ar-SA" sz="1800" b="1" dirty="0" err="1" smtClean="0"/>
              <a:t>حافظ </a:t>
            </a:r>
            <a:r>
              <a:rPr lang="ar-SA" sz="1800" b="1" dirty="0" smtClean="0"/>
              <a:t>, وخاصة حين خُلع عنه غل </a:t>
            </a:r>
            <a:r>
              <a:rPr lang="ar-SA" sz="1800" b="1" dirty="0" err="1" smtClean="0"/>
              <a:t>الوظيفة </a:t>
            </a:r>
            <a:r>
              <a:rPr lang="ar-SA" sz="1800" b="1" dirty="0" smtClean="0"/>
              <a:t>؛ فلا راتب يخشى </a:t>
            </a:r>
            <a:r>
              <a:rPr lang="ar-SA" sz="1800" b="1" dirty="0" err="1" smtClean="0"/>
              <a:t>عليه </a:t>
            </a:r>
            <a:r>
              <a:rPr lang="ar-SA" sz="1800" b="1" dirty="0" smtClean="0"/>
              <a:t>, فألف أبياتًا ساخرة هازئة باسم </a:t>
            </a:r>
            <a:r>
              <a:rPr lang="ar-SA" sz="1800" b="1" dirty="0" err="1" smtClean="0"/>
              <a:t>الشعب </a:t>
            </a:r>
            <a:r>
              <a:rPr lang="ar-SA" sz="1800" b="1" dirty="0" smtClean="0"/>
              <a:t>, يقول </a:t>
            </a:r>
            <a:r>
              <a:rPr lang="ar-SA" sz="1800" b="1" dirty="0" err="1" smtClean="0"/>
              <a:t>فيها: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حولوا النيل واحجبوا الضوء عنا     واطمسوا النجم واحرمونا </a:t>
            </a:r>
            <a:r>
              <a:rPr lang="ar-SA" sz="1800" b="1" dirty="0" err="1" smtClean="0">
                <a:solidFill>
                  <a:srgbClr val="CC6600"/>
                </a:solidFill>
              </a:rPr>
              <a:t>النسيما</a:t>
            </a:r>
            <a:r>
              <a:rPr lang="ar-SA" sz="1800" b="1" dirty="0" smtClean="0">
                <a:solidFill>
                  <a:srgbClr val="CC6600"/>
                </a:solidFill>
              </a:rPr>
              <a:t> 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إننا لن نحــول عن عـــــهد مصـر    أو ترونـــا في الترب عظـماً رميما</a:t>
            </a:r>
            <a:endParaRPr lang="en-US" sz="1800" b="1" dirty="0" smtClean="0">
              <a:solidFill>
                <a:srgbClr val="CC6600"/>
              </a:solidFill>
            </a:endParaRPr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endParaRPr lang="en-US" sz="1800" b="1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8820472" y="3573016"/>
            <a:ext cx="0" cy="2952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395536" y="476672"/>
            <a:ext cx="0" cy="280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>
            <a:off x="395536" y="476672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1475656" y="6525344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:\Users\noor\Pictures\23392msha3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115616" y="1916832"/>
            <a:ext cx="6912768" cy="2448272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ar-SA" sz="1800" b="1" dirty="0" smtClean="0"/>
              <a:t>    وانصب نار على الانجليز مهدداً </a:t>
            </a:r>
            <a:r>
              <a:rPr lang="ar-SA" sz="1800" b="1" dirty="0" err="1" smtClean="0"/>
              <a:t>ومتوعداً </a:t>
            </a:r>
            <a:r>
              <a:rPr lang="ar-SA" sz="1800" b="1" dirty="0" smtClean="0"/>
              <a:t>, مؤمناً بأمته </a:t>
            </a:r>
            <a:r>
              <a:rPr lang="ar-SA" sz="1800" b="1" dirty="0" err="1" smtClean="0"/>
              <a:t>وبزعمائها:</a:t>
            </a:r>
            <a:endParaRPr lang="ar-SA" sz="1800" b="1" dirty="0" smtClean="0"/>
          </a:p>
          <a:p>
            <a:pPr lvl="0" algn="just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ar-SA" sz="1800" b="1" dirty="0" smtClean="0">
                <a:solidFill>
                  <a:srgbClr val="CC6600"/>
                </a:solidFill>
              </a:rPr>
              <a:t>إنا جمعنا للجهـــاد صفوفنا       سنموت أو نحيا ونحنُ كرامُ</a:t>
            </a:r>
          </a:p>
          <a:p>
            <a:pPr algn="ctr">
              <a:buNone/>
            </a:pPr>
            <a:endParaRPr lang="en-US" sz="1800" b="1" dirty="0" smtClean="0">
              <a:solidFill>
                <a:srgbClr val="CC6600"/>
              </a:solidFill>
            </a:endParaRPr>
          </a:p>
          <a:p>
            <a:pPr algn="just">
              <a:buNone/>
            </a:pPr>
            <a:r>
              <a:rPr lang="ar-SA" sz="1800" b="1" dirty="0" smtClean="0"/>
              <a:t>وكأنما عادت إليه غضبته القديمة في عنفوان </a:t>
            </a:r>
            <a:r>
              <a:rPr lang="ar-SA" sz="1800" b="1" dirty="0" err="1" smtClean="0"/>
              <a:t>شبابه </a:t>
            </a:r>
            <a:r>
              <a:rPr lang="ar-SA" sz="1800" b="1" dirty="0" smtClean="0"/>
              <a:t>, فتحول بقلبه إلى </a:t>
            </a:r>
            <a:r>
              <a:rPr lang="ar-SA" sz="1800" b="1" dirty="0" err="1" smtClean="0"/>
              <a:t>وطنه </a:t>
            </a:r>
            <a:r>
              <a:rPr lang="ar-SA" sz="1800" b="1" dirty="0" smtClean="0"/>
              <a:t>, وشاركه محنته حتى لبى داعي ربه.</a:t>
            </a:r>
            <a:endParaRPr lang="en-US" sz="1800" b="1" dirty="0" smtClean="0"/>
          </a:p>
          <a:p>
            <a:pPr algn="just">
              <a:buNone/>
            </a:pPr>
            <a:endParaRPr lang="en-US" sz="1800" b="1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8820472" y="3573016"/>
            <a:ext cx="0" cy="2952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395536" y="476672"/>
            <a:ext cx="0" cy="280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>
            <a:off x="395536" y="476672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1475656" y="6525344"/>
            <a:ext cx="73448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noor\Pictures\PIC-189-1360961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403648" y="3429000"/>
            <a:ext cx="4258816" cy="1143000"/>
          </a:xfrm>
        </p:spPr>
        <p:txBody>
          <a:bodyPr>
            <a:noAutofit/>
          </a:bodyPr>
          <a:lstStyle/>
          <a:p>
            <a:r>
              <a:rPr lang="ar-SA" sz="96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cs typeface="Diwani Letter" pitchFamily="2" charset="-78"/>
              </a:rPr>
              <a:t>تم بحمد الله</a:t>
            </a:r>
            <a:endParaRPr lang="ar-SA" sz="9600" dirty="0">
              <a:solidFill>
                <a:schemeClr val="accent3">
                  <a:lumMod val="7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noor\Pictures\red-background-skinny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1547664" y="1052736"/>
            <a:ext cx="6120680" cy="5400600"/>
          </a:xfrm>
        </p:spPr>
        <p:txBody>
          <a:bodyPr/>
          <a:lstStyle/>
          <a:p>
            <a:pPr algn="ctr">
              <a:buNone/>
            </a:pPr>
            <a:r>
              <a:rPr lang="ar-SA" sz="2800" b="1" u="sng" dirty="0" smtClean="0"/>
              <a:t>إعداد </a:t>
            </a:r>
            <a:r>
              <a:rPr lang="ar-SA" sz="2800" b="1" u="sng" dirty="0" err="1" smtClean="0"/>
              <a:t>الطالبات :</a:t>
            </a:r>
            <a:endParaRPr lang="ar-SA" sz="2800" b="1" u="sng" dirty="0"/>
          </a:p>
          <a:p>
            <a:pPr algn="ctr">
              <a:buNone/>
            </a:pPr>
            <a:endParaRPr lang="ar-SA" sz="2800" b="1" u="sng" dirty="0" smtClean="0"/>
          </a:p>
          <a:p>
            <a:pPr algn="ctr">
              <a:buNone/>
            </a:pPr>
            <a:r>
              <a:rPr lang="ar-SA" sz="2400" b="1" dirty="0" err="1" smtClean="0">
                <a:solidFill>
                  <a:schemeClr val="bg1"/>
                </a:solidFill>
              </a:rPr>
              <a:t>نورة</a:t>
            </a:r>
            <a:r>
              <a:rPr lang="ar-SA" sz="2400" b="1" dirty="0" smtClean="0">
                <a:solidFill>
                  <a:schemeClr val="bg1"/>
                </a:solidFill>
              </a:rPr>
              <a:t> عبد الله المبارك</a:t>
            </a:r>
          </a:p>
          <a:p>
            <a:pPr algn="ctr">
              <a:buNone/>
            </a:pPr>
            <a:r>
              <a:rPr lang="ar-SA" sz="2400" b="1" dirty="0" smtClean="0">
                <a:solidFill>
                  <a:schemeClr val="bg1"/>
                </a:solidFill>
              </a:rPr>
              <a:t>زينب جواد </a:t>
            </a:r>
            <a:r>
              <a:rPr lang="ar-SA" sz="2400" b="1" dirty="0" err="1" smtClean="0">
                <a:solidFill>
                  <a:schemeClr val="bg1"/>
                </a:solidFill>
              </a:rPr>
              <a:t>الهديبي</a:t>
            </a:r>
            <a:endParaRPr lang="ar-SA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ar-SA" sz="2400" b="1" dirty="0" smtClean="0">
                <a:solidFill>
                  <a:schemeClr val="bg1"/>
                </a:solidFill>
              </a:rPr>
              <a:t>عزيزة أحمد </a:t>
            </a:r>
            <a:r>
              <a:rPr lang="ar-SA" sz="2400" b="1" dirty="0" err="1" smtClean="0">
                <a:solidFill>
                  <a:schemeClr val="bg1"/>
                </a:solidFill>
              </a:rPr>
              <a:t>البطران</a:t>
            </a:r>
            <a:endParaRPr lang="ar-SA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ar-SA" sz="2400" b="1" dirty="0" smtClean="0">
                <a:solidFill>
                  <a:schemeClr val="bg1"/>
                </a:solidFill>
              </a:rPr>
              <a:t>فضيلة عباس </a:t>
            </a:r>
            <a:r>
              <a:rPr lang="ar-SA" sz="2400" b="1" dirty="0" err="1" smtClean="0">
                <a:solidFill>
                  <a:schemeClr val="bg1"/>
                </a:solidFill>
              </a:rPr>
              <a:t>الجارودي</a:t>
            </a:r>
            <a:endParaRPr lang="ar-SA" sz="2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ar-SA" dirty="0"/>
          </a:p>
          <a:p>
            <a:pPr algn="ctr">
              <a:buNone/>
            </a:pPr>
            <a:r>
              <a:rPr lang="ar-SA" sz="2800" b="1" u="sng" dirty="0" smtClean="0"/>
              <a:t>بإشراف </a:t>
            </a:r>
            <a:r>
              <a:rPr lang="ar-SA" sz="2800" b="1" u="sng" dirty="0" err="1" smtClean="0"/>
              <a:t>الدكتورة :</a:t>
            </a:r>
            <a:endParaRPr lang="ar-SA" sz="2800" b="1" u="sng" dirty="0" smtClean="0"/>
          </a:p>
          <a:p>
            <a:pPr algn="ctr">
              <a:buNone/>
            </a:pPr>
            <a:r>
              <a:rPr lang="ar-SA" sz="2800" b="1" dirty="0" smtClean="0">
                <a:solidFill>
                  <a:schemeClr val="bg1"/>
                </a:solidFill>
              </a:rPr>
              <a:t>منى العيسى</a:t>
            </a:r>
            <a:endParaRPr lang="ar-SA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1151</Words>
  <Application>Microsoft Office PowerPoint</Application>
  <PresentationFormat>عرض على الشاشة (3:4)‏</PresentationFormat>
  <Paragraphs>130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تم بحمد الله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noor</dc:creator>
  <cp:lastModifiedBy>noor</cp:lastModifiedBy>
  <cp:revision>21</cp:revision>
  <dcterms:created xsi:type="dcterms:W3CDTF">2013-03-01T14:02:03Z</dcterms:created>
  <dcterms:modified xsi:type="dcterms:W3CDTF">2013-03-01T21:27:27Z</dcterms:modified>
</cp:coreProperties>
</file>