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61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67" d="100"/>
          <a:sy n="67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1A037252-72F3-474F-8582-32D765D3064E}" type="slidenum">
              <a:rPr smtClean="0"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ar-sa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Click to edit Master text styles</a:t>
            </a:r>
          </a:p>
          <a:p>
            <a:pPr lvl="1" eaLnBrk="1" latinLnBrk="0" hangingPunct="1"/>
            <a:r>
              <a:rPr lang="ar-sa" smtClean="0"/>
              <a:t>Second level</a:t>
            </a:r>
          </a:p>
          <a:p>
            <a:pPr lvl="2" eaLnBrk="1" latinLnBrk="0" hangingPunct="1"/>
            <a:r>
              <a:rPr lang="ar-sa" smtClean="0"/>
              <a:t>Third level</a:t>
            </a:r>
          </a:p>
          <a:p>
            <a:pPr lvl="3" eaLnBrk="1" latinLnBrk="0" hangingPunct="1"/>
            <a:r>
              <a:rPr lang="ar-sa" smtClean="0"/>
              <a:t>Fourth level</a:t>
            </a:r>
          </a:p>
          <a:p>
            <a:pPr lvl="4" eaLnBrk="1" latinLnBrk="0" hangingPunct="1"/>
            <a:r>
              <a:rPr lang="ar-s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ar-sa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Click to edit Master text styles</a:t>
            </a:r>
          </a:p>
          <a:p>
            <a:pPr lvl="1" eaLnBrk="1" latinLnBrk="0" hangingPunct="1"/>
            <a:r>
              <a:rPr kumimoji="0" lang="ar-sa" smtClean="0"/>
              <a:t>Second level</a:t>
            </a:r>
          </a:p>
          <a:p>
            <a:pPr lvl="2" eaLnBrk="1" latinLnBrk="0" hangingPunct="1"/>
            <a:r>
              <a:rPr kumimoji="0" lang="ar-sa" smtClean="0"/>
              <a:t>Third level</a:t>
            </a:r>
          </a:p>
          <a:p>
            <a:pPr lvl="3" eaLnBrk="1" latinLnBrk="0" hangingPunct="1"/>
            <a:r>
              <a:rPr kumimoji="0" lang="ar-sa" smtClean="0"/>
              <a:t>Fourth level</a:t>
            </a:r>
          </a:p>
          <a:p>
            <a:pPr lvl="4" eaLnBrk="1" latinLnBrk="0" hangingPunct="1"/>
            <a:r>
              <a:rPr kumimoji="0" lang="ar-sa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21507A03-BB9E-0B4E-B3A4-B1C333280D0F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EF37853-929B-9644-A2C5-287864B6B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752600"/>
            <a:ext cx="4910328" cy="2845756"/>
          </a:xfrm>
        </p:spPr>
        <p:txBody>
          <a:bodyPr>
            <a:normAutofit/>
          </a:bodyPr>
          <a:lstStyle/>
          <a:p>
            <a:pPr algn="ctr"/>
            <a:r>
              <a:rPr lang="ar-sa" sz="5400" dirty="0" smtClean="0"/>
              <a:t>المحاضرة </a:t>
            </a:r>
            <a:r>
              <a:rPr lang="ar-sa" sz="5400" dirty="0" smtClean="0"/>
              <a:t>ال</a:t>
            </a:r>
            <a:r>
              <a:rPr lang="ar-sa" sz="5400" dirty="0" smtClean="0"/>
              <a:t>ثالثة</a:t>
            </a:r>
            <a:endParaRPr lang="ar-sa" sz="5400" dirty="0" smtClean="0"/>
          </a:p>
          <a:p>
            <a:pPr algn="ctr"/>
            <a:r>
              <a:rPr lang="ar-sa" sz="5400" dirty="0" smtClean="0"/>
              <a:t>عوامل الجزم 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7239000" cy="61509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rgbClr val="852F74"/>
                </a:solidFill>
              </a:rPr>
              <a:t>الجزم لغةً:</a:t>
            </a:r>
            <a:r>
              <a:rPr lang="ar-sa" sz="2800" dirty="0" smtClean="0">
                <a:solidFill>
                  <a:srgbClr val="852F74"/>
                </a:solidFill>
              </a:rPr>
              <a:t> </a:t>
            </a:r>
            <a:r>
              <a:rPr lang="ar-sa" sz="2800" dirty="0" smtClean="0"/>
              <a:t>القطع ، يقال : جزمت الشيء ، أي :قطعته ، وسُميت أدوات الجزم بهذا الاسم ، لأنها تقطع من الفعل حركةً أو حرفا .</a:t>
            </a:r>
          </a:p>
          <a:p>
            <a:pPr algn="r">
              <a:buNone/>
            </a:pPr>
            <a:r>
              <a:rPr lang="ar-sa" sz="2800" b="1" u="sng" dirty="0" smtClean="0">
                <a:solidFill>
                  <a:srgbClr val="852F74"/>
                </a:solidFill>
              </a:rPr>
              <a:t>مجزومات الأفعال خمسة :</a:t>
            </a:r>
            <a:endParaRPr lang="ar-sa" sz="2800" dirty="0" smtClean="0">
              <a:solidFill>
                <a:srgbClr val="852F74"/>
              </a:solidFill>
            </a:endParaRP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/>
              <a:t>مجزومات نفي ( لم ) و أخواتها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/>
              <a:t>مجزومات أمر باللام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/>
              <a:t>مجزومات نهي بـ ( لا )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/>
              <a:t>مجزومات شرط بــ ( إن )، وما حُمِلَ عليها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/>
              <a:t>مجزومات جواب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chemeClr val="tx2">
                    <a:lumMod val="75000"/>
                  </a:schemeClr>
                </a:solidFill>
              </a:rPr>
              <a:t>القسم الأول :</a:t>
            </a:r>
          </a:p>
          <a:p>
            <a:pPr algn="r">
              <a:buNone/>
            </a:pPr>
            <a:r>
              <a:rPr lang="ar-sa" sz="2800" dirty="0" smtClean="0"/>
              <a:t>ما يقتضي مجزوما واحدا ً، وهو 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(اللام الطلبية )</a:t>
            </a:r>
            <a:r>
              <a:rPr lang="ar-sa" sz="2800" dirty="0" smtClean="0"/>
              <a:t>، أمراً كانت أو دعاءً ، و أكثر ما تختص بالـــغـــائـــب و المخاطب ، نحو </a:t>
            </a:r>
            <a:r>
              <a:rPr lang="ar-sa" sz="2800" dirty="0" smtClean="0">
                <a:sym typeface="Wingdings"/>
              </a:rPr>
              <a:t>: ليقم زيد ،” ليقضِ علينا ربك “، و إن صحبت فعل المتكلم فقليل نحو :” و لنحمل خطاياكم “، ومنه الحديث :”قوموا فلأصلِّ لكم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852F74"/>
                </a:solidFill>
                <a:sym typeface="Wingdings"/>
              </a:rPr>
              <a:t>(لا) </a:t>
            </a:r>
            <a:r>
              <a:rPr lang="ar-sa" sz="2800" dirty="0" smtClean="0">
                <a:sym typeface="Wingdings"/>
              </a:rPr>
              <a:t>الدالة على النهي ، نحو :” لا تُشرك بالله “ ، أو الدعاء، نحو:”ربنا لا تؤاخذنا “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852F74"/>
                </a:solidFill>
                <a:sym typeface="Wingdings"/>
              </a:rPr>
              <a:t>(لم و لمَّـا )</a:t>
            </a:r>
            <a:r>
              <a:rPr lang="ar-sa" sz="2800" dirty="0" smtClean="0">
                <a:sym typeface="Wingdings"/>
              </a:rPr>
              <a:t>، يشتركان في الحرفية ، و النفي ، و الجزم ، والقلب ، والمُــضيّ .</a:t>
            </a:r>
          </a:p>
          <a:p>
            <a:pPr marL="514350" indent="-514350" algn="r">
              <a:buNone/>
            </a:pPr>
            <a:r>
              <a:rPr lang="ar-sa" sz="2800" dirty="0" smtClean="0">
                <a:sym typeface="Wingdings"/>
              </a:rPr>
              <a:t>و تنفرد (لم ) بمصاحبة الشرط ،نحو:”وإن لم تفعل فما بلَّغتَ رسالته “، و بجواز انقطاع نفي منفيها ، و من ثَمّ جاز : لم يكن ثمّ كان . 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7239000" cy="6150936"/>
          </a:xfrm>
        </p:spPr>
        <p:txBody>
          <a:bodyPr>
            <a:normAutofit/>
          </a:bodyPr>
          <a:lstStyle/>
          <a:p>
            <a:pPr marL="514350" indent="-514350" algn="r">
              <a:buNone/>
            </a:pPr>
            <a:r>
              <a:rPr lang="ar-sa" sz="2800" dirty="0" smtClean="0">
                <a:sym typeface="Wingdings"/>
              </a:rPr>
              <a:t>وتنفرد (لمَّــا) بجواز حذف مجزومها ، كـ (قاربتُ المدينة ولمَّـا )، أي : ولمـِّــا أدخلها .</a:t>
            </a:r>
          </a:p>
          <a:p>
            <a:pPr marL="514350" indent="-514350" algn="r">
              <a:buNone/>
            </a:pPr>
            <a:r>
              <a:rPr lang="ar-sa" sz="2800" dirty="0" smtClean="0">
                <a:sym typeface="Wingdings"/>
              </a:rPr>
              <a:t>و بتوقُّع ثبوته نحو :” لما يذوقوا عذاب “ ، و” لمَّــا يدخل الإيمانُ في قلوبكم “، وهي أشدُّ نفياً من ( لم ) .</a:t>
            </a:r>
          </a:p>
          <a:p>
            <a:pPr marL="514350" indent="-514350" algn="r">
              <a:buNone/>
            </a:pPr>
            <a:r>
              <a:rPr lang="ar-sa" sz="2800" b="1" u="sng" dirty="0" smtClean="0">
                <a:solidFill>
                  <a:srgbClr val="852F74"/>
                </a:solidFill>
                <a:sym typeface="Wingdings"/>
              </a:rPr>
              <a:t>أحكام هذه الأدوات :</a:t>
            </a:r>
          </a:p>
          <a:p>
            <a:pPr marL="514350" indent="-514350" algn="r">
              <a:buNone/>
            </a:pPr>
            <a:r>
              <a:rPr lang="ar-sa" sz="2800" dirty="0" smtClean="0">
                <a:sym typeface="Wingdings"/>
              </a:rPr>
              <a:t>متى ما دخلت على المضارع و جزمته ، حذفت حركته إن كان صحيحاً ، وحذفت الحرف العليل ، إن كان آخره معتلاً ، و حذفت النون من فعل الإثنين ، و الجمع ، و المؤنث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chemeClr val="tx2">
                    <a:lumMod val="75000"/>
                  </a:schemeClr>
                </a:solidFill>
              </a:rPr>
              <a:t>القسم الثاني:</a:t>
            </a:r>
          </a:p>
          <a:p>
            <a:pPr algn="r">
              <a:buNone/>
            </a:pPr>
            <a:r>
              <a:rPr lang="ar-sa" sz="2800" dirty="0" smtClean="0"/>
              <a:t>ما يجزم فعلين، وهو </a:t>
            </a:r>
            <a:r>
              <a:rPr lang="ar-sa" sz="2800" dirty="0" smtClean="0">
                <a:solidFill>
                  <a:srgbClr val="852F74"/>
                </a:solidFill>
              </a:rPr>
              <a:t>( إن) </a:t>
            </a:r>
            <a:r>
              <a:rPr lang="ar-sa" sz="2800" dirty="0" smtClean="0"/>
              <a:t>الشرطية.</a:t>
            </a:r>
          </a:p>
          <a:p>
            <a:pPr algn="r">
              <a:buNone/>
            </a:pPr>
            <a:r>
              <a:rPr lang="ar-sa" sz="2800" dirty="0" smtClean="0"/>
              <a:t>وهي أصل حروف الشرط ، أما الباقي فمحمول عليها 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ومعنى الشرط : </a:t>
            </a:r>
            <a:r>
              <a:rPr lang="ar-sa" sz="2800" dirty="0" smtClean="0"/>
              <a:t>الإلزام ، لأنك تقول : إن يقم أقم ، فتلزم نفسك القيام ، إن ألزمه صاحبك نفسه ، وقيل الشرط : ربط جملة بجملة .</a:t>
            </a:r>
          </a:p>
          <a:p>
            <a:pPr algn="r">
              <a:buNone/>
            </a:pPr>
            <a:r>
              <a:rPr lang="ar-sa" sz="2800" dirty="0" smtClean="0"/>
              <a:t>فـ ( إن الشرطية) أم الباب و أصله .</a:t>
            </a:r>
          </a:p>
          <a:p>
            <a:pPr algn="r">
              <a:buNone/>
            </a:pPr>
            <a:r>
              <a:rPr lang="ar-sa" sz="2800" b="1" u="sng" dirty="0" smtClean="0">
                <a:solidFill>
                  <a:srgbClr val="852F74"/>
                </a:solidFill>
              </a:rPr>
              <a:t>أدوات الشرط ثلاثة :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حروف { إن ، إما ، إلا ، أمّا المفتوحة 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ظروف { أين ، متى ، إذما ، أنى ، حيثما}.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أسماء { ما ، من ، أي ، مهما }.</a:t>
            </a:r>
          </a:p>
          <a:p>
            <a:pPr algn="r">
              <a:buNone/>
            </a:pPr>
            <a:r>
              <a:rPr lang="ar-sa" sz="2800" b="1" dirty="0" smtClean="0">
                <a:solidFill>
                  <a:srgbClr val="008000"/>
                </a:solidFill>
              </a:rPr>
              <a:t>لِمَ بُنيَت أدوات الشرط بأنواعها الثلاثة ؟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جميعها مبنية، لأنها متضمنة حرف الشرط (إن)،وما تضمن المبني بُنيَ كبنائه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chemeClr val="tx2">
                    <a:lumMod val="75000"/>
                  </a:schemeClr>
                </a:solidFill>
              </a:rPr>
              <a:t>أحكامها :</a:t>
            </a:r>
          </a:p>
          <a:p>
            <a:pPr algn="r">
              <a:buNone/>
            </a:pPr>
            <a:r>
              <a:rPr lang="ar-sa" sz="2800" dirty="0" smtClean="0"/>
              <a:t>هذه الأدوات كلها متى دخلت على الفعلين المستقبلين جزمتهما ، بعدما تنقل الفعل من الحال إلى الاستقبال ، ومن الإيجاب إلى الشرط 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ومنه قوله تعالى :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{و إن تعودوا نعُدْ}.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{من يعمل سوءاً يُجْزَ به 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{وما تفعلوا من خيرٍ يعلمه الله 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{ وقالوا مهما تأتِنا به من آيةٍ لتسحَرَنا بها ، فما نحن لك بمؤمنين }.</a:t>
            </a:r>
          </a:p>
          <a:p>
            <a:pPr algn="r">
              <a:buFont typeface="Wingdings" charset="2"/>
              <a:buChar char="§"/>
            </a:pPr>
            <a:r>
              <a:rPr lang="ar-sa" sz="2800" dirty="0" smtClean="0"/>
              <a:t>{ أيّا ما تدعوا فله الأسماء الحسنى }.</a:t>
            </a:r>
          </a:p>
          <a:p>
            <a:pPr algn="r">
              <a:buNone/>
            </a:pPr>
            <a:r>
              <a:rPr lang="ar-sa" sz="2800" dirty="0" smtClean="0"/>
              <a:t>ومثلها بقية الأدوات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chemeClr val="tx2">
                    <a:lumMod val="75000"/>
                  </a:schemeClr>
                </a:solidFill>
              </a:rPr>
              <a:t>اختلاف النحاة بين اسمية ( مهما ) وحرفيتها :</a:t>
            </a:r>
          </a:p>
          <a:p>
            <a:pPr algn="r">
              <a:buNone/>
            </a:pPr>
            <a:r>
              <a:rPr lang="ar-sa" sz="2800" dirty="0" smtClean="0"/>
              <a:t>ذهب جمهور النحاة إلى أن ( مهما ) اسم ، وذهب قومٌ منهم السهيلي ، أنها حرف ، فأما الجمهور فاستدلوا على اسميتها بعوْد الضمير عليها ، نحو قوله تعالى :”مهما تأتِنا به من آية “، و قد علمنا أن الضمير لا يعود إلا على الاسم .</a:t>
            </a:r>
          </a:p>
          <a:p>
            <a:pPr algn="r">
              <a:buNone/>
            </a:pPr>
            <a:r>
              <a:rPr lang="ar-sa" sz="2800" dirty="0" smtClean="0"/>
              <a:t>وكلٌ هذه الأدوات تقتضي فعلين ، يسمى الأول شرطاً ، و الثاني جواباً     و جزاءً،ويكونان</a:t>
            </a: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(مضارعين)</a:t>
            </a:r>
            <a:r>
              <a:rPr lang="ar-sa" sz="2800" dirty="0" smtClean="0"/>
              <a:t>،وهو الأصل،”وإن تعودوا نَعُدْ “ فتجزمهما.</a:t>
            </a:r>
          </a:p>
          <a:p>
            <a:pPr algn="r">
              <a:buNone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و (ماضيين ) </a:t>
            </a:r>
            <a:r>
              <a:rPr lang="ar-sa" sz="2800" dirty="0" smtClean="0">
                <a:solidFill>
                  <a:srgbClr val="000000"/>
                </a:solidFill>
              </a:rPr>
              <a:t>، نحو :”وإن عُدْتُم عُدنا “ ، مجزوم تقديراً 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و </a:t>
            </a: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(ماضياً فمضارعاً ) </a:t>
            </a:r>
            <a:r>
              <a:rPr lang="ar-sa" sz="2800" dirty="0" smtClean="0"/>
              <a:t>، نحو :”من كان يريد حرث الآخرة نزِدْ له في حرثه “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وعكسه قليل </a:t>
            </a: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( مضارعاً وماضياً) ،</a:t>
            </a:r>
            <a:r>
              <a:rPr lang="ar-sa" sz="2800" dirty="0" smtClean="0"/>
              <a:t> نحو:”من يقم ليلة القدر إيماناً واحتسابا غُفِرَ له “.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r>
              <a:rPr lang="ar-sa" sz="2800" b="1" u="sng" dirty="0" smtClean="0">
                <a:solidFill>
                  <a:schemeClr val="tx2">
                    <a:lumMod val="75000"/>
                  </a:schemeClr>
                </a:solidFill>
              </a:rPr>
              <a:t>أحكام الجواب بين الجزم و الرفع: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0000"/>
                </a:solidFill>
              </a:rPr>
              <a:t>إذا كان الشرط ماضياً ، والجزاء مضارعاً ، في نحو : إن قام زيد،يقُم عمرو – يقوم عمرو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رفعُ الجواب هنا قوي عند ابن هشام . </a:t>
            </a:r>
            <a:r>
              <a:rPr lang="ar-sa" sz="2800" dirty="0" smtClean="0">
                <a:solidFill>
                  <a:srgbClr val="FF0000"/>
                </a:solidFill>
              </a:rPr>
              <a:t>لماذا ؟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FF"/>
                </a:solidFill>
              </a:rPr>
              <a:t>لأن الأداة لمَّــا لم يظهر عملها في فعل الشرط ، لكونه ماضياً ، ضَعُفَت عن العمل في الجواب ، فجيء به مرفوعا ، فلا عملَ للأداةِ فيه ، لا لفظاً ولا تقديراً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FF"/>
                </a:solidFill>
              </a:rPr>
              <a:t>أما ابن مالك فكلاهما حسنٌ عنده (الجزم و الرفع ) ، كقول الشاعر :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FF"/>
                </a:solidFill>
              </a:rPr>
              <a:t>و إن أتاه خليلٌ يوم مسألةٍ               يقول ............</a:t>
            </a:r>
          </a:p>
          <a:p>
            <a:pPr marL="514350" indent="-514350" algn="r">
              <a:buAutoNum type="arabicPeriod" startAt="2"/>
            </a:pPr>
            <a:r>
              <a:rPr lang="ar-sa" sz="2800" dirty="0" smtClean="0"/>
              <a:t>إذا كان الشرط مضارعاً ، و الجزاء مضارعاً ، وجب الجزم فيهما ، ورفع الجزاء ضعيفٌ عند جمهور النحاة ، كقول الشاعر :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من يأتها لا يُضيرُها ...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وقول الآخر : إنك إن يُصرع أخوكَ تُصْرعُ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800" b="1" u="sng" dirty="0" smtClean="0">
                <a:solidFill>
                  <a:schemeClr val="tx2">
                    <a:lumMod val="75000"/>
                  </a:schemeClr>
                </a:solidFill>
              </a:rPr>
              <a:t>سؤال تطبيقي :</a:t>
            </a:r>
          </a:p>
          <a:p>
            <a:pPr algn="r">
              <a:buNone/>
            </a:pPr>
            <a:r>
              <a:rPr lang="ar-sa" sz="3300" b="1" u="sng" dirty="0" smtClean="0"/>
              <a:t>عللي لما يأتي 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300" b="1" dirty="0" smtClean="0"/>
              <a:t>رفع الجواب المسبوق بماضٍ أو مضارعٍ منفي بـ ( لم ) قوي ،نحو:إن لم تقم أقوم ، و إن قام زيد يقوم عمرو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300" b="1" dirty="0" smtClean="0"/>
              <a:t>استدل جمهور النحاة على اسمية ( مهما ) بقوله تعالى :”مهما تأتنا به من آية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300" b="1" dirty="0" smtClean="0"/>
              <a:t>جميع أدوات الشرط مبنية .</a:t>
            </a:r>
          </a:p>
          <a:p>
            <a:pPr marL="514350" indent="-514350" algn="r">
              <a:buNone/>
            </a:pPr>
            <a:endParaRPr lang="en-US" sz="2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ヒラギノ丸ゴ Pro W4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ヒラギノ丸ゴ Pro W4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Opulent.thmx</Template>
  <TotalTime>110</TotalTime>
  <Words>853</Words>
  <Application>Microsoft Macintosh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Mabook  Pro</dc:creator>
  <cp:lastModifiedBy>Mabook  Pro</cp:lastModifiedBy>
  <cp:revision>12</cp:revision>
  <dcterms:created xsi:type="dcterms:W3CDTF">2012-02-17T16:22:43Z</dcterms:created>
  <dcterms:modified xsi:type="dcterms:W3CDTF">2012-02-17T16:42:32Z</dcterms:modified>
</cp:coreProperties>
</file>