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67" d="100"/>
          <a:sy n="67" d="100"/>
        </p:scale>
        <p:origin x="-1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48D-267C-4F54-90B5-C36298A60516}" type="datetimeFigureOut">
              <a:rPr/>
              <a:pPr/>
              <a:t>10/23/2007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48D-267C-4F54-90B5-C36298A60516}" type="datetimeFigureOut">
              <a:rPr/>
              <a:pPr/>
              <a:t>10/23/2007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ar-s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Click to edit Master text styles</a:t>
            </a:r>
          </a:p>
          <a:p>
            <a:pPr lvl="1"/>
            <a:r>
              <a:rPr lang="ar-sa" smtClean="0"/>
              <a:t>Second level</a:t>
            </a:r>
          </a:p>
          <a:p>
            <a:pPr lvl="2"/>
            <a:r>
              <a:rPr lang="ar-sa" smtClean="0"/>
              <a:t>Third level</a:t>
            </a:r>
          </a:p>
          <a:p>
            <a:pPr lvl="3"/>
            <a:r>
              <a:rPr lang="ar-sa" smtClean="0"/>
              <a:t>Fourth level</a:t>
            </a:r>
          </a:p>
          <a:p>
            <a:pPr lvl="4"/>
            <a:r>
              <a:rPr lang="ar-s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399FB17-4606-F04C-BF2B-39C0857605B9}" type="datetimeFigureOut">
              <a:rPr lang="en-US" smtClean="0"/>
              <a:pPr/>
              <a:t>2/24/12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F748AE-62B2-714E-BA54-A615475C2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1" y="2214282"/>
            <a:ext cx="7981950" cy="3653118"/>
          </a:xfrm>
        </p:spPr>
        <p:txBody>
          <a:bodyPr>
            <a:normAutofit fontScale="92500"/>
          </a:bodyPr>
          <a:lstStyle/>
          <a:p>
            <a:pPr algn="ctr"/>
            <a:r>
              <a:rPr lang="ar-sa" sz="8000" b="1" dirty="0" smtClean="0">
                <a:solidFill>
                  <a:schemeClr val="accent1">
                    <a:lumMod val="50000"/>
                  </a:schemeClr>
                </a:solidFill>
              </a:rPr>
              <a:t>المحاضرة </a:t>
            </a:r>
            <a:r>
              <a:rPr lang="ar-sa" sz="8000" b="1" dirty="0" smtClean="0">
                <a:solidFill>
                  <a:schemeClr val="accent1">
                    <a:lumMod val="50000"/>
                  </a:schemeClr>
                </a:solidFill>
              </a:rPr>
              <a:t>ال</a:t>
            </a:r>
            <a:r>
              <a:rPr lang="ar-sa" sz="8000" b="1" dirty="0" smtClean="0">
                <a:solidFill>
                  <a:schemeClr val="accent1">
                    <a:lumMod val="50000"/>
                  </a:schemeClr>
                </a:solidFill>
              </a:rPr>
              <a:t>رابعة</a:t>
            </a:r>
            <a:endParaRPr lang="ar-sa" sz="8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ar-sa" sz="8000" b="1" dirty="0" smtClean="0">
                <a:solidFill>
                  <a:schemeClr val="accent1">
                    <a:lumMod val="50000"/>
                  </a:schemeClr>
                </a:solidFill>
              </a:rPr>
              <a:t>- اقتران جواب الشرط بالفاء - </a:t>
            </a:r>
            <a:endParaRPr lang="en-US" sz="8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143000"/>
            <a:ext cx="8382000" cy="4343400"/>
          </a:xfrm>
        </p:spPr>
        <p:txBody>
          <a:bodyPr>
            <a:noAutofit/>
          </a:bodyPr>
          <a:lstStyle/>
          <a:p>
            <a:pPr algn="r"/>
            <a:r>
              <a:rPr lang="ar-sa" sz="3200" dirty="0" smtClean="0">
                <a:solidFill>
                  <a:srgbClr val="062C43"/>
                </a:solidFill>
              </a:rPr>
              <a:t>شرط الجواب الإفادة ،  والأصل فيه أن يكون فعلاً صالحاً لجعله شرطاً ،    و إن جاء على خلاف الأصل ، بأن لم يصلح جعله شرطاً ، بأن كان جملة اسمية ، أو فعلية لا تلي حرف الشرط ، وجب اقترانها بالفاء ليعلم ارتباطها بالأداة .</a:t>
            </a:r>
            <a:endParaRPr lang="ar-sa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ar-sa" sz="3200" dirty="0" smtClean="0">
                <a:solidFill>
                  <a:srgbClr val="FFFF00"/>
                </a:solidFill>
              </a:rPr>
              <a:t>لِمَ كانت الفاء أولى من سائر حروف العطف ؟</a:t>
            </a:r>
          </a:p>
          <a:p>
            <a:pPr algn="r">
              <a:buNone/>
            </a:pP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لأنها توجب أن يكون ما بعدها عقيب ما قبلها ، وليست بقية حروف العطف كذلك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304800"/>
            <a:ext cx="8382000" cy="6172200"/>
          </a:xfrm>
        </p:spPr>
        <p:txBody>
          <a:bodyPr>
            <a:normAutofit/>
          </a:bodyPr>
          <a:lstStyle/>
          <a:p>
            <a:pPr algn="r"/>
            <a:r>
              <a:rPr lang="ar-sa" sz="3200" dirty="0" smtClean="0">
                <a:solidFill>
                  <a:srgbClr val="FFFF00"/>
                </a:solidFill>
              </a:rPr>
              <a:t>لِمَ وجب ادخال الفاء في الجواب إذا كان جملة اسمية نحو :( إن جاء زيد فهو محسنٌ)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FFFF00"/>
                </a:solidFill>
              </a:rPr>
              <a:t>ومنه قوله تعالى :” و إن يمسسك الله بخيرٍ فهو على كلِّ شيء قدير “؟</a:t>
            </a:r>
          </a:p>
          <a:p>
            <a:pPr algn="r">
              <a:buNone/>
            </a:pP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لأن المبتدأ ، و الخبر ، جملة تقوم بنفسها ، وليس لـ(إن) فيها تأثير ، لأنها ليست من عوامل الأسماء ، فجاز انقطاعه عما قبله ، فأدخلوا الفاء ليتصل ما بعدها بما قبلها .</a:t>
            </a:r>
            <a:endParaRPr lang="ar-sa" sz="3200" dirty="0" smtClean="0">
              <a:solidFill>
                <a:srgbClr val="062C43"/>
              </a:solidFill>
            </a:endParaRP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أو كان الجواب فعل أمر :( إن جاء زيد فاضربه)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أو منفياً بـ”ما “ ، ( إن جاء زيد فما اضرُبه).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أو”لن “ ، ( إن جاء زيد فلن أضرَبه ).</a:t>
            </a:r>
          </a:p>
          <a:p>
            <a:pPr algn="r">
              <a:buNone/>
            </a:pPr>
            <a:endParaRPr lang="ar-sa" sz="3200" dirty="0" smtClean="0">
              <a:solidFill>
                <a:srgbClr val="062C4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762000"/>
            <a:ext cx="8382000" cy="52578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أو مقروناً  ”بالسين “ ،” من يرتد منكم عن دينه فسوف يأتي الله بقوم “.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أو”قد “ لأنها تدل على تحقق وقوع ما بعدها ، ووضع الشرط على أن يكون محتمل الوقوع وعدمه ،” إن يسرق فقد سرق أخٌ له من قبل “.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الماضي الجامد :” إن ترني أنا أقل منك مالاً و ولداً فعسى ربي أن يؤتيني خيراً “ ،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”إن تُبدوا الصدقات فنعماهي “.</a:t>
            </a:r>
          </a:p>
          <a:p>
            <a:pPr algn="r">
              <a:buNone/>
            </a:pPr>
            <a:r>
              <a:rPr lang="ar-sa" sz="3200" dirty="0" smtClean="0">
                <a:solidFill>
                  <a:srgbClr val="062C43"/>
                </a:solidFill>
              </a:rPr>
              <a:t>فكل جوابٍ يمتنع جعله شرطاً ، فإن الفاء تجب فيه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304800"/>
            <a:ext cx="8382000" cy="6172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2800" dirty="0" smtClean="0">
                <a:solidFill>
                  <a:srgbClr val="062C43"/>
                </a:solidFill>
              </a:rPr>
              <a:t>تقوم مقام الفاء في الجملة الاسمية غير الطلبية ، وغير المنفية ، (إذا المفاجأة ).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62C43"/>
                </a:solidFill>
              </a:rPr>
              <a:t>تُغني (إذا الفجائية ) عن الفاء ، إن كانت الأداة ( إن ) ، و الجواب جملة اسمية غير طلبية ، ومنه قوله تعالى :” و إن تُصِبْهُم سيئةٌ بما قدَّمت أيديهم إذا هم يقنطون “.</a:t>
            </a:r>
          </a:p>
          <a:p>
            <a:pPr algn="r">
              <a:buNone/>
            </a:pPr>
            <a:r>
              <a:rPr lang="ar-sa" sz="3200" b="1" u="sng" dirty="0" smtClean="0">
                <a:solidFill>
                  <a:srgbClr val="008000"/>
                </a:solidFill>
              </a:rPr>
              <a:t>أحكام الشرط و الجواب :</a:t>
            </a:r>
            <a:endParaRPr lang="ar-sa" sz="3200" b="1" u="sng" dirty="0" smtClean="0">
              <a:solidFill>
                <a:srgbClr val="0000FF"/>
              </a:solidFill>
            </a:endParaRPr>
          </a:p>
          <a:p>
            <a:pPr algn="r">
              <a:buNone/>
            </a:pPr>
            <a:r>
              <a:rPr lang="ar-sa" sz="3200" u="sng" dirty="0" smtClean="0">
                <a:solidFill>
                  <a:srgbClr val="0000FF"/>
                </a:solidFill>
              </a:rPr>
              <a:t>الأول :</a:t>
            </a:r>
            <a:r>
              <a:rPr lang="ar-sa" sz="3200" u="sng" dirty="0" smtClean="0">
                <a:solidFill>
                  <a:srgbClr val="008000"/>
                </a:solidFill>
              </a:rPr>
              <a:t> </a:t>
            </a:r>
            <a:r>
              <a:rPr lang="ar-sa" sz="3200" dirty="0" smtClean="0">
                <a:solidFill>
                  <a:srgbClr val="0E1C30"/>
                </a:solidFill>
              </a:rPr>
              <a:t>المضارع المعطوف على الجواب : إذا انقضت الجملتين ، ثم جئتَ بمضارع مقرون بالفاء أو الواو ، فلكَ :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200" dirty="0" smtClean="0">
                <a:solidFill>
                  <a:srgbClr val="0E1C30"/>
                </a:solidFill>
              </a:rPr>
              <a:t>جزمه بالعطف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200" dirty="0" smtClean="0">
                <a:solidFill>
                  <a:srgbClr val="0E1C30"/>
                </a:solidFill>
              </a:rPr>
              <a:t>رفعه على الاستئناف .</a:t>
            </a:r>
          </a:p>
          <a:p>
            <a:pPr marL="514350" indent="-514350" algn="r">
              <a:buFont typeface="+mj-lt"/>
              <a:buAutoNum type="arabicPeriod"/>
            </a:pPr>
            <a:r>
              <a:rPr lang="ar-sa" sz="3200" dirty="0" smtClean="0">
                <a:solidFill>
                  <a:srgbClr val="0E1C30"/>
                </a:solidFill>
              </a:rPr>
              <a:t>نصبه بـ ( أن ) المضمرة وجوباً .</a:t>
            </a:r>
          </a:p>
          <a:p>
            <a:pPr marL="514350" indent="-514350" algn="r">
              <a:buNone/>
            </a:pPr>
            <a:endParaRPr lang="ar-sa" sz="3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304800"/>
            <a:ext cx="8382000" cy="6172200"/>
          </a:xfrm>
        </p:spPr>
        <p:txBody>
          <a:bodyPr>
            <a:normAutofit/>
          </a:bodyPr>
          <a:lstStyle/>
          <a:p>
            <a:pPr marL="514350" indent="-514350"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نحو قوله تعالى :” من يُضلل الله فلا هاديَ له ، ويذرهم في طغيانهم “.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وقوله تعالى :” و إن تُبْدوا مافي أنفسكم أو تُخفوه يحاسبكم به الله فيغفر لمن يشاء “.</a:t>
            </a:r>
          </a:p>
          <a:p>
            <a:pPr marL="514350" indent="-514350" algn="r">
              <a:buNone/>
            </a:pPr>
            <a:r>
              <a:rPr lang="ar-sa" sz="2800" u="sng" dirty="0" smtClean="0">
                <a:solidFill>
                  <a:srgbClr val="0000FF"/>
                </a:solidFill>
              </a:rPr>
              <a:t>الثاني:</a:t>
            </a:r>
            <a:r>
              <a:rPr lang="ar-sa" sz="2800" u="sng" dirty="0" smtClean="0">
                <a:solidFill>
                  <a:srgbClr val="008000"/>
                </a:solidFill>
              </a:rPr>
              <a:t> </a:t>
            </a:r>
            <a:r>
              <a:rPr lang="ar-sa" sz="2800" dirty="0" smtClean="0">
                <a:solidFill>
                  <a:srgbClr val="0E1C30"/>
                </a:solidFill>
              </a:rPr>
              <a:t> المضارع المعطوف على فعل الشرط :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إذا توسط المضارع المقرون بالفاء ، أو الواو بين الجملتين ، فالوجه الجزم ، ويجوز النصب، تقول : إن تُساعد الفقير ، وتتصدق عليه ، تُؤجر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فالجزم عطفاً على فعل الشرط ، و النصب بإضمار (أن ) .</a:t>
            </a:r>
          </a:p>
          <a:p>
            <a:pPr marL="514350" indent="-514350"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قال سيبويه :” سألتُ الخليل عن قوله : إن تأتني فتحدثني أحدثك ، وإن تأتني        و تحدثني أحدثك ، فقال : هذا يجوز ، و الجزم الوجه “ ، أي الجزم أقيس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304800"/>
            <a:ext cx="8382000" cy="61722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sa" sz="2800" u="sng" dirty="0" smtClean="0">
                <a:solidFill>
                  <a:srgbClr val="0000FF"/>
                </a:solidFill>
              </a:rPr>
              <a:t>الثالث :</a:t>
            </a:r>
            <a:r>
              <a:rPr lang="ar-sa" sz="2800" dirty="0" smtClean="0">
                <a:solidFill>
                  <a:srgbClr val="008000"/>
                </a:solidFill>
              </a:rPr>
              <a:t> </a:t>
            </a:r>
            <a:r>
              <a:rPr lang="ar-sa" sz="2800" dirty="0" smtClean="0">
                <a:solidFill>
                  <a:srgbClr val="0E1C30"/>
                </a:solidFill>
              </a:rPr>
              <a:t>حذف جواب الشرط 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يجوز حذف ما عُلِمَ من شرط ، إن كانت الأداة ( إن )  ، بقرينةٍ معنوية تقول : أنت متميز إن فزت ، فحُذِف جواب الشرط لدلالة ( أنت متميز) عليه ، والتقدير :     إن فزت فأنت متميز 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ومنه قوله تعالى :” و إن كان كبُرَ عليكَ إعراضهم فإن استطعت أن تبتغي نفقاً في الأرض أو سُلَّماً في السماء فتأتيهم بآية “ . وهذا كثيرٌ في لسان العرب .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0000FF"/>
                </a:solidFill>
              </a:rPr>
              <a:t>الرابع:</a:t>
            </a:r>
            <a:r>
              <a:rPr lang="ar-sa" sz="2800" u="sng" dirty="0" smtClean="0">
                <a:solidFill>
                  <a:srgbClr val="008000"/>
                </a:solidFill>
              </a:rPr>
              <a:t> </a:t>
            </a:r>
            <a:r>
              <a:rPr lang="ar-sa" sz="2800" dirty="0" smtClean="0">
                <a:solidFill>
                  <a:srgbClr val="0E1C30"/>
                </a:solidFill>
              </a:rPr>
              <a:t> حذف الشرط : 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الاستغناء عن الشرط وحده ، أقل من الاستغناء عن جواب الشرط في لغة العرب ، ومنه قول الشاعر : فطلّقها فلستَ لها بكفءٍ           و إلاّ يعلُ مفرِقَك الحسام .              أي : وإلا تُطلّقها يعلُ .</a:t>
            </a:r>
          </a:p>
          <a:p>
            <a:pPr algn="r">
              <a:buNone/>
            </a:pPr>
            <a:endParaRPr lang="ar-sa" sz="2800" dirty="0" smtClean="0">
              <a:solidFill>
                <a:srgbClr val="0E1C3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304800"/>
            <a:ext cx="8382000" cy="6172200"/>
          </a:xfrm>
        </p:spPr>
        <p:txBody>
          <a:bodyPr>
            <a:normAutofit fontScale="92500"/>
          </a:bodyPr>
          <a:lstStyle/>
          <a:p>
            <a:pPr algn="r">
              <a:buNone/>
            </a:pPr>
            <a:r>
              <a:rPr lang="ar-sa" sz="2800" u="sng" dirty="0" smtClean="0">
                <a:solidFill>
                  <a:srgbClr val="0000FF"/>
                </a:solidFill>
              </a:rPr>
              <a:t>الخامس :</a:t>
            </a:r>
            <a:r>
              <a:rPr lang="ar-sa" sz="2800" dirty="0" smtClean="0">
                <a:solidFill>
                  <a:srgbClr val="0000FF"/>
                </a:solidFill>
              </a:rPr>
              <a:t> </a:t>
            </a:r>
            <a:r>
              <a:rPr lang="ar-sa" sz="2800" dirty="0" smtClean="0">
                <a:solidFill>
                  <a:srgbClr val="0E1C30"/>
                </a:solidFill>
              </a:rPr>
              <a:t>اجتماع الشرط و القسم :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إذا اجتمع الشرط و القَسَم ، اكتفيَ بجواب السابق منهما عن جواب صاحبه ، تقول:إن قامَ زيد و الله يقُم عمرو ، فحُذِف جواب القسم لدلالة الشرط عليه وتقول : و الله إن يقُمْ  زيد ليقومنَّ عمرو ، فحُذِفَ جواب الشرط لدلالة القسم عليه .</a:t>
            </a:r>
          </a:p>
          <a:p>
            <a:pPr algn="r">
              <a:buNone/>
            </a:pPr>
            <a:r>
              <a:rPr lang="ar-sa" sz="2800" u="sng" dirty="0" smtClean="0">
                <a:solidFill>
                  <a:srgbClr val="0000FF"/>
                </a:solidFill>
              </a:rPr>
              <a:t>السادس :</a:t>
            </a:r>
            <a:r>
              <a:rPr lang="ar-sa" sz="2800" u="sng" dirty="0" smtClean="0">
                <a:solidFill>
                  <a:srgbClr val="008000"/>
                </a:solidFill>
              </a:rPr>
              <a:t> </a:t>
            </a:r>
            <a:r>
              <a:rPr lang="ar-sa" sz="2800" dirty="0" smtClean="0">
                <a:solidFill>
                  <a:srgbClr val="008000"/>
                </a:solidFill>
              </a:rPr>
              <a:t> </a:t>
            </a:r>
            <a:r>
              <a:rPr lang="ar-sa" sz="2800" dirty="0" smtClean="0">
                <a:solidFill>
                  <a:srgbClr val="0E1C30"/>
                </a:solidFill>
              </a:rPr>
              <a:t>إذا تقدّم على الشرط و القسم ذو خبر ، ترجّحَ جعل الجواب للشرط مع تأخره . </a:t>
            </a:r>
          </a:p>
          <a:p>
            <a:pPr algn="r"/>
            <a:r>
              <a:rPr lang="ar-sa" sz="2800" dirty="0" smtClean="0">
                <a:solidFill>
                  <a:srgbClr val="FFFF00"/>
                </a:solidFill>
              </a:rPr>
              <a:t>لِمَ ترجّحَ في هذه الحالة جَعْل الجواب للشرط ، و حذف جواب القسم ؟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لأن سقوط جواب الشرط مُخِلٌّ بالجملة التي هو منها ، لأن الكلام لا يتم إلا بالجواب ، أما القسم فلأنه يتم بدونه كلامٌ مفيد ، وإنما يؤتى به لمجرد تأكيد الكلام ، لذلك اُغتُفِرَ فيه ذلك ، تقول : زيدٌ و اللهِ إن يقُمْ أقُمْ .</a:t>
            </a:r>
          </a:p>
          <a:p>
            <a:pPr algn="r">
              <a:buNone/>
            </a:pPr>
            <a:r>
              <a:rPr lang="ar-sa" sz="2800" dirty="0" smtClean="0">
                <a:solidFill>
                  <a:srgbClr val="0E1C30"/>
                </a:solidFill>
              </a:rPr>
              <a:t>وقد جاء قليلاً في كلام العرب ترجيح الشرط على القسم عند اجتماعهما و تقدم القسم ، نحو : و اللهِ إن تقُم لأقومنَّ .</a:t>
            </a:r>
            <a:endParaRPr lang="en-US" sz="2800" dirty="0">
              <a:solidFill>
                <a:srgbClr val="0E1C3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175</TotalTime>
  <Words>766</Words>
  <Application>Microsoft Macintosh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Revolution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Mabook  Pro</dc:creator>
  <cp:lastModifiedBy>Mabook  Pro</cp:lastModifiedBy>
  <cp:revision>15</cp:revision>
  <dcterms:created xsi:type="dcterms:W3CDTF">2012-02-24T17:06:49Z</dcterms:created>
  <dcterms:modified xsi:type="dcterms:W3CDTF">2012-02-24T17:13:06Z</dcterms:modified>
</cp:coreProperties>
</file>