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DE22B6"/>
    <a:srgbClr val="FF0066"/>
    <a:srgbClr val="4842BE"/>
    <a:srgbClr val="1F2412"/>
    <a:srgbClr val="4F1131"/>
    <a:srgbClr val="361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75EDB33-4BEE-4334-BF3F-A1A6366D5636}" type="datetimeFigureOut">
              <a:rPr lang="ar-SA" smtClean="0"/>
              <a:pPr/>
              <a:t>29/04/34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66D0125-B71E-44E1-89E7-5B155BA77186}" type="slidenum">
              <a:rPr lang="ar-SA" smtClean="0"/>
              <a:pPr/>
              <a:t>‹#›</a:t>
            </a:fld>
            <a:endParaRPr lang="ar-SA"/>
          </a:p>
        </p:txBody>
      </p:sp>
    </p:spTree>
    <p:extLst>
      <p:ext uri="{BB962C8B-B14F-4D97-AF65-F5344CB8AC3E}">
        <p14:creationId xmlns:p14="http://schemas.microsoft.com/office/powerpoint/2010/main" val="23075602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66D0125-B71E-44E1-89E7-5B155BA77186}" type="slidenum">
              <a:rPr lang="ar-SA" smtClean="0"/>
              <a:pPr/>
              <a:t>12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9DDC151-B67E-4E53-BE3C-AAD48E11D3DA}" type="datetimeFigureOut">
              <a:rPr lang="ar-SA" smtClean="0"/>
              <a:pPr/>
              <a:t>29/04/34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9DDC151-B67E-4E53-BE3C-AAD48E11D3DA}" type="datetimeFigureOut">
              <a:rPr lang="ar-SA" smtClean="0"/>
              <a:pPr/>
              <a:t>29/04/34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9DDC151-B67E-4E53-BE3C-AAD48E11D3DA}" type="datetimeFigureOut">
              <a:rPr lang="ar-SA" smtClean="0"/>
              <a:pPr/>
              <a:t>29/04/34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DDC151-B67E-4E53-BE3C-AAD48E11D3DA}" type="datetimeFigureOut">
              <a:rPr lang="ar-SA" smtClean="0"/>
              <a:pPr/>
              <a:t>29/04/34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9DDC151-B67E-4E53-BE3C-AAD48E11D3DA}" type="datetimeFigureOut">
              <a:rPr lang="ar-SA" smtClean="0"/>
              <a:pPr/>
              <a:t>29/04/34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9DDC151-B67E-4E53-BE3C-AAD48E11D3DA}" type="datetimeFigureOut">
              <a:rPr lang="ar-SA" smtClean="0"/>
              <a:pPr/>
              <a:t>29/04/34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3FFAE40-121C-4FF7-A64B-CABABD3D3B52}" type="slidenum">
              <a:rPr lang="ar-SA" smtClean="0"/>
              <a:pPr/>
              <a:t>‹#›</a:t>
            </a:fld>
            <a:endParaRPr lang="ar-SA"/>
          </a:p>
        </p:txBody>
      </p:sp>
    </p:spTree>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DDC151-B67E-4E53-BE3C-AAD48E11D3DA}" type="datetimeFigureOut">
              <a:rPr lang="ar-SA" smtClean="0"/>
              <a:pPr/>
              <a:t>29/04/34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3FFAE40-121C-4FF7-A64B-CABABD3D3B5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d"/>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imagesCA7SQ1K7.jpg"/>
          <p:cNvPicPr>
            <a:picLocks noChangeAspect="1"/>
          </p:cNvPicPr>
          <p:nvPr/>
        </p:nvPicPr>
        <p:blipFill>
          <a:blip r:embed="rId2" cstate="print"/>
          <a:stretch>
            <a:fillRect/>
          </a:stretch>
        </p:blipFill>
        <p:spPr>
          <a:xfrm>
            <a:off x="395536" y="260648"/>
            <a:ext cx="8208912" cy="6336704"/>
          </a:xfrm>
          <a:prstGeom prst="rect">
            <a:avLst/>
          </a:prstGeom>
        </p:spPr>
      </p:pic>
      <p:sp>
        <p:nvSpPr>
          <p:cNvPr id="4" name="عنوان 3"/>
          <p:cNvSpPr>
            <a:spLocks noGrp="1"/>
          </p:cNvSpPr>
          <p:nvPr>
            <p:ph type="ctrTitle"/>
          </p:nvPr>
        </p:nvSpPr>
        <p:spPr>
          <a:xfrm>
            <a:off x="2571736" y="836712"/>
            <a:ext cx="3743324" cy="936104"/>
          </a:xfrm>
        </p:spPr>
        <p:txBody>
          <a:bodyPr>
            <a:normAutofit/>
          </a:bodyPr>
          <a:lstStyle/>
          <a:p>
            <a:r>
              <a:rPr lang="ar-SA" sz="4000" dirty="0" smtClean="0">
                <a:solidFill>
                  <a:schemeClr val="accent2">
                    <a:lumMod val="50000"/>
                  </a:schemeClr>
                </a:solidFill>
                <a:cs typeface="DecoType Naskh Variants" pitchFamily="2" charset="-78"/>
              </a:rPr>
              <a:t>بسم الله الرحمن الرحيم</a:t>
            </a:r>
            <a:endParaRPr lang="ar-SA" sz="4000" dirty="0">
              <a:solidFill>
                <a:schemeClr val="accent2">
                  <a:lumMod val="50000"/>
                </a:schemeClr>
              </a:solidFill>
              <a:cs typeface="DecoType Naskh Variants" pitchFamily="2" charset="-78"/>
            </a:endParaRPr>
          </a:p>
        </p:txBody>
      </p:sp>
      <p:sp>
        <p:nvSpPr>
          <p:cNvPr id="16" name="مستطيل 15"/>
          <p:cNvSpPr/>
          <p:nvPr/>
        </p:nvSpPr>
        <p:spPr>
          <a:xfrm>
            <a:off x="2843808" y="1916832"/>
            <a:ext cx="3384376" cy="1584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مستطيل 17"/>
          <p:cNvSpPr/>
          <p:nvPr/>
        </p:nvSpPr>
        <p:spPr>
          <a:xfrm>
            <a:off x="214282" y="214290"/>
            <a:ext cx="8715436" cy="6429420"/>
          </a:xfrm>
          <a:prstGeom prst="rect">
            <a:avLst/>
          </a:prstGeom>
          <a:noFill/>
          <a:ln w="79375" cap="rn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2051720" y="2276872"/>
            <a:ext cx="4806280" cy="1200329"/>
          </a:xfrm>
          <a:prstGeom prst="rect">
            <a:avLst/>
          </a:prstGeom>
        </p:spPr>
        <p:txBody>
          <a:bodyPr wrap="square">
            <a:spAutoFit/>
          </a:bodyPr>
          <a:lstStyle/>
          <a:p>
            <a:r>
              <a:rPr lang="ar-SA" sz="6000" b="1" dirty="0" smtClean="0">
                <a:latin typeface="Andalus" pitchFamily="18" charset="-78"/>
                <a:cs typeface="Andalus" pitchFamily="18" charset="-78"/>
              </a:rPr>
              <a:t>تشكـيل </a:t>
            </a:r>
            <a:r>
              <a:rPr lang="ar-SA" sz="7200" b="1" dirty="0" smtClean="0">
                <a:latin typeface="Andalus" pitchFamily="18" charset="-78"/>
                <a:cs typeface="Andalus" pitchFamily="18" charset="-78"/>
              </a:rPr>
              <a:t>القـصـيدة</a:t>
            </a:r>
            <a:endParaRPr lang="ar-SA" sz="7200" b="1" dirty="0"/>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مستطيل 11"/>
          <p:cNvSpPr/>
          <p:nvPr/>
        </p:nvSpPr>
        <p:spPr>
          <a:xfrm>
            <a:off x="285720" y="214290"/>
            <a:ext cx="8501122" cy="6286544"/>
          </a:xfrm>
          <a:prstGeom prst="rect">
            <a:avLst/>
          </a:prstGeom>
          <a:blipFill>
            <a:blip r:embed="rId2" cstate="print"/>
            <a:stretch>
              <a:fillRect/>
            </a:stretch>
          </a:blipFill>
          <a:ln w="793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857224" y="1628800"/>
            <a:ext cx="7343804" cy="3672408"/>
          </a:xfrm>
        </p:spPr>
        <p:txBody>
          <a:bodyPr>
            <a:noAutofit/>
          </a:bodyPr>
          <a:lstStyle/>
          <a:p>
            <a:r>
              <a:rPr lang="ar-SA" sz="3600" b="1" dirty="0" smtClean="0">
                <a:solidFill>
                  <a:srgbClr val="361B00"/>
                </a:solidFill>
                <a:latin typeface="Arabic Typesetting" pitchFamily="66" charset="-78"/>
              </a:rPr>
              <a:t>في الربع الثاني من القرن العشرين، وربما بعد هذا العهد أيضاً نسمع في الخليج، ونرى في الحياة </a:t>
            </a:r>
            <a:r>
              <a:rPr lang="ar-SA" sz="3600" b="1" dirty="0" err="1" smtClean="0">
                <a:solidFill>
                  <a:srgbClr val="361B00"/>
                </a:solidFill>
                <a:latin typeface="Arabic Typesetting" pitchFamily="66" charset="-78"/>
              </a:rPr>
              <a:t>الأدبية </a:t>
            </a:r>
            <a:r>
              <a:rPr lang="ar-SA" sz="3600" b="1" dirty="0" smtClean="0">
                <a:solidFill>
                  <a:srgbClr val="361B00"/>
                </a:solidFill>
                <a:latin typeface="Arabic Typesetting" pitchFamily="66" charset="-78"/>
              </a:rPr>
              <a:t>، ما سبق أن رأيناه في قلب الأمة خلال الربع الأول من هذا القرن، وربما قبل هذا العهد </a:t>
            </a:r>
            <a:r>
              <a:rPr lang="ar-SA" sz="3600" b="1" dirty="0" err="1" smtClean="0">
                <a:solidFill>
                  <a:srgbClr val="361B00"/>
                </a:solidFill>
                <a:latin typeface="Arabic Typesetting" pitchFamily="66" charset="-78"/>
              </a:rPr>
              <a:t>أيضاً ..</a:t>
            </a:r>
            <a:r>
              <a:rPr lang="ar-SA" sz="3600" b="1" dirty="0" smtClean="0">
                <a:solidFill>
                  <a:srgbClr val="361B00"/>
                </a:solidFill>
                <a:latin typeface="Arabic Typesetting" pitchFamily="66" charset="-78"/>
              </a:rPr>
              <a:t> </a:t>
            </a:r>
            <a:r>
              <a:rPr lang="en-US" sz="3600" b="1" dirty="0" smtClean="0">
                <a:solidFill>
                  <a:srgbClr val="361B00"/>
                </a:solidFill>
                <a:latin typeface="Arabic Typesetting" pitchFamily="66" charset="-78"/>
              </a:rPr>
              <a:t/>
            </a:r>
            <a:br>
              <a:rPr lang="en-US" sz="3600" b="1" dirty="0" smtClean="0">
                <a:solidFill>
                  <a:srgbClr val="361B00"/>
                </a:solidFill>
                <a:latin typeface="Arabic Typesetting" pitchFamily="66" charset="-78"/>
              </a:rPr>
            </a:br>
            <a:r>
              <a:rPr lang="en-US" sz="3600" b="1" dirty="0" smtClean="0">
                <a:solidFill>
                  <a:srgbClr val="361B00"/>
                </a:solidFill>
                <a:latin typeface="Arabic Typesetting" pitchFamily="66" charset="-78"/>
              </a:rPr>
              <a:t/>
            </a:r>
            <a:br>
              <a:rPr lang="en-US" sz="3600" b="1" dirty="0" smtClean="0">
                <a:solidFill>
                  <a:srgbClr val="361B00"/>
                </a:solidFill>
                <a:latin typeface="Arabic Typesetting" pitchFamily="66" charset="-78"/>
              </a:rPr>
            </a:br>
            <a:r>
              <a:rPr lang="ar-SA" sz="3600" b="1" dirty="0" smtClean="0">
                <a:solidFill>
                  <a:srgbClr val="361B00"/>
                </a:solidFill>
                <a:latin typeface="Arabic Typesetting" pitchFamily="66" charset="-78"/>
              </a:rPr>
              <a:t> </a:t>
            </a:r>
            <a:r>
              <a:rPr lang="en-US" sz="3600" b="1" dirty="0" smtClean="0">
                <a:solidFill>
                  <a:srgbClr val="361B00"/>
                </a:solidFill>
                <a:latin typeface="Arabic Typesetting" pitchFamily="66" charset="-78"/>
              </a:rPr>
              <a:t/>
            </a:r>
            <a:br>
              <a:rPr lang="en-US" sz="3600" b="1" dirty="0" smtClean="0">
                <a:solidFill>
                  <a:srgbClr val="361B00"/>
                </a:solidFill>
                <a:latin typeface="Arabic Typesetting" pitchFamily="66" charset="-78"/>
              </a:rPr>
            </a:br>
            <a:endParaRPr lang="ar-SA" sz="3600" b="1" dirty="0">
              <a:solidFill>
                <a:srgbClr val="361B00"/>
              </a:solidFill>
              <a:cs typeface="Akhbar MT" pitchFamily="2" charset="-78"/>
            </a:endParaRPr>
          </a:p>
        </p:txBody>
      </p:sp>
      <p:pic>
        <p:nvPicPr>
          <p:cNvPr id="6" name="صورة 5" descr="kldjfsdjf.png"/>
          <p:cNvPicPr>
            <a:picLocks noChangeAspect="1"/>
          </p:cNvPicPr>
          <p:nvPr/>
        </p:nvPicPr>
        <p:blipFill>
          <a:blip r:embed="rId3" cstate="print"/>
          <a:stretch>
            <a:fillRect/>
          </a:stretch>
        </p:blipFill>
        <p:spPr>
          <a:xfrm>
            <a:off x="467545" y="4581128"/>
            <a:ext cx="3071058" cy="1794308"/>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4282" y="214290"/>
            <a:ext cx="8715436" cy="6429420"/>
          </a:xfrm>
          <a:prstGeom prst="rect">
            <a:avLst/>
          </a:prstGeom>
          <a:blipFill>
            <a:blip r:embed="rId2" cstate="print"/>
            <a:tile tx="0" ty="0" sx="100000" sy="100000" flip="none" algn="tl"/>
          </a:blipFill>
          <a:ln w="793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8" name="صورة 7" descr="1_2010411_9285.jpg"/>
          <p:cNvPicPr>
            <a:picLocks noChangeAspect="1"/>
          </p:cNvPicPr>
          <p:nvPr/>
        </p:nvPicPr>
        <p:blipFill>
          <a:blip r:embed="rId3" cstate="print"/>
          <a:stretch>
            <a:fillRect/>
          </a:stretch>
        </p:blipFill>
        <p:spPr>
          <a:xfrm>
            <a:off x="251520" y="188640"/>
            <a:ext cx="1224136" cy="1224136"/>
          </a:xfrm>
          <a:prstGeom prst="rect">
            <a:avLst/>
          </a:prstGeom>
        </p:spPr>
      </p:pic>
      <p:sp>
        <p:nvSpPr>
          <p:cNvPr id="3" name="عنوان فرعي 2"/>
          <p:cNvSpPr>
            <a:spLocks noGrp="1"/>
          </p:cNvSpPr>
          <p:nvPr>
            <p:ph type="subTitle" idx="1"/>
          </p:nvPr>
        </p:nvSpPr>
        <p:spPr>
          <a:xfrm>
            <a:off x="428596" y="1124744"/>
            <a:ext cx="8429684" cy="5447528"/>
          </a:xfrm>
        </p:spPr>
        <p:txBody>
          <a:bodyPr>
            <a:normAutofit/>
          </a:bodyPr>
          <a:lstStyle/>
          <a:p>
            <a:r>
              <a:rPr lang="ar-SA" sz="3600" b="1" dirty="0" smtClean="0">
                <a:solidFill>
                  <a:srgbClr val="361B00"/>
                </a:solidFill>
                <a:latin typeface="Arabic Typesetting" pitchFamily="66" charset="-78"/>
              </a:rPr>
              <a:t>يقول أحمد </a:t>
            </a:r>
            <a:r>
              <a:rPr lang="ar-SA" sz="3600" b="1" dirty="0" err="1" smtClean="0">
                <a:solidFill>
                  <a:srgbClr val="361B00"/>
                </a:solidFill>
                <a:latin typeface="Arabic Typesetting" pitchFamily="66" charset="-78"/>
              </a:rPr>
              <a:t>النقاد </a:t>
            </a:r>
            <a:r>
              <a:rPr lang="ar-SA" sz="3600" dirty="0" err="1" smtClean="0">
                <a:latin typeface="Arabic Typesetting" pitchFamily="66" charset="-78"/>
              </a:rPr>
              <a:t>:</a:t>
            </a:r>
            <a:r>
              <a:rPr lang="ar-SA" sz="3600" dirty="0" err="1" smtClean="0">
                <a:solidFill>
                  <a:srgbClr val="FF0000"/>
                </a:solidFill>
                <a:latin typeface="Arabic Typesetting" pitchFamily="66" charset="-78"/>
              </a:rPr>
              <a:t>(</a:t>
            </a:r>
            <a:r>
              <a:rPr lang="ar-SA" sz="3600" dirty="0" smtClean="0">
                <a:solidFill>
                  <a:srgbClr val="FF0000"/>
                </a:solidFill>
                <a:latin typeface="Arabic Typesetting" pitchFamily="66" charset="-78"/>
              </a:rPr>
              <a:t>( </a:t>
            </a:r>
            <a:r>
              <a:rPr lang="ar-SA" sz="3600" dirty="0" smtClean="0">
                <a:latin typeface="Arabic Typesetting" pitchFamily="66" charset="-78"/>
              </a:rPr>
              <a:t>أما المحدثون فقد اتبع أكثرهم خطة واحدة في الغزل والمدح </a:t>
            </a:r>
            <a:r>
              <a:rPr lang="ar-SA" sz="3600" dirty="0" err="1" smtClean="0">
                <a:latin typeface="Arabic Typesetting" pitchFamily="66" charset="-78"/>
              </a:rPr>
              <a:t>والرثاء </a:t>
            </a:r>
            <a:r>
              <a:rPr lang="ar-SA" sz="3600" dirty="0" smtClean="0">
                <a:latin typeface="Arabic Typesetting" pitchFamily="66" charset="-78"/>
              </a:rPr>
              <a:t>، فيبتدئ الشاعر بوصف غادة فيشبه شعرها </a:t>
            </a:r>
            <a:br>
              <a:rPr lang="ar-SA" sz="3600" dirty="0" smtClean="0">
                <a:latin typeface="Arabic Typesetting" pitchFamily="66" charset="-78"/>
              </a:rPr>
            </a:br>
            <a:r>
              <a:rPr lang="ar-SA" sz="3600" dirty="0" smtClean="0">
                <a:latin typeface="Arabic Typesetting" pitchFamily="66" charset="-78"/>
              </a:rPr>
              <a:t>بالليل وجبينها بالصبح وحاجبها بالسيف وعينيها بالنرجس</a:t>
            </a:r>
            <a:br>
              <a:rPr lang="ar-SA" sz="3600" dirty="0" smtClean="0">
                <a:latin typeface="Arabic Typesetting" pitchFamily="66" charset="-78"/>
              </a:rPr>
            </a:br>
            <a:r>
              <a:rPr lang="ar-SA" sz="3600" dirty="0" smtClean="0">
                <a:latin typeface="Arabic Typesetting" pitchFamily="66" charset="-78"/>
              </a:rPr>
              <a:t> ووجنتها بالورد وثغرها باللؤلؤ وريقها بالعسل وقوامها </a:t>
            </a:r>
            <a:r>
              <a:rPr lang="ar-SA" sz="3600" dirty="0" err="1" smtClean="0">
                <a:latin typeface="Arabic Typesetting" pitchFamily="66" charset="-78"/>
              </a:rPr>
              <a:t>بالبان</a:t>
            </a:r>
            <a:r>
              <a:rPr lang="ar-SA" sz="3600" dirty="0" smtClean="0">
                <a:latin typeface="Arabic Typesetting" pitchFamily="66" charset="-78"/>
              </a:rPr>
              <a:t> </a:t>
            </a:r>
            <a:br>
              <a:rPr lang="ar-SA" sz="3600" dirty="0" smtClean="0">
                <a:latin typeface="Arabic Typesetting" pitchFamily="66" charset="-78"/>
              </a:rPr>
            </a:br>
            <a:r>
              <a:rPr lang="ar-SA" sz="3600" dirty="0" smtClean="0">
                <a:latin typeface="Arabic Typesetting" pitchFamily="66" charset="-78"/>
              </a:rPr>
              <a:t>وينتقل إلى الممدوح فيدعي أنه أسد في الشجاعة وحاتم في الكرم </a:t>
            </a:r>
            <a:br>
              <a:rPr lang="ar-SA" sz="3600" dirty="0" smtClean="0">
                <a:latin typeface="Arabic Typesetting" pitchFamily="66" charset="-78"/>
              </a:rPr>
            </a:br>
            <a:r>
              <a:rPr lang="ar-SA" sz="3600" dirty="0" smtClean="0">
                <a:latin typeface="Arabic Typesetting" pitchFamily="66" charset="-78"/>
              </a:rPr>
              <a:t>وبحر في الجود وأنهه جمع علوم الورى في </a:t>
            </a:r>
            <a:r>
              <a:rPr lang="ar-SA" sz="3600" dirty="0" err="1" smtClean="0">
                <a:latin typeface="Arabic Typesetting" pitchFamily="66" charset="-78"/>
              </a:rPr>
              <a:t>صدره ..</a:t>
            </a:r>
            <a:r>
              <a:rPr lang="ar-SA" sz="3600" dirty="0" smtClean="0">
                <a:latin typeface="Arabic Typesetting" pitchFamily="66" charset="-78"/>
              </a:rPr>
              <a:t> </a:t>
            </a:r>
            <a:r>
              <a:rPr lang="en-US" sz="3600" dirty="0" smtClean="0">
                <a:solidFill>
                  <a:srgbClr val="FF0000"/>
                </a:solidFill>
                <a:latin typeface="Arabic Typesetting" pitchFamily="66" charset="-78"/>
              </a:rPr>
              <a:t>((</a:t>
            </a:r>
            <a:endParaRPr lang="ar-SA" sz="3600" dirty="0">
              <a:cs typeface="Akhbar MT" pitchFamily="2" charset="-78"/>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4282" y="214290"/>
            <a:ext cx="8715436" cy="6429420"/>
          </a:xfrm>
          <a:prstGeom prst="rect">
            <a:avLst/>
          </a:prstGeom>
          <a:blipFill>
            <a:blip r:embed="rId2" cstate="print"/>
            <a:tile tx="0" ty="0" sx="100000" sy="100000" flip="none" algn="tl"/>
          </a:blipFill>
          <a:ln w="793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1691680" y="332656"/>
            <a:ext cx="7200800" cy="6192688"/>
          </a:xfrm>
        </p:spPr>
        <p:txBody>
          <a:bodyPr>
            <a:noAutofit/>
          </a:bodyPr>
          <a:lstStyle/>
          <a:p>
            <a:r>
              <a:rPr lang="ar-SA" sz="3600" b="1" u="sng" dirty="0" smtClean="0">
                <a:solidFill>
                  <a:srgbClr val="C00000"/>
                </a:solidFill>
                <a:cs typeface="Akhbar MT" pitchFamily="2" charset="-78"/>
              </a:rPr>
              <a:t>أ/ </a:t>
            </a:r>
            <a:r>
              <a:rPr lang="ar-SA" sz="3600" b="1" u="sng" dirty="0" err="1" smtClean="0">
                <a:solidFill>
                  <a:srgbClr val="C00000"/>
                </a:solidFill>
                <a:cs typeface="Akhbar MT" pitchFamily="2" charset="-78"/>
              </a:rPr>
              <a:t>مظاهرالتقليد: </a:t>
            </a:r>
            <a:r>
              <a:rPr lang="ar-SA" sz="3600" b="1" u="sng" dirty="0" smtClean="0">
                <a:solidFill>
                  <a:srgbClr val="C00000"/>
                </a:solidFill>
                <a:cs typeface="Akhbar MT" pitchFamily="2" charset="-78"/>
              </a:rPr>
              <a:t>(تقليد القدماء في الغزل والمديح والرثاء</a:t>
            </a:r>
            <a:r>
              <a:rPr lang="ar-SA" sz="3600" b="1" u="sng" dirty="0" err="1" smtClean="0">
                <a:solidFill>
                  <a:srgbClr val="C00000"/>
                </a:solidFill>
                <a:cs typeface="Akhbar MT" pitchFamily="2" charset="-78"/>
              </a:rPr>
              <a:t>).</a:t>
            </a:r>
            <a:r>
              <a:rPr lang="ar-SA" b="1" dirty="0" smtClean="0">
                <a:solidFill>
                  <a:srgbClr val="663300"/>
                </a:solidFill>
                <a:cs typeface="Akhbar MT" pitchFamily="2" charset="-78"/>
              </a:rPr>
              <a:t/>
            </a:r>
            <a:br>
              <a:rPr lang="ar-SA" b="1" dirty="0" smtClean="0">
                <a:solidFill>
                  <a:srgbClr val="663300"/>
                </a:solidFill>
                <a:cs typeface="Akhbar MT" pitchFamily="2" charset="-78"/>
              </a:rPr>
            </a:br>
            <a:r>
              <a:rPr lang="ar-SA" b="1" dirty="0" smtClean="0">
                <a:cs typeface="Akhbar MT" pitchFamily="2" charset="-78"/>
              </a:rPr>
              <a:t>يقرأ الناقد بعض شعر الخليج، في العقد الثاني من هذا </a:t>
            </a:r>
            <a:r>
              <a:rPr lang="ar-SA" b="1" dirty="0" err="1" smtClean="0">
                <a:cs typeface="Akhbar MT" pitchFamily="2" charset="-78"/>
              </a:rPr>
              <a:t>القرن،</a:t>
            </a:r>
            <a:r>
              <a:rPr lang="ar-SA" b="1" dirty="0" smtClean="0">
                <a:cs typeface="Akhbar MT" pitchFamily="2" charset="-78"/>
              </a:rPr>
              <a:t/>
            </a:r>
            <a:br>
              <a:rPr lang="ar-SA" b="1" dirty="0" smtClean="0">
                <a:cs typeface="Akhbar MT" pitchFamily="2" charset="-78"/>
              </a:rPr>
            </a:br>
            <a:r>
              <a:rPr lang="ar-SA" b="1" dirty="0" smtClean="0">
                <a:cs typeface="Akhbar MT" pitchFamily="2" charset="-78"/>
              </a:rPr>
              <a:t>فمن الغريب أن يرثي أحد الشعراء الشيخ قاسم بن ثاني فيبدأ قصيدته بالغزل </a:t>
            </a:r>
            <a:r>
              <a:rPr lang="ar-SA" b="1" dirty="0" err="1" smtClean="0">
                <a:cs typeface="Akhbar MT" pitchFamily="2" charset="-78"/>
              </a:rPr>
              <a:t>وبالأطلال </a:t>
            </a:r>
            <a:r>
              <a:rPr lang="ar-SA" b="1" dirty="0" smtClean="0">
                <a:cs typeface="Akhbar MT" pitchFamily="2" charset="-78"/>
              </a:rPr>
              <a:t>، وأن يصف المرأة بالقمر ليلة </a:t>
            </a:r>
            <a:r>
              <a:rPr lang="ar-SA" b="1" dirty="0" err="1" smtClean="0">
                <a:cs typeface="Akhbar MT" pitchFamily="2" charset="-78"/>
              </a:rPr>
              <a:t>تمامه </a:t>
            </a:r>
            <a:r>
              <a:rPr lang="ar-SA" b="1" dirty="0" smtClean="0">
                <a:cs typeface="Akhbar MT" pitchFamily="2" charset="-78"/>
              </a:rPr>
              <a:t>، ويشبه أسنانها بالدر، وشعرها </a:t>
            </a:r>
            <a:r>
              <a:rPr lang="ar-SA" b="1" dirty="0" err="1" smtClean="0">
                <a:cs typeface="Akhbar MT" pitchFamily="2" charset="-78"/>
              </a:rPr>
              <a:t>بالليل </a:t>
            </a:r>
            <a:r>
              <a:rPr lang="ar-SA" b="1" dirty="0" smtClean="0">
                <a:cs typeface="Akhbar MT" pitchFamily="2" charset="-78"/>
              </a:rPr>
              <a:t>، ووجهها </a:t>
            </a:r>
            <a:r>
              <a:rPr lang="ar-SA" b="1" dirty="0" err="1" smtClean="0">
                <a:cs typeface="Akhbar MT" pitchFamily="2" charset="-78"/>
              </a:rPr>
              <a:t>بالشمس </a:t>
            </a:r>
            <a:r>
              <a:rPr lang="ar-SA" b="1" dirty="0" smtClean="0">
                <a:cs typeface="Akhbar MT" pitchFamily="2" charset="-78"/>
              </a:rPr>
              <a:t>، وريقها </a:t>
            </a:r>
            <a:r>
              <a:rPr lang="ar-SA" b="1" dirty="0" err="1" smtClean="0">
                <a:cs typeface="Akhbar MT" pitchFamily="2" charset="-78"/>
              </a:rPr>
              <a:t>بالعسل ..</a:t>
            </a:r>
            <a:r>
              <a:rPr lang="ar-SA" b="1" dirty="0" smtClean="0">
                <a:cs typeface="Akhbar MT" pitchFamily="2" charset="-78"/>
              </a:rPr>
              <a:t> يقول حسن بن علي بن </a:t>
            </a:r>
            <a:r>
              <a:rPr lang="ar-SA" b="1" dirty="0" err="1" smtClean="0">
                <a:cs typeface="Akhbar MT" pitchFamily="2" charset="-78"/>
              </a:rPr>
              <a:t>نفيسة ...</a:t>
            </a:r>
            <a:r>
              <a:rPr lang="ar-SA" b="1" dirty="0" smtClean="0">
                <a:cs typeface="Akhbar MT" pitchFamily="2" charset="-78"/>
              </a:rPr>
              <a:t>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لمن طلل أمست </a:t>
            </a:r>
            <a:r>
              <a:rPr lang="ar-SA" sz="2800" b="1" dirty="0" err="1" smtClean="0">
                <a:solidFill>
                  <a:schemeClr val="accent6">
                    <a:lumMod val="50000"/>
                  </a:schemeClr>
                </a:solidFill>
                <a:cs typeface="Akhbar MT" pitchFamily="2" charset="-78"/>
              </a:rPr>
              <a:t>به</a:t>
            </a:r>
            <a:r>
              <a:rPr lang="ar-SA" sz="2800" b="1" dirty="0" smtClean="0">
                <a:solidFill>
                  <a:schemeClr val="accent6">
                    <a:lumMod val="50000"/>
                  </a:schemeClr>
                </a:solidFill>
                <a:cs typeface="Akhbar MT" pitchFamily="2" charset="-78"/>
              </a:rPr>
              <a:t> الهوجُ تنسفُ     عفا وخلا ممن نحب ونألف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كأن لم يكن </a:t>
            </a:r>
            <a:r>
              <a:rPr lang="ar-SA" sz="2800" b="1" dirty="0" err="1" smtClean="0">
                <a:solidFill>
                  <a:schemeClr val="accent6">
                    <a:lumMod val="50000"/>
                  </a:schemeClr>
                </a:solidFill>
                <a:cs typeface="Akhbar MT" pitchFamily="2" charset="-78"/>
              </a:rPr>
              <a:t>للخرد</a:t>
            </a:r>
            <a:r>
              <a:rPr lang="ar-SA" sz="2800" b="1" dirty="0" smtClean="0">
                <a:solidFill>
                  <a:schemeClr val="accent6">
                    <a:lumMod val="50000"/>
                  </a:schemeClr>
                </a:solidFill>
                <a:cs typeface="Akhbar MT" pitchFamily="2" charset="-78"/>
              </a:rPr>
              <a:t> البيض مأتم      ولا اختلفت فيه ظباء </a:t>
            </a:r>
            <a:r>
              <a:rPr lang="ar-SA" sz="2800" b="1" dirty="0" err="1" smtClean="0">
                <a:solidFill>
                  <a:schemeClr val="accent6">
                    <a:lumMod val="50000"/>
                  </a:schemeClr>
                </a:solidFill>
                <a:cs typeface="Akhbar MT" pitchFamily="2" charset="-78"/>
              </a:rPr>
              <a:t>وأخشف</a:t>
            </a:r>
            <a:r>
              <a:rPr lang="ar-SA" sz="2800" b="1" dirty="0" smtClean="0">
                <a:solidFill>
                  <a:schemeClr val="accent6">
                    <a:lumMod val="50000"/>
                  </a:schemeClr>
                </a:solidFill>
                <a:cs typeface="Akhbar MT" pitchFamily="2" charset="-78"/>
              </a:rPr>
              <a:t>  </a:t>
            </a:r>
            <a:br>
              <a:rPr lang="ar-SA"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كواعبُ أتراب يشاركن </a:t>
            </a:r>
            <a:r>
              <a:rPr lang="ar-SA" sz="2800" b="1" dirty="0" err="1" smtClean="0">
                <a:solidFill>
                  <a:schemeClr val="accent6">
                    <a:lumMod val="50000"/>
                  </a:schemeClr>
                </a:solidFill>
                <a:cs typeface="Akhbar MT" pitchFamily="2" charset="-78"/>
              </a:rPr>
              <a:t>بالبها</a:t>
            </a:r>
            <a:r>
              <a:rPr lang="ar-SA" sz="2800" b="1" dirty="0" smtClean="0">
                <a:solidFill>
                  <a:schemeClr val="accent6">
                    <a:lumMod val="50000"/>
                  </a:schemeClr>
                </a:solidFill>
                <a:cs typeface="Akhbar MT" pitchFamily="2" charset="-78"/>
              </a:rPr>
              <a:t>     بدور شهور حين أيام تنصف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ثقيلات أعجاز دقيقات أخصر     ويبسمن عن منضود در يصفف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فروع تحاكي الليل والشمس تحته    فلا الليل ستار ولا الشمس تكف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r>
              <a:rPr lang="ar-SA" sz="2800" b="1" dirty="0" smtClean="0">
                <a:solidFill>
                  <a:schemeClr val="accent6">
                    <a:lumMod val="50000"/>
                  </a:schemeClr>
                </a:solidFill>
                <a:cs typeface="Akhbar MT" pitchFamily="2" charset="-78"/>
              </a:rPr>
              <a:t>ولاسيما ماء الرضاب كأنه       جنى النحل أو أبكار كرم يقطف </a:t>
            </a:r>
            <a:r>
              <a:rPr lang="en-US" sz="2800" b="1" dirty="0" smtClean="0">
                <a:solidFill>
                  <a:schemeClr val="accent6">
                    <a:lumMod val="50000"/>
                  </a:schemeClr>
                </a:solidFill>
                <a:cs typeface="Akhbar MT" pitchFamily="2" charset="-78"/>
              </a:rPr>
              <a:t/>
            </a:r>
            <a:br>
              <a:rPr lang="en-US" sz="2800" b="1" dirty="0" smtClean="0">
                <a:solidFill>
                  <a:schemeClr val="accent6">
                    <a:lumMod val="50000"/>
                  </a:schemeClr>
                </a:solidFill>
                <a:cs typeface="Akhbar MT" pitchFamily="2" charset="-78"/>
              </a:rPr>
            </a:br>
            <a:endParaRPr lang="ar-SA" sz="2800" b="1" dirty="0">
              <a:cs typeface="Akhbar MT" pitchFamily="2" charset="-78"/>
            </a:endParaRPr>
          </a:p>
        </p:txBody>
      </p:sp>
      <p:pic>
        <p:nvPicPr>
          <p:cNvPr id="8" name="صورة 7" descr="imagesCA8NJ95P.jpg"/>
          <p:cNvPicPr>
            <a:picLocks noChangeAspect="1"/>
          </p:cNvPicPr>
          <p:nvPr/>
        </p:nvPicPr>
        <p:blipFill>
          <a:blip r:embed="rId3" cstate="print"/>
          <a:stretch>
            <a:fillRect/>
          </a:stretch>
        </p:blipFill>
        <p:spPr>
          <a:xfrm>
            <a:off x="467545" y="620688"/>
            <a:ext cx="1152127" cy="5750768"/>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noFill/>
          <a:ln w="79375">
            <a:solidFill>
              <a:srgbClr val="4F113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539552" y="404664"/>
            <a:ext cx="7747224" cy="4536504"/>
          </a:xfrm>
        </p:spPr>
        <p:txBody>
          <a:bodyPr>
            <a:noAutofit/>
          </a:bodyPr>
          <a:lstStyle/>
          <a:p>
            <a:r>
              <a:rPr lang="ar-SA" b="1" dirty="0" smtClean="0">
                <a:cs typeface="Akhbar MT" pitchFamily="2" charset="-78"/>
              </a:rPr>
              <a:t/>
            </a:r>
            <a:br>
              <a:rPr lang="ar-SA" b="1" dirty="0" smtClean="0">
                <a:cs typeface="Akhbar MT" pitchFamily="2" charset="-78"/>
              </a:rPr>
            </a:br>
            <a:r>
              <a:rPr lang="ar-SA" b="1" dirty="0" smtClean="0">
                <a:cs typeface="Akhbar MT" pitchFamily="2" charset="-78"/>
              </a:rPr>
              <a:t>وهذه البداية طبيعية في قصيدة </a:t>
            </a:r>
            <a:r>
              <a:rPr lang="ar-SA" b="1" dirty="0" err="1" smtClean="0">
                <a:cs typeface="Akhbar MT" pitchFamily="2" charset="-78"/>
              </a:rPr>
              <a:t>المديح </a:t>
            </a:r>
            <a:r>
              <a:rPr lang="ar-SA" b="1" dirty="0" smtClean="0">
                <a:cs typeface="Akhbar MT" pitchFamily="2" charset="-78"/>
              </a:rPr>
              <a:t>، ولكنها عجيبة في قصيدة </a:t>
            </a:r>
            <a:r>
              <a:rPr lang="ar-SA" b="1" dirty="0" err="1" smtClean="0">
                <a:cs typeface="Akhbar MT" pitchFamily="2" charset="-78"/>
              </a:rPr>
              <a:t>الرثاء </a:t>
            </a:r>
            <a:r>
              <a:rPr lang="ar-SA" b="1" dirty="0" smtClean="0">
                <a:cs typeface="Akhbar MT" pitchFamily="2" charset="-78"/>
              </a:rPr>
              <a:t>، فكيف يغزل الشاعر، ويصف جمال المرأة ثم ينتقل إلى </a:t>
            </a:r>
            <a:r>
              <a:rPr lang="ar-SA" b="1" dirty="0" err="1" smtClean="0">
                <a:cs typeface="Akhbar MT" pitchFamily="2" charset="-78"/>
              </a:rPr>
              <a:t>الرثاء </a:t>
            </a:r>
            <a:r>
              <a:rPr lang="ar-SA" b="1" dirty="0" err="1" smtClean="0">
                <a:solidFill>
                  <a:srgbClr val="FF0000"/>
                </a:solidFill>
                <a:cs typeface="Akhbar MT" pitchFamily="2" charset="-78"/>
              </a:rPr>
              <a:t>؟</a:t>
            </a:r>
            <a:r>
              <a:rPr lang="ar-SA" b="1" dirty="0" smtClean="0">
                <a:solidFill>
                  <a:srgbClr val="FF0000"/>
                </a:solidFill>
                <a:cs typeface="Akhbar MT" pitchFamily="2" charset="-78"/>
              </a:rPr>
              <a:t> </a:t>
            </a:r>
            <a:r>
              <a:rPr lang="ar-SA" b="1" dirty="0" smtClean="0">
                <a:cs typeface="Akhbar MT" pitchFamily="2" charset="-78"/>
              </a:rPr>
              <a:t>الموقفان متباينان الموقف الأول يتحدث عن </a:t>
            </a:r>
            <a:r>
              <a:rPr lang="ar-SA" b="1" dirty="0" err="1" smtClean="0">
                <a:cs typeface="Akhbar MT" pitchFamily="2" charset="-78"/>
              </a:rPr>
              <a:t>الجمال </a:t>
            </a:r>
            <a:r>
              <a:rPr lang="ar-SA" b="1" dirty="0" smtClean="0">
                <a:cs typeface="Akhbar MT" pitchFamily="2" charset="-78"/>
              </a:rPr>
              <a:t>، والثاني يعبر عن </a:t>
            </a:r>
            <a:r>
              <a:rPr lang="ar-SA" b="1" dirty="0" err="1" smtClean="0">
                <a:cs typeface="Akhbar MT" pitchFamily="2" charset="-78"/>
              </a:rPr>
              <a:t>اللوعة </a:t>
            </a:r>
            <a:r>
              <a:rPr lang="ar-SA" b="1" dirty="0" smtClean="0">
                <a:cs typeface="Akhbar MT" pitchFamily="2" charset="-78"/>
              </a:rPr>
              <a:t>، وقد كانت الأطلال وحدها كافية لأنها ترمز إلى الموت </a:t>
            </a:r>
            <a:r>
              <a:rPr lang="ar-SA" b="1" dirty="0" err="1" smtClean="0">
                <a:cs typeface="Akhbar MT" pitchFamily="2" charset="-78"/>
              </a:rPr>
              <a:t>والفناء </a:t>
            </a:r>
            <a:r>
              <a:rPr lang="ar-SA" b="1" dirty="0" smtClean="0">
                <a:cs typeface="Akhbar MT" pitchFamily="2" charset="-78"/>
              </a:rPr>
              <a:t>، ولكنه يتخلص إلى الرثاء تخلصاً يتضح فيه التعسف</a:t>
            </a:r>
            <a:r>
              <a:rPr lang="en-US" b="1" dirty="0" smtClean="0">
                <a:cs typeface="Akhbar MT" pitchFamily="2" charset="-78"/>
              </a:rPr>
              <a:t>:</a:t>
            </a:r>
            <a:br>
              <a:rPr lang="en-US" b="1" dirty="0" smtClean="0">
                <a:cs typeface="Akhbar MT" pitchFamily="2" charset="-78"/>
              </a:rPr>
            </a:br>
            <a:r>
              <a:rPr lang="ar-SA" b="1" dirty="0" smtClean="0">
                <a:cs typeface="Akhbar MT" pitchFamily="2" charset="-78"/>
              </a:rPr>
              <a:t> </a:t>
            </a:r>
            <a:r>
              <a:rPr lang="en-US" b="1" dirty="0" smtClean="0">
                <a:cs typeface="Akhbar MT" pitchFamily="2" charset="-78"/>
              </a:rPr>
              <a:t/>
            </a:r>
            <a:br>
              <a:rPr lang="en-US" b="1" dirty="0" smtClean="0">
                <a:cs typeface="Akhbar MT" pitchFamily="2" charset="-78"/>
              </a:rPr>
            </a:br>
            <a:r>
              <a:rPr lang="ar-SA" b="1" dirty="0" smtClean="0">
                <a:solidFill>
                  <a:schemeClr val="accent3">
                    <a:lumMod val="50000"/>
                  </a:schemeClr>
                </a:solidFill>
                <a:cs typeface="Akhbar MT" pitchFamily="2" charset="-78"/>
              </a:rPr>
              <a:t>فهيهات لا </a:t>
            </a:r>
            <a:r>
              <a:rPr lang="ar-SA" b="1" dirty="0" err="1" smtClean="0">
                <a:solidFill>
                  <a:schemeClr val="accent3">
                    <a:lumMod val="50000"/>
                  </a:schemeClr>
                </a:solidFill>
                <a:cs typeface="Akhbar MT" pitchFamily="2" charset="-78"/>
              </a:rPr>
              <a:t>مافات</a:t>
            </a:r>
            <a:r>
              <a:rPr lang="ar-SA" b="1" dirty="0" smtClean="0">
                <a:solidFill>
                  <a:schemeClr val="accent3">
                    <a:lumMod val="50000"/>
                  </a:schemeClr>
                </a:solidFill>
                <a:cs typeface="Akhbar MT" pitchFamily="2" charset="-78"/>
              </a:rPr>
              <a:t> بالأمس راجع     فقم نبك من بالفضل والبذل يُعرَفُ </a:t>
            </a:r>
            <a:r>
              <a:rPr lang="en-US" b="1" dirty="0" smtClean="0">
                <a:solidFill>
                  <a:schemeClr val="accent3">
                    <a:lumMod val="50000"/>
                  </a:schemeClr>
                </a:solidFill>
                <a:cs typeface="Akhbar MT" pitchFamily="2" charset="-78"/>
              </a:rPr>
              <a:t/>
            </a:r>
            <a:br>
              <a:rPr lang="en-US" b="1" dirty="0" smtClean="0">
                <a:solidFill>
                  <a:schemeClr val="accent3">
                    <a:lumMod val="50000"/>
                  </a:schemeClr>
                </a:solidFill>
                <a:cs typeface="Akhbar MT" pitchFamily="2" charset="-78"/>
              </a:rPr>
            </a:br>
            <a:r>
              <a:rPr lang="ar-SA" b="1" dirty="0" smtClean="0">
                <a:solidFill>
                  <a:schemeClr val="accent3">
                    <a:lumMod val="50000"/>
                  </a:schemeClr>
                </a:solidFill>
                <a:cs typeface="Akhbar MT" pitchFamily="2" charset="-78"/>
              </a:rPr>
              <a:t>فآه وآه بعــد قاســـم ذا النـــدى      مجيب </a:t>
            </a:r>
            <a:r>
              <a:rPr lang="ar-SA" b="1" dirty="0" err="1" smtClean="0">
                <a:solidFill>
                  <a:schemeClr val="accent3">
                    <a:lumMod val="50000"/>
                  </a:schemeClr>
                </a:solidFill>
                <a:cs typeface="Akhbar MT" pitchFamily="2" charset="-78"/>
              </a:rPr>
              <a:t>النِدا</a:t>
            </a:r>
            <a:r>
              <a:rPr lang="ar-SA" b="1" dirty="0" smtClean="0">
                <a:solidFill>
                  <a:schemeClr val="accent3">
                    <a:lumMod val="50000"/>
                  </a:schemeClr>
                </a:solidFill>
                <a:cs typeface="Akhbar MT" pitchFamily="2" charset="-78"/>
              </a:rPr>
              <a:t> إن صارخٌ يتـلـــــهفُ </a:t>
            </a:r>
            <a:r>
              <a:rPr lang="en-US" b="1" dirty="0" smtClean="0">
                <a:cs typeface="Akhbar MT" pitchFamily="2" charset="-78"/>
              </a:rPr>
              <a:t/>
            </a:r>
            <a:br>
              <a:rPr lang="en-US" b="1" dirty="0" smtClean="0">
                <a:cs typeface="Akhbar MT" pitchFamily="2" charset="-78"/>
              </a:rPr>
            </a:br>
            <a:endParaRPr lang="ar-SA" b="1" dirty="0">
              <a:cs typeface="Akhbar MT" pitchFamily="2" charset="-78"/>
            </a:endParaRPr>
          </a:p>
        </p:txBody>
      </p:sp>
      <p:pic>
        <p:nvPicPr>
          <p:cNvPr id="6" name="صورة 5" descr="7709.jpg"/>
          <p:cNvPicPr>
            <a:picLocks noChangeAspect="1"/>
          </p:cNvPicPr>
          <p:nvPr/>
        </p:nvPicPr>
        <p:blipFill>
          <a:blip r:embed="rId2" cstate="print"/>
          <a:stretch>
            <a:fillRect/>
          </a:stretch>
        </p:blipFill>
        <p:spPr>
          <a:xfrm>
            <a:off x="611560" y="5085184"/>
            <a:ext cx="7704856" cy="1424186"/>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blipFill>
            <a:blip r:embed="rId2" cstate="print"/>
            <a:tile tx="0" ty="0" sx="100000" sy="100000" flip="none" algn="tl"/>
          </a:blipFill>
          <a:ln w="793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357158" y="1124744"/>
            <a:ext cx="8429684" cy="5376090"/>
          </a:xfrm>
        </p:spPr>
        <p:txBody>
          <a:bodyPr>
            <a:noAutofit/>
          </a:bodyPr>
          <a:lstStyle/>
          <a:p>
            <a:r>
              <a:rPr lang="ar-SA" sz="2800" b="1" dirty="0" smtClean="0">
                <a:solidFill>
                  <a:srgbClr val="FF0000"/>
                </a:solidFill>
              </a:rPr>
              <a:t/>
            </a:r>
            <a:br>
              <a:rPr lang="ar-SA" sz="2800" b="1" dirty="0" smtClean="0">
                <a:solidFill>
                  <a:srgbClr val="FF0000"/>
                </a:solidFill>
              </a:rPr>
            </a:br>
            <a:r>
              <a:rPr lang="ar-SA" sz="2800" b="1" dirty="0" smtClean="0">
                <a:solidFill>
                  <a:srgbClr val="663300"/>
                </a:solidFill>
              </a:rPr>
              <a:t>ومن هنا تستمر الدعوة إلى </a:t>
            </a:r>
            <a:r>
              <a:rPr lang="ar-SA" sz="2800" b="1" dirty="0" err="1" smtClean="0">
                <a:solidFill>
                  <a:srgbClr val="663300"/>
                </a:solidFill>
              </a:rPr>
              <a:t>التجديد </a:t>
            </a:r>
            <a:r>
              <a:rPr lang="ar-SA" sz="2800" b="1" dirty="0" smtClean="0">
                <a:solidFill>
                  <a:srgbClr val="663300"/>
                </a:solidFill>
              </a:rPr>
              <a:t>، فليس الشعر</a:t>
            </a:r>
            <a:br>
              <a:rPr lang="ar-SA" sz="2800" b="1" dirty="0" smtClean="0">
                <a:solidFill>
                  <a:srgbClr val="663300"/>
                </a:solidFill>
              </a:rPr>
            </a:br>
            <a:r>
              <a:rPr lang="ar-SA" sz="2800" b="1" dirty="0" smtClean="0">
                <a:solidFill>
                  <a:srgbClr val="663300"/>
                </a:solidFill>
              </a:rPr>
              <a:t> غزلاً ورثاء ومدحاً </a:t>
            </a:r>
            <a:r>
              <a:rPr lang="ar-SA" sz="2800" b="1" dirty="0" err="1" smtClean="0">
                <a:solidFill>
                  <a:srgbClr val="663300"/>
                </a:solidFill>
              </a:rPr>
              <a:t>وحسب </a:t>
            </a:r>
            <a:r>
              <a:rPr lang="ar-SA" sz="2800" b="1" dirty="0" smtClean="0">
                <a:solidFill>
                  <a:srgbClr val="663300"/>
                </a:solidFill>
              </a:rPr>
              <a:t>، فالشعر عندنا أشبه </a:t>
            </a:r>
            <a:r>
              <a:rPr lang="ar-SA" sz="2800" b="1" dirty="0" err="1" smtClean="0">
                <a:solidFill>
                  <a:srgbClr val="663300"/>
                </a:solidFill>
              </a:rPr>
              <a:t>بالعود </a:t>
            </a:r>
            <a:r>
              <a:rPr lang="ar-SA" sz="2800" b="1" dirty="0" smtClean="0">
                <a:solidFill>
                  <a:srgbClr val="663300"/>
                </a:solidFill>
              </a:rPr>
              <a:t>، لكن ليس فيه إلا وتر واحد يضرب عليه الكل فيختلف الصوت </a:t>
            </a:r>
            <a:r>
              <a:rPr lang="ar-SA" sz="2800" b="1" dirty="0" err="1" smtClean="0">
                <a:solidFill>
                  <a:srgbClr val="663300"/>
                </a:solidFill>
              </a:rPr>
              <a:t>تبعاً </a:t>
            </a:r>
            <a:r>
              <a:rPr lang="ar-SA" sz="2800" b="1" dirty="0" smtClean="0">
                <a:solidFill>
                  <a:srgbClr val="663300"/>
                </a:solidFill>
              </a:rPr>
              <a:t>؛ لقوة الضربة، وحركة الأنامل، ويطال النقاد بالصدق الفني، أو صدق الإحساس، فلا حاجة </a:t>
            </a:r>
            <a:r>
              <a:rPr lang="ar-SA" sz="2800" b="1" dirty="0" err="1" smtClean="0">
                <a:solidFill>
                  <a:srgbClr val="663300"/>
                </a:solidFill>
              </a:rPr>
              <a:t>بالشاعرإلى</a:t>
            </a:r>
            <a:r>
              <a:rPr lang="ar-SA" sz="2800" b="1" dirty="0" smtClean="0">
                <a:solidFill>
                  <a:srgbClr val="663300"/>
                </a:solidFill>
              </a:rPr>
              <a:t> أن يصف أماكن لم يرها، تأثرا </a:t>
            </a:r>
            <a:r>
              <a:rPr lang="ar-SA" sz="2800" b="1" dirty="0" err="1" smtClean="0">
                <a:solidFill>
                  <a:srgbClr val="663300"/>
                </a:solidFill>
              </a:rPr>
              <a:t>بغيره </a:t>
            </a:r>
            <a:r>
              <a:rPr lang="ar-SA" sz="2800" b="1" dirty="0" smtClean="0">
                <a:solidFill>
                  <a:srgbClr val="663300"/>
                </a:solidFill>
              </a:rPr>
              <a:t>، ولكنه محتاج إلى أن يعبر عما يجيش </a:t>
            </a:r>
            <a:r>
              <a:rPr lang="ar-SA" sz="2800" b="1" dirty="0" err="1" smtClean="0">
                <a:solidFill>
                  <a:srgbClr val="663300"/>
                </a:solidFill>
              </a:rPr>
              <a:t>به</a:t>
            </a:r>
            <a:r>
              <a:rPr lang="ar-SA" sz="2800" b="1" dirty="0" smtClean="0">
                <a:solidFill>
                  <a:srgbClr val="663300"/>
                </a:solidFill>
              </a:rPr>
              <a:t> نفسه حقيقة، </a:t>
            </a:r>
            <a:r>
              <a:rPr lang="ar-SA" sz="2800" b="1" dirty="0" err="1" smtClean="0">
                <a:solidFill>
                  <a:srgbClr val="663300"/>
                </a:solidFill>
              </a:rPr>
              <a:t>ولاحاجة</a:t>
            </a:r>
            <a:r>
              <a:rPr lang="ar-SA" sz="2800" b="1" dirty="0" smtClean="0">
                <a:solidFill>
                  <a:srgbClr val="663300"/>
                </a:solidFill>
              </a:rPr>
              <a:t> إلى أن يضع نفسه في قالب </a:t>
            </a:r>
            <a:r>
              <a:rPr lang="ar-SA" sz="2800" b="1" dirty="0" err="1" smtClean="0">
                <a:solidFill>
                  <a:srgbClr val="663300"/>
                </a:solidFill>
              </a:rPr>
              <a:t>إمرىء</a:t>
            </a:r>
            <a:r>
              <a:rPr lang="ar-SA" sz="2800" b="1" dirty="0" smtClean="0">
                <a:solidFill>
                  <a:srgbClr val="663300"/>
                </a:solidFill>
              </a:rPr>
              <a:t> القيس، أو </a:t>
            </a:r>
            <a:r>
              <a:rPr lang="ar-SA" sz="2800" b="1" dirty="0" err="1" smtClean="0">
                <a:solidFill>
                  <a:srgbClr val="663300"/>
                </a:solidFill>
              </a:rPr>
              <a:t>المتنبي .</a:t>
            </a:r>
            <a:r>
              <a:rPr lang="ar-SA" sz="2800" b="1" dirty="0" smtClean="0">
                <a:solidFill>
                  <a:srgbClr val="663300"/>
                </a:solidFill>
              </a:rPr>
              <a:t> </a:t>
            </a:r>
            <a:r>
              <a:rPr lang="en-US" sz="2800" b="1" dirty="0" smtClean="0">
                <a:solidFill>
                  <a:srgbClr val="663300"/>
                </a:solidFill>
              </a:rPr>
              <a:t/>
            </a:r>
            <a:br>
              <a:rPr lang="en-US" sz="2800" b="1" dirty="0" smtClean="0">
                <a:solidFill>
                  <a:srgbClr val="663300"/>
                </a:solidFill>
              </a:rPr>
            </a:br>
            <a:r>
              <a:rPr lang="ar-SA" sz="2800" b="1" dirty="0" smtClean="0">
                <a:solidFill>
                  <a:srgbClr val="663300"/>
                </a:solidFill>
              </a:rPr>
              <a:t>ومن الواضح أن مرحلة الإحياء تمثل التأثر بالماضي من </a:t>
            </a:r>
            <a:r>
              <a:rPr lang="ar-SA" sz="2800" b="1" dirty="0" err="1" smtClean="0">
                <a:solidFill>
                  <a:srgbClr val="663300"/>
                </a:solidFill>
              </a:rPr>
              <a:t>ناحية </a:t>
            </a:r>
            <a:r>
              <a:rPr lang="ar-SA" sz="2800" b="1" dirty="0" smtClean="0">
                <a:solidFill>
                  <a:srgbClr val="663300"/>
                </a:solidFill>
              </a:rPr>
              <a:t>، وبحركة الإحياء </a:t>
            </a:r>
            <a:br>
              <a:rPr lang="ar-SA" sz="2800" b="1" dirty="0" smtClean="0">
                <a:solidFill>
                  <a:srgbClr val="663300"/>
                </a:solidFill>
              </a:rPr>
            </a:br>
            <a:r>
              <a:rPr lang="ar-SA" sz="2800" b="1" dirty="0" smtClean="0">
                <a:solidFill>
                  <a:srgbClr val="663300"/>
                </a:solidFill>
              </a:rPr>
              <a:t>في الوطن العربي </a:t>
            </a:r>
            <a:r>
              <a:rPr lang="ar-SA" sz="2800" b="1" dirty="0" smtClean="0"/>
              <a:t/>
            </a:r>
            <a:br>
              <a:rPr lang="ar-SA" sz="2800" b="1" dirty="0" smtClean="0"/>
            </a:br>
            <a:r>
              <a:rPr lang="en-US" sz="2800" b="1" dirty="0" smtClean="0"/>
              <a:t/>
            </a:r>
            <a:br>
              <a:rPr lang="en-US" sz="2800" b="1" dirty="0" smtClean="0"/>
            </a:br>
            <a:r>
              <a:rPr lang="en-US" sz="2400" b="1" dirty="0" smtClean="0"/>
              <a:t/>
            </a:r>
            <a:br>
              <a:rPr lang="en-US" sz="2400" b="1" dirty="0" smtClean="0"/>
            </a:br>
            <a:r>
              <a:rPr lang="ar-SA" sz="2400" b="1" dirty="0" smtClean="0"/>
              <a:t> </a:t>
            </a:r>
            <a:r>
              <a:rPr lang="en-US" sz="2400" b="1" dirty="0" smtClean="0"/>
              <a:t/>
            </a:r>
            <a:br>
              <a:rPr lang="en-US" sz="2400" b="1" dirty="0" smtClean="0"/>
            </a:br>
            <a:endParaRPr lang="ar-SA" sz="2800" b="1" dirty="0"/>
          </a:p>
        </p:txBody>
      </p:sp>
      <p:pic>
        <p:nvPicPr>
          <p:cNvPr id="5124" name="Picture 4" descr="C:\Users\user\AppData\Local\Microsoft\Windows\Temporary Internet Files\Content.IE5\U6BDHSN0\MC900360057[1].wmf"/>
          <p:cNvPicPr>
            <a:picLocks noChangeAspect="1" noChangeArrowheads="1"/>
          </p:cNvPicPr>
          <p:nvPr/>
        </p:nvPicPr>
        <p:blipFill>
          <a:blip r:embed="rId3" cstate="print"/>
          <a:srcRect/>
          <a:stretch>
            <a:fillRect/>
          </a:stretch>
        </p:blipFill>
        <p:spPr bwMode="auto">
          <a:xfrm>
            <a:off x="857224" y="357167"/>
            <a:ext cx="1057733" cy="928694"/>
          </a:xfrm>
          <a:prstGeom prst="rect">
            <a:avLst/>
          </a:prstGeom>
          <a:noFill/>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blipFill>
            <a:blip r:embed="rId2" cstate="print"/>
            <a:stretch>
              <a:fillRect/>
            </a:stretch>
          </a:blip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571472" y="692696"/>
            <a:ext cx="8001056" cy="5808138"/>
          </a:xfrm>
        </p:spPr>
        <p:txBody>
          <a:bodyPr>
            <a:normAutofit/>
          </a:bodyPr>
          <a:lstStyle/>
          <a:p>
            <a:r>
              <a:rPr lang="ar-SA" b="1" dirty="0" smtClean="0">
                <a:solidFill>
                  <a:srgbClr val="663300"/>
                </a:solidFill>
                <a:cs typeface="Akhbar MT" pitchFamily="2" charset="-78"/>
              </a:rPr>
              <a:t>من ناحية أخرى فشاعر الخليج هنا صورة من الشاعر العربي في مصر، أو </a:t>
            </a:r>
            <a:r>
              <a:rPr lang="ar-SA" b="1" dirty="0" err="1" smtClean="0">
                <a:solidFill>
                  <a:srgbClr val="663300"/>
                </a:solidFill>
                <a:cs typeface="Akhbar MT" pitchFamily="2" charset="-78"/>
              </a:rPr>
              <a:t>الشام </a:t>
            </a:r>
            <a:r>
              <a:rPr lang="ar-SA" b="1" dirty="0" smtClean="0">
                <a:solidFill>
                  <a:srgbClr val="663300"/>
                </a:solidFill>
                <a:cs typeface="Akhbar MT" pitchFamily="2" charset="-78"/>
              </a:rPr>
              <a:t>، أو العراق في مرحلة </a:t>
            </a:r>
            <a:r>
              <a:rPr lang="ar-SA" b="1" dirty="0" err="1" smtClean="0">
                <a:solidFill>
                  <a:srgbClr val="663300"/>
                </a:solidFill>
                <a:cs typeface="Akhbar MT" pitchFamily="2" charset="-78"/>
              </a:rPr>
              <a:t>الإحياء .</a:t>
            </a:r>
            <a:r>
              <a:rPr lang="ar-SA" b="1" dirty="0" smtClean="0">
                <a:solidFill>
                  <a:srgbClr val="663300"/>
                </a:solidFill>
                <a:cs typeface="Akhbar MT" pitchFamily="2" charset="-78"/>
              </a:rPr>
              <a:t/>
            </a:r>
            <a:br>
              <a:rPr lang="ar-SA" b="1" dirty="0" smtClean="0">
                <a:solidFill>
                  <a:srgbClr val="663300"/>
                </a:solidFill>
                <a:cs typeface="Akhbar MT" pitchFamily="2" charset="-78"/>
              </a:rPr>
            </a:br>
            <a:r>
              <a:rPr lang="ar-SA" b="1" dirty="0" smtClean="0">
                <a:solidFill>
                  <a:srgbClr val="663300"/>
                </a:solidFill>
                <a:cs typeface="Akhbar MT" pitchFamily="2" charset="-78"/>
              </a:rPr>
              <a:t> ويمكن أن نتصفح ديوان شاعر مثل </a:t>
            </a:r>
            <a:r>
              <a:rPr lang="ar-SA" b="1" dirty="0" err="1" smtClean="0">
                <a:solidFill>
                  <a:srgbClr val="0070C0"/>
                </a:solidFill>
                <a:cs typeface="Akhbar MT" pitchFamily="2" charset="-78"/>
              </a:rPr>
              <a:t>عبدالرحمن</a:t>
            </a:r>
            <a:r>
              <a:rPr lang="ar-SA" b="1" dirty="0" smtClean="0">
                <a:solidFill>
                  <a:srgbClr val="0070C0"/>
                </a:solidFill>
                <a:cs typeface="Akhbar MT" pitchFamily="2" charset="-78"/>
              </a:rPr>
              <a:t> المعاودة </a:t>
            </a:r>
            <a:r>
              <a:rPr lang="ar-SA" b="1" dirty="0" smtClean="0">
                <a:solidFill>
                  <a:srgbClr val="663300"/>
                </a:solidFill>
                <a:cs typeface="Akhbar MT" pitchFamily="2" charset="-78"/>
              </a:rPr>
              <a:t>وهو من كبار شعراء هذه </a:t>
            </a:r>
            <a:r>
              <a:rPr lang="ar-SA" b="1" dirty="0" err="1" smtClean="0">
                <a:solidFill>
                  <a:srgbClr val="663300"/>
                </a:solidFill>
                <a:cs typeface="Akhbar MT" pitchFamily="2" charset="-78"/>
              </a:rPr>
              <a:t>المرحلة </a:t>
            </a:r>
            <a:r>
              <a:rPr lang="ar-SA" b="1" dirty="0" smtClean="0">
                <a:solidFill>
                  <a:srgbClr val="663300"/>
                </a:solidFill>
                <a:cs typeface="Akhbar MT" pitchFamily="2" charset="-78"/>
              </a:rPr>
              <a:t>، فسوف نجد القصيدة الأولى </a:t>
            </a:r>
            <a:r>
              <a:rPr lang="ar-SA" b="1" dirty="0" err="1" smtClean="0">
                <a:solidFill>
                  <a:srgbClr val="663300"/>
                </a:solidFill>
                <a:cs typeface="Akhbar MT" pitchFamily="2" charset="-78"/>
              </a:rPr>
              <a:t>من (</a:t>
            </a:r>
            <a:r>
              <a:rPr lang="ar-SA" b="1" dirty="0" smtClean="0">
                <a:solidFill>
                  <a:srgbClr val="663300"/>
                </a:solidFill>
                <a:cs typeface="Akhbar MT" pitchFamily="2" charset="-78"/>
              </a:rPr>
              <a:t>( </a:t>
            </a:r>
            <a:r>
              <a:rPr lang="ar-SA" b="1" u="sng" dirty="0" smtClean="0">
                <a:solidFill>
                  <a:srgbClr val="663300"/>
                </a:solidFill>
                <a:cs typeface="Akhbar MT" pitchFamily="2" charset="-78"/>
              </a:rPr>
              <a:t>دوحة </a:t>
            </a:r>
            <a:r>
              <a:rPr lang="ar-SA" b="1" u="sng" dirty="0" err="1" smtClean="0">
                <a:solidFill>
                  <a:srgbClr val="663300"/>
                </a:solidFill>
                <a:cs typeface="Akhbar MT" pitchFamily="2" charset="-78"/>
              </a:rPr>
              <a:t>البلابل </a:t>
            </a:r>
            <a:r>
              <a:rPr lang="ar-SA" b="1" dirty="0" err="1" smtClean="0">
                <a:solidFill>
                  <a:srgbClr val="663300"/>
                </a:solidFill>
                <a:cs typeface="Akhbar MT" pitchFamily="2" charset="-78"/>
              </a:rPr>
              <a:t>)</a:t>
            </a:r>
            <a:r>
              <a:rPr lang="ar-SA" b="1" dirty="0" smtClean="0">
                <a:solidFill>
                  <a:srgbClr val="663300"/>
                </a:solidFill>
                <a:cs typeface="Akhbar MT" pitchFamily="2" charset="-78"/>
              </a:rPr>
              <a:t>) وهي تقدمة </a:t>
            </a:r>
            <a:r>
              <a:rPr lang="ar-SA" b="1" dirty="0" err="1" smtClean="0">
                <a:solidFill>
                  <a:srgbClr val="663300"/>
                </a:solidFill>
                <a:cs typeface="Akhbar MT" pitchFamily="2" charset="-78"/>
              </a:rPr>
              <a:t>الديوان </a:t>
            </a:r>
            <a:r>
              <a:rPr lang="ar-SA" b="1" dirty="0" smtClean="0">
                <a:cs typeface="Akhbar MT" pitchFamily="2" charset="-78"/>
              </a:rPr>
              <a:t>،</a:t>
            </a:r>
            <a:r>
              <a:rPr lang="ar-SA" b="1" dirty="0" smtClean="0">
                <a:solidFill>
                  <a:srgbClr val="663300"/>
                </a:solidFill>
                <a:cs typeface="Akhbar MT" pitchFamily="2" charset="-78"/>
              </a:rPr>
              <a:t>للشيخ علي بن قاسم اًل ثاني </a:t>
            </a:r>
            <a:r>
              <a:rPr lang="ar-SA" b="1" dirty="0" err="1" smtClean="0">
                <a:solidFill>
                  <a:srgbClr val="663300"/>
                </a:solidFill>
                <a:cs typeface="Akhbar MT" pitchFamily="2" charset="-78"/>
              </a:rPr>
              <a:t>ومطلعها </a:t>
            </a:r>
            <a:r>
              <a:rPr lang="ar-SA" sz="4000" b="1" dirty="0" smtClean="0">
                <a:cs typeface="Akhbar MT" pitchFamily="2" charset="-78"/>
              </a:rPr>
              <a:t>( </a:t>
            </a:r>
            <a:r>
              <a:rPr lang="ar-SA" b="1" dirty="0" smtClean="0">
                <a:cs typeface="Akhbar MT" pitchFamily="2" charset="-78"/>
              </a:rPr>
              <a:t>أيسعدني فيك </a:t>
            </a:r>
            <a:r>
              <a:rPr lang="ar-SA" b="1" dirty="0" err="1" smtClean="0">
                <a:cs typeface="Akhbar MT" pitchFamily="2" charset="-78"/>
              </a:rPr>
              <a:t>القريض</a:t>
            </a:r>
            <a:r>
              <a:rPr lang="ar-SA" b="1" dirty="0" smtClean="0">
                <a:cs typeface="Akhbar MT" pitchFamily="2" charset="-78"/>
              </a:rPr>
              <a:t> </a:t>
            </a:r>
            <a:r>
              <a:rPr lang="ar-SA" b="1" dirty="0" err="1" smtClean="0">
                <a:cs typeface="Akhbar MT" pitchFamily="2" charset="-78"/>
              </a:rPr>
              <a:t>المهذب</a:t>
            </a:r>
            <a:r>
              <a:rPr lang="ar-SA" sz="4000" b="1" dirty="0" err="1" smtClean="0">
                <a:cs typeface="Akhbar MT" pitchFamily="2" charset="-78"/>
              </a:rPr>
              <a:t> </a:t>
            </a:r>
            <a:r>
              <a:rPr lang="ar-SA" b="1" dirty="0" smtClean="0">
                <a:cs typeface="Akhbar MT" pitchFamily="2" charset="-78"/>
              </a:rPr>
              <a:t>، لقد عز </a:t>
            </a:r>
            <a:r>
              <a:rPr lang="ar-SA" b="1" dirty="0" err="1" smtClean="0">
                <a:cs typeface="Akhbar MT" pitchFamily="2" charset="-78"/>
              </a:rPr>
              <a:t>ماقد</a:t>
            </a:r>
            <a:r>
              <a:rPr lang="ar-SA" b="1" dirty="0" smtClean="0">
                <a:cs typeface="Akhbar MT" pitchFamily="2" charset="-78"/>
              </a:rPr>
              <a:t> كنت أرجو </a:t>
            </a:r>
            <a:r>
              <a:rPr lang="ar-SA" b="1" dirty="0" err="1" smtClean="0">
                <a:cs typeface="Akhbar MT" pitchFamily="2" charset="-78"/>
              </a:rPr>
              <a:t>وأطلب )</a:t>
            </a:r>
            <a:r>
              <a:rPr lang="ar-SA" b="1" dirty="0" smtClean="0">
                <a:cs typeface="Akhbar MT" pitchFamily="2" charset="-78"/>
              </a:rPr>
              <a:t>) </a:t>
            </a:r>
            <a:r>
              <a:rPr lang="ar-SA" b="1" dirty="0" smtClean="0">
                <a:solidFill>
                  <a:srgbClr val="663300"/>
                </a:solidFill>
                <a:cs typeface="Akhbar MT" pitchFamily="2" charset="-78"/>
              </a:rPr>
              <a:t>وهو يعارض فيها المتنبي في </a:t>
            </a:r>
            <a:r>
              <a:rPr lang="ar-SA" b="1" dirty="0" err="1" smtClean="0">
                <a:solidFill>
                  <a:srgbClr val="663300"/>
                </a:solidFill>
                <a:cs typeface="Akhbar MT" pitchFamily="2" charset="-78"/>
              </a:rPr>
              <a:t>كافوريتة</a:t>
            </a:r>
            <a:r>
              <a:rPr lang="ar-SA" b="1" dirty="0" smtClean="0">
                <a:solidFill>
                  <a:srgbClr val="663300"/>
                </a:solidFill>
                <a:cs typeface="Akhbar MT" pitchFamily="2" charset="-78"/>
              </a:rPr>
              <a:t> </a:t>
            </a:r>
            <a:r>
              <a:rPr lang="ar-SA" b="1" dirty="0" smtClean="0">
                <a:cs typeface="Akhbar MT" pitchFamily="2" charset="-78"/>
              </a:rPr>
              <a:t>( أغالب فيك الشوق </a:t>
            </a:r>
            <a:r>
              <a:rPr lang="ar-SA" b="1" dirty="0" err="1" smtClean="0">
                <a:cs typeface="Akhbar MT" pitchFamily="2" charset="-78"/>
              </a:rPr>
              <a:t>أغلب </a:t>
            </a:r>
            <a:r>
              <a:rPr lang="ar-SA" b="1" dirty="0" smtClean="0">
                <a:cs typeface="Akhbar MT" pitchFamily="2" charset="-78"/>
              </a:rPr>
              <a:t>، وأعجب من ذا الهجر والوصل </a:t>
            </a:r>
            <a:r>
              <a:rPr lang="ar-SA" b="1" dirty="0" err="1" smtClean="0">
                <a:cs typeface="Akhbar MT" pitchFamily="2" charset="-78"/>
              </a:rPr>
              <a:t>أعجب ))</a:t>
            </a:r>
            <a:r>
              <a:rPr lang="ar-SA" b="1" dirty="0" smtClean="0">
                <a:cs typeface="Akhbar MT" pitchFamily="2" charset="-78"/>
              </a:rPr>
              <a:t> </a:t>
            </a:r>
            <a:r>
              <a:rPr lang="en-US" b="1" dirty="0" smtClean="0">
                <a:cs typeface="Akhbar MT" pitchFamily="2" charset="-78"/>
              </a:rPr>
              <a:t/>
            </a:r>
            <a:br>
              <a:rPr lang="en-US" b="1" dirty="0" smtClean="0">
                <a:cs typeface="Akhbar MT" pitchFamily="2" charset="-78"/>
              </a:rPr>
            </a:br>
            <a:r>
              <a:rPr lang="ar-SA" b="1" dirty="0" smtClean="0">
                <a:solidFill>
                  <a:srgbClr val="663300"/>
                </a:solidFill>
                <a:cs typeface="Akhbar MT" pitchFamily="2" charset="-78"/>
              </a:rPr>
              <a:t>ثم يعود في قصيدة ثانية </a:t>
            </a:r>
            <a:r>
              <a:rPr lang="ar-SA" b="1" dirty="0" err="1" smtClean="0">
                <a:solidFill>
                  <a:srgbClr val="663300"/>
                </a:solidFill>
                <a:cs typeface="Akhbar MT" pitchFamily="2" charset="-78"/>
              </a:rPr>
              <a:t>مطلعها </a:t>
            </a:r>
            <a:r>
              <a:rPr lang="ar-SA" b="1" dirty="0" smtClean="0">
                <a:cs typeface="Akhbar MT" pitchFamily="2" charset="-78"/>
              </a:rPr>
              <a:t>( إلى شخصك الميمون تنمي </a:t>
            </a:r>
            <a:r>
              <a:rPr lang="ar-SA" b="1" dirty="0" err="1" smtClean="0">
                <a:cs typeface="Akhbar MT" pitchFamily="2" charset="-78"/>
              </a:rPr>
              <a:t>المكارم </a:t>
            </a:r>
            <a:r>
              <a:rPr lang="ar-SA" b="1" dirty="0" smtClean="0">
                <a:cs typeface="Akhbar MT" pitchFamily="2" charset="-78"/>
              </a:rPr>
              <a:t>)</a:t>
            </a:r>
            <a:r>
              <a:rPr lang="ar-SA" b="1" dirty="0" smtClean="0">
                <a:solidFill>
                  <a:srgbClr val="663300"/>
                </a:solidFill>
                <a:cs typeface="Akhbar MT" pitchFamily="2" charset="-78"/>
              </a:rPr>
              <a:t> فيعارض المتنبي ا      المتنبي أيضاً في قصيدته </a:t>
            </a:r>
            <a:r>
              <a:rPr lang="ar-SA" b="1" dirty="0" err="1" smtClean="0">
                <a:solidFill>
                  <a:srgbClr val="663300"/>
                </a:solidFill>
                <a:cs typeface="Akhbar MT" pitchFamily="2" charset="-78"/>
              </a:rPr>
              <a:t>المشهورة </a:t>
            </a:r>
            <a:r>
              <a:rPr lang="ar-SA" b="1" dirty="0" smtClean="0">
                <a:cs typeface="Akhbar MT" pitchFamily="2" charset="-78"/>
              </a:rPr>
              <a:t>( على قدر أهل العزم تأتي </a:t>
            </a:r>
            <a:r>
              <a:rPr lang="ar-SA" b="1" dirty="0" err="1" smtClean="0">
                <a:cs typeface="Akhbar MT" pitchFamily="2" charset="-78"/>
              </a:rPr>
              <a:t>العزائم )</a:t>
            </a:r>
            <a:endParaRPr lang="ar-SA" b="1" dirty="0">
              <a:solidFill>
                <a:schemeClr val="tx1"/>
              </a:solidFill>
              <a:cs typeface="Akhbar MT" pitchFamily="2" charset="-78"/>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28596" y="476672"/>
            <a:ext cx="8175852" cy="5256584"/>
          </a:xfrm>
        </p:spPr>
        <p:txBody>
          <a:bodyPr>
            <a:noAutofit/>
          </a:bodyPr>
          <a:lstStyle/>
          <a:p>
            <a:r>
              <a:rPr lang="ar-SA" b="1" dirty="0" smtClean="0">
                <a:solidFill>
                  <a:srgbClr val="4F1131"/>
                </a:solidFill>
                <a:cs typeface="Akhbar MT" pitchFamily="2" charset="-78"/>
              </a:rPr>
              <a:t>وفي قصيدته التي مدح </a:t>
            </a:r>
            <a:r>
              <a:rPr lang="ar-SA" b="1" dirty="0" err="1" smtClean="0">
                <a:solidFill>
                  <a:srgbClr val="4F1131"/>
                </a:solidFill>
                <a:cs typeface="Akhbar MT" pitchFamily="2" charset="-78"/>
              </a:rPr>
              <a:t>بها</a:t>
            </a:r>
            <a:r>
              <a:rPr lang="ar-SA" b="1" dirty="0" smtClean="0">
                <a:solidFill>
                  <a:srgbClr val="4F1131"/>
                </a:solidFill>
                <a:cs typeface="Akhbar MT" pitchFamily="2" charset="-78"/>
              </a:rPr>
              <a:t> </a:t>
            </a:r>
            <a:r>
              <a:rPr lang="ar-SA" b="1" dirty="0" err="1" smtClean="0">
                <a:solidFill>
                  <a:srgbClr val="4F1131"/>
                </a:solidFill>
                <a:cs typeface="Akhbar MT" pitchFamily="2" charset="-78"/>
              </a:rPr>
              <a:t>الرسول </a:t>
            </a:r>
            <a:r>
              <a:rPr lang="ar-SA" b="1" dirty="0" smtClean="0">
                <a:solidFill>
                  <a:srgbClr val="4F1131"/>
                </a:solidFill>
                <a:cs typeface="Akhbar MT" pitchFamily="2" charset="-78"/>
              </a:rPr>
              <a:t>- صلى الله عليه </a:t>
            </a:r>
            <a:r>
              <a:rPr lang="ar-SA" b="1" dirty="0" err="1" smtClean="0">
                <a:solidFill>
                  <a:srgbClr val="4F1131"/>
                </a:solidFill>
                <a:cs typeface="Akhbar MT" pitchFamily="2" charset="-78"/>
              </a:rPr>
              <a:t>وسلم </a:t>
            </a:r>
            <a:r>
              <a:rPr lang="ar-SA" b="1" dirty="0" smtClean="0">
                <a:solidFill>
                  <a:srgbClr val="4F1131"/>
                </a:solidFill>
                <a:cs typeface="Akhbar MT" pitchFamily="2" charset="-78"/>
              </a:rPr>
              <a:t>– </a:t>
            </a:r>
            <a:r>
              <a:rPr lang="ar-SA" b="1" dirty="0" err="1" smtClean="0">
                <a:solidFill>
                  <a:srgbClr val="4F1131"/>
                </a:solidFill>
                <a:cs typeface="Akhbar MT" pitchFamily="2" charset="-78"/>
              </a:rPr>
              <a:t>ومطلعها </a:t>
            </a:r>
            <a:r>
              <a:rPr lang="ar-SA" b="1" dirty="0" smtClean="0">
                <a:solidFill>
                  <a:srgbClr val="4F1131"/>
                </a:solidFill>
                <a:cs typeface="Akhbar MT" pitchFamily="2" charset="-78"/>
              </a:rPr>
              <a:t>(شددنا نحو روضتك </a:t>
            </a:r>
            <a:r>
              <a:rPr lang="ar-SA" b="1" dirty="0" err="1" smtClean="0">
                <a:solidFill>
                  <a:srgbClr val="4F1131"/>
                </a:solidFill>
                <a:cs typeface="Akhbar MT" pitchFamily="2" charset="-78"/>
              </a:rPr>
              <a:t>الركابا</a:t>
            </a:r>
            <a:r>
              <a:rPr lang="ar-SA" b="1" dirty="0" smtClean="0">
                <a:solidFill>
                  <a:srgbClr val="4F1131"/>
                </a:solidFill>
                <a:cs typeface="Akhbar MT" pitchFamily="2" charset="-78"/>
              </a:rPr>
              <a:t> ، فزان مسيرنا وزكى وطابا) يعارض شوقي في مدحه للرسول بقصيدته </a:t>
            </a:r>
            <a:r>
              <a:rPr lang="ar-SA" b="1" dirty="0" err="1" smtClean="0">
                <a:solidFill>
                  <a:srgbClr val="4F1131"/>
                </a:solidFill>
                <a:cs typeface="Akhbar MT" pitchFamily="2" charset="-78"/>
              </a:rPr>
              <a:t>المشهورة </a:t>
            </a:r>
            <a:r>
              <a:rPr lang="ar-SA" b="1" dirty="0" smtClean="0">
                <a:solidFill>
                  <a:srgbClr val="4F1131"/>
                </a:solidFill>
                <a:cs typeface="Akhbar MT" pitchFamily="2" charset="-78"/>
              </a:rPr>
              <a:t>( سلوا قلبي غداة سلا </a:t>
            </a:r>
            <a:r>
              <a:rPr lang="ar-SA" b="1" dirty="0" err="1" smtClean="0">
                <a:solidFill>
                  <a:srgbClr val="4F1131"/>
                </a:solidFill>
                <a:cs typeface="Akhbar MT" pitchFamily="2" charset="-78"/>
              </a:rPr>
              <a:t>وتابا </a:t>
            </a:r>
            <a:r>
              <a:rPr lang="ar-SA" b="1" dirty="0" smtClean="0">
                <a:solidFill>
                  <a:srgbClr val="4F1131"/>
                </a:solidFill>
                <a:cs typeface="Akhbar MT" pitchFamily="2" charset="-78"/>
              </a:rPr>
              <a:t>، لعل على الجمال له عتابا) </a:t>
            </a:r>
            <a:br>
              <a:rPr lang="ar-SA" b="1" dirty="0" smtClean="0">
                <a:solidFill>
                  <a:srgbClr val="4F1131"/>
                </a:solidFill>
                <a:cs typeface="Akhbar MT" pitchFamily="2" charset="-78"/>
              </a:rPr>
            </a:br>
            <a:r>
              <a:rPr lang="ar-SA" b="1" dirty="0" smtClean="0">
                <a:solidFill>
                  <a:srgbClr val="7030A0"/>
                </a:solidFill>
                <a:cs typeface="Akhbar MT" pitchFamily="2" charset="-78"/>
              </a:rPr>
              <a:t>دور الصحافة </a:t>
            </a:r>
            <a:r>
              <a:rPr lang="ar-SA" b="1" dirty="0" err="1" smtClean="0">
                <a:solidFill>
                  <a:srgbClr val="7030A0"/>
                </a:solidFill>
                <a:cs typeface="Akhbar MT" pitchFamily="2" charset="-78"/>
              </a:rPr>
              <a:t>العربية :</a:t>
            </a:r>
            <a:r>
              <a:rPr lang="ar-SA" b="1" dirty="0" smtClean="0">
                <a:solidFill>
                  <a:srgbClr val="4F1131"/>
                </a:solidFill>
                <a:cs typeface="Akhbar MT" pitchFamily="2" charset="-78"/>
              </a:rPr>
              <a:t/>
            </a:r>
            <a:br>
              <a:rPr lang="ar-SA" b="1" dirty="0" smtClean="0">
                <a:solidFill>
                  <a:srgbClr val="4F1131"/>
                </a:solidFill>
                <a:cs typeface="Akhbar MT" pitchFamily="2" charset="-78"/>
              </a:rPr>
            </a:br>
            <a:r>
              <a:rPr lang="ar-SA" b="1" dirty="0" smtClean="0">
                <a:solidFill>
                  <a:srgbClr val="4F1131"/>
                </a:solidFill>
                <a:cs typeface="Akhbar MT" pitchFamily="2" charset="-78"/>
              </a:rPr>
              <a:t>ولكن أدباء الخليج لم يكونوا بمعزل عن الحركة الأدبية في الوطن العربي </a:t>
            </a:r>
          </a:p>
          <a:p>
            <a:r>
              <a:rPr lang="ar-SA" b="1" dirty="0" err="1" smtClean="0">
                <a:solidFill>
                  <a:srgbClr val="4F1131"/>
                </a:solidFill>
                <a:cs typeface="Akhbar MT" pitchFamily="2" charset="-78"/>
              </a:rPr>
              <a:t>(</a:t>
            </a:r>
            <a:r>
              <a:rPr lang="ar-SA" b="1" dirty="0" smtClean="0">
                <a:solidFill>
                  <a:srgbClr val="4F1131"/>
                </a:solidFill>
                <a:cs typeface="Akhbar MT" pitchFamily="2" charset="-78"/>
              </a:rPr>
              <a:t>( أتتهم الصحف العربية </a:t>
            </a:r>
            <a:r>
              <a:rPr lang="ar-SA" b="1" dirty="0" err="1" smtClean="0">
                <a:solidFill>
                  <a:srgbClr val="4F1131"/>
                </a:solidFill>
                <a:cs typeface="Akhbar MT" pitchFamily="2" charset="-78"/>
              </a:rPr>
              <a:t>بتجديدها </a:t>
            </a:r>
            <a:r>
              <a:rPr lang="ar-SA" b="1" dirty="0" smtClean="0">
                <a:solidFill>
                  <a:srgbClr val="4F1131"/>
                </a:solidFill>
                <a:cs typeface="Akhbar MT" pitchFamily="2" charset="-78"/>
              </a:rPr>
              <a:t>، ومنها الرسالة وتلتها الثقافة </a:t>
            </a:r>
            <a:r>
              <a:rPr lang="ar-SA" b="1" dirty="0" err="1" smtClean="0">
                <a:solidFill>
                  <a:srgbClr val="4F1131"/>
                </a:solidFill>
                <a:cs typeface="Akhbar MT" pitchFamily="2" charset="-78"/>
              </a:rPr>
              <a:t>وأبولو</a:t>
            </a:r>
            <a:r>
              <a:rPr lang="ar-SA" b="1" dirty="0" smtClean="0">
                <a:solidFill>
                  <a:srgbClr val="4F1131"/>
                </a:solidFill>
                <a:cs typeface="Akhbar MT" pitchFamily="2" charset="-78"/>
              </a:rPr>
              <a:t> وقبلها المقتطف والمنار والهلال ففتحوا أنفسهم للرأي المباشر دون غزل في ليلى </a:t>
            </a:r>
            <a:r>
              <a:rPr lang="ar-SA" b="1" dirty="0" err="1" smtClean="0">
                <a:solidFill>
                  <a:srgbClr val="4F1131"/>
                </a:solidFill>
                <a:cs typeface="Akhbar MT" pitchFamily="2" charset="-78"/>
              </a:rPr>
              <a:t>واا</a:t>
            </a:r>
            <a:r>
              <a:rPr lang="ar-SA" b="1" dirty="0" smtClean="0">
                <a:solidFill>
                  <a:srgbClr val="4F1131"/>
                </a:solidFill>
                <a:cs typeface="Akhbar MT" pitchFamily="2" charset="-78"/>
              </a:rPr>
              <a:t> مديح </a:t>
            </a:r>
            <a:r>
              <a:rPr lang="ar-SA" b="1" dirty="0" err="1" smtClean="0">
                <a:solidFill>
                  <a:srgbClr val="4F1131"/>
                </a:solidFill>
                <a:cs typeface="Akhbar MT" pitchFamily="2" charset="-78"/>
              </a:rPr>
              <a:t>لقيس ...</a:t>
            </a:r>
            <a:r>
              <a:rPr lang="ar-SA" b="1" dirty="0" smtClean="0">
                <a:solidFill>
                  <a:srgbClr val="4F1131"/>
                </a:solidFill>
                <a:cs typeface="Akhbar MT" pitchFamily="2" charset="-78"/>
              </a:rPr>
              <a:t> ولذلك </a:t>
            </a:r>
            <a:r>
              <a:rPr lang="en-US" b="1" dirty="0" smtClean="0">
                <a:solidFill>
                  <a:srgbClr val="4F1131"/>
                </a:solidFill>
                <a:cs typeface="Akhbar MT" pitchFamily="2" charset="-78"/>
              </a:rPr>
              <a:t/>
            </a:r>
            <a:br>
              <a:rPr lang="en-US" b="1" dirty="0" smtClean="0">
                <a:solidFill>
                  <a:srgbClr val="4F1131"/>
                </a:solidFill>
                <a:cs typeface="Akhbar MT" pitchFamily="2" charset="-78"/>
              </a:rPr>
            </a:br>
            <a:r>
              <a:rPr lang="ar-SA" b="1" dirty="0" smtClean="0">
                <a:solidFill>
                  <a:srgbClr val="4F1131"/>
                </a:solidFill>
                <a:cs typeface="Akhbar MT" pitchFamily="2" charset="-78"/>
              </a:rPr>
              <a:t>جاؤوا </a:t>
            </a:r>
            <a:r>
              <a:rPr lang="ar-SA" b="1" dirty="0" err="1" smtClean="0">
                <a:solidFill>
                  <a:srgbClr val="4F1131"/>
                </a:solidFill>
                <a:cs typeface="Akhbar MT" pitchFamily="2" charset="-78"/>
              </a:rPr>
              <a:t>بالتجديد.</a:t>
            </a:r>
            <a:r>
              <a:rPr lang="ar-SA" b="1" dirty="0" smtClean="0">
                <a:solidFill>
                  <a:srgbClr val="4F1131"/>
                </a:solidFill>
                <a:cs typeface="Akhbar MT" pitchFamily="2" charset="-78"/>
              </a:rPr>
              <a:t> في الأسلوب وإن بقيت القصيدة </a:t>
            </a:r>
            <a:r>
              <a:rPr lang="ar-SA" b="1" dirty="0" err="1" smtClean="0">
                <a:solidFill>
                  <a:srgbClr val="4F1131"/>
                </a:solidFill>
                <a:cs typeface="Akhbar MT" pitchFamily="2" charset="-78"/>
              </a:rPr>
              <a:t>كلاسيكية ..</a:t>
            </a:r>
            <a:r>
              <a:rPr lang="ar-SA" b="1" dirty="0" smtClean="0">
                <a:solidFill>
                  <a:srgbClr val="4F1131"/>
                </a:solidFill>
                <a:cs typeface="Akhbar MT" pitchFamily="2" charset="-78"/>
              </a:rPr>
              <a:t> </a:t>
            </a:r>
            <a:r>
              <a:rPr lang="ar-SA" b="1" dirty="0" err="1" smtClean="0">
                <a:solidFill>
                  <a:srgbClr val="4F1131"/>
                </a:solidFill>
                <a:cs typeface="Akhbar MT" pitchFamily="2" charset="-78"/>
              </a:rPr>
              <a:t>))</a:t>
            </a:r>
            <a:r>
              <a:rPr lang="ar-SA" b="1" dirty="0" smtClean="0">
                <a:solidFill>
                  <a:srgbClr val="4F1131"/>
                </a:solidFill>
                <a:cs typeface="Akhbar MT" pitchFamily="2" charset="-78"/>
              </a:rPr>
              <a:t/>
            </a:r>
            <a:br>
              <a:rPr lang="ar-SA" b="1" dirty="0" smtClean="0">
                <a:solidFill>
                  <a:srgbClr val="4F1131"/>
                </a:solidFill>
                <a:cs typeface="Akhbar MT" pitchFamily="2" charset="-78"/>
              </a:rPr>
            </a:br>
            <a:r>
              <a:rPr lang="ar-SA" b="1" dirty="0" smtClean="0">
                <a:solidFill>
                  <a:srgbClr val="4F1131"/>
                </a:solidFill>
                <a:cs typeface="Akhbar MT" pitchFamily="2" charset="-78"/>
              </a:rPr>
              <a:t/>
            </a:r>
            <a:br>
              <a:rPr lang="ar-SA" b="1" dirty="0" smtClean="0">
                <a:solidFill>
                  <a:srgbClr val="4F1131"/>
                </a:solidFill>
                <a:cs typeface="Akhbar MT" pitchFamily="2" charset="-78"/>
              </a:rPr>
            </a:br>
            <a:endParaRPr lang="ar-SA" b="1" dirty="0" smtClean="0">
              <a:solidFill>
                <a:srgbClr val="4F1131"/>
              </a:solidFill>
              <a:cs typeface="Akhbar MT" pitchFamily="2" charset="-78"/>
            </a:endParaRPr>
          </a:p>
          <a:p>
            <a:endParaRPr lang="ar-SA" b="1" dirty="0">
              <a:solidFill>
                <a:srgbClr val="4F1131"/>
              </a:solidFill>
              <a:cs typeface="Akhbar MT" pitchFamily="2" charset="-78"/>
            </a:endParaRPr>
          </a:p>
        </p:txBody>
      </p:sp>
      <p:pic>
        <p:nvPicPr>
          <p:cNvPr id="8" name="صورة 7" descr="www-St-Takla-org___Candle-Flame.jpg"/>
          <p:cNvPicPr>
            <a:picLocks noChangeAspect="1"/>
          </p:cNvPicPr>
          <p:nvPr/>
        </p:nvPicPr>
        <p:blipFill>
          <a:blip r:embed="rId2" cstate="print"/>
          <a:stretch>
            <a:fillRect/>
          </a:stretch>
        </p:blipFill>
        <p:spPr>
          <a:xfrm>
            <a:off x="7740352" y="5379796"/>
            <a:ext cx="1050709" cy="1118163"/>
          </a:xfrm>
          <a:prstGeom prst="rect">
            <a:avLst/>
          </a:prstGeom>
        </p:spPr>
      </p:pic>
      <p:sp>
        <p:nvSpPr>
          <p:cNvPr id="6" name="مستطيل 5"/>
          <p:cNvSpPr/>
          <p:nvPr/>
        </p:nvSpPr>
        <p:spPr>
          <a:xfrm>
            <a:off x="214282" y="214290"/>
            <a:ext cx="8715436" cy="6429420"/>
          </a:xfrm>
          <a:prstGeom prst="rect">
            <a:avLst/>
          </a:prstGeom>
          <a:noFill/>
          <a:ln w="793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28596" y="836712"/>
            <a:ext cx="8286808" cy="5735560"/>
          </a:xfrm>
        </p:spPr>
        <p:txBody>
          <a:bodyPr>
            <a:normAutofit/>
          </a:bodyPr>
          <a:lstStyle/>
          <a:p>
            <a:pPr algn="justLow"/>
            <a:r>
              <a:rPr lang="ar-SA" sz="3600" b="1" u="sng" dirty="0" smtClean="0">
                <a:solidFill>
                  <a:srgbClr val="FF0000"/>
                </a:solidFill>
              </a:rPr>
              <a:t>ب/مظاهر </a:t>
            </a:r>
            <a:r>
              <a:rPr lang="ar-SA" sz="3600" b="1" u="sng" dirty="0" err="1" smtClean="0">
                <a:solidFill>
                  <a:srgbClr val="FF0000"/>
                </a:solidFill>
              </a:rPr>
              <a:t>التجديد </a:t>
            </a:r>
            <a:r>
              <a:rPr lang="ar-SA" sz="3600" b="1" u="sng" dirty="0" smtClean="0">
                <a:solidFill>
                  <a:srgbClr val="FF0000"/>
                </a:solidFill>
              </a:rPr>
              <a:t>:</a:t>
            </a:r>
            <a:r>
              <a:rPr lang="ar-SA" sz="3600" b="1" dirty="0" smtClean="0">
                <a:solidFill>
                  <a:srgbClr val="1F2412"/>
                </a:solidFill>
                <a:cs typeface="Akhbar MT" pitchFamily="2" charset="-78"/>
              </a:rPr>
              <a:t>إن دعوات التجديد أول </a:t>
            </a:r>
            <a:r>
              <a:rPr lang="ar-SA" sz="3600" b="1" dirty="0" err="1" smtClean="0">
                <a:solidFill>
                  <a:srgbClr val="1F2412"/>
                </a:solidFill>
                <a:cs typeface="Akhbar MT" pitchFamily="2" charset="-78"/>
              </a:rPr>
              <a:t>ماجاءت</a:t>
            </a:r>
            <a:r>
              <a:rPr lang="ar-SA" sz="3600" b="1" dirty="0" smtClean="0">
                <a:solidFill>
                  <a:srgbClr val="1F2412"/>
                </a:solidFill>
                <a:cs typeface="Akhbar MT" pitchFamily="2" charset="-78"/>
              </a:rPr>
              <a:t> في هذه الدوريات التي ذكرها </a:t>
            </a:r>
            <a:r>
              <a:rPr lang="ar-SA" sz="3600" b="1" dirty="0" err="1" smtClean="0">
                <a:solidFill>
                  <a:srgbClr val="1F2412"/>
                </a:solidFill>
                <a:cs typeface="Akhbar MT" pitchFamily="2" charset="-78"/>
              </a:rPr>
              <a:t>الطائي ،</a:t>
            </a:r>
            <a:r>
              <a:rPr lang="ar-SA" sz="3600" b="1" dirty="0" smtClean="0">
                <a:solidFill>
                  <a:srgbClr val="1F2412"/>
                </a:solidFill>
                <a:cs typeface="Akhbar MT" pitchFamily="2" charset="-78"/>
              </a:rPr>
              <a:t/>
            </a:r>
            <a:br>
              <a:rPr lang="ar-SA" sz="3600" b="1" dirty="0" smtClean="0">
                <a:solidFill>
                  <a:srgbClr val="1F2412"/>
                </a:solidFill>
                <a:cs typeface="Akhbar MT" pitchFamily="2" charset="-78"/>
              </a:rPr>
            </a:br>
            <a:r>
              <a:rPr lang="ar-SA" sz="3600" b="1" dirty="0" smtClean="0">
                <a:solidFill>
                  <a:srgbClr val="1F2412"/>
                </a:solidFill>
                <a:cs typeface="Akhbar MT" pitchFamily="2" charset="-78"/>
              </a:rPr>
              <a:t> فقد </a:t>
            </a:r>
            <a:r>
              <a:rPr lang="ar-SA" sz="3600" b="1" u="sng" dirty="0" smtClean="0">
                <a:solidFill>
                  <a:srgbClr val="1F2412"/>
                </a:solidFill>
                <a:cs typeface="Akhbar MT" pitchFamily="2" charset="-78"/>
              </a:rPr>
              <a:t>طالب </a:t>
            </a:r>
            <a:r>
              <a:rPr lang="ar-SA" sz="3600" b="1" u="sng" dirty="0" err="1" smtClean="0">
                <a:solidFill>
                  <a:srgbClr val="1F2412"/>
                </a:solidFill>
                <a:cs typeface="Akhbar MT" pitchFamily="2" charset="-78"/>
              </a:rPr>
              <a:t>النقاد </a:t>
            </a:r>
            <a:r>
              <a:rPr lang="ar-SA" sz="3600" b="1" u="sng" dirty="0" smtClean="0">
                <a:solidFill>
                  <a:srgbClr val="1F2412"/>
                </a:solidFill>
                <a:cs typeface="Akhbar MT" pitchFamily="2" charset="-78"/>
              </a:rPr>
              <a:t>*بتنويع </a:t>
            </a:r>
            <a:r>
              <a:rPr lang="ar-SA" sz="3600" b="1" u="sng" dirty="0" err="1" smtClean="0">
                <a:solidFill>
                  <a:srgbClr val="1F2412"/>
                </a:solidFill>
                <a:cs typeface="Akhbar MT" pitchFamily="2" charset="-78"/>
              </a:rPr>
              <a:t>القوافي </a:t>
            </a:r>
            <a:r>
              <a:rPr lang="ar-SA" sz="3600" b="1" dirty="0" smtClean="0">
                <a:solidFill>
                  <a:srgbClr val="1F2412"/>
                </a:solidFill>
                <a:cs typeface="Akhbar MT" pitchFamily="2" charset="-78"/>
              </a:rPr>
              <a:t>، كأن القصيدة ذات القافية الواحدة تثقل على الأسماع برتابتها وتتنافى مع التطور الموسيقي </a:t>
            </a:r>
            <a:r>
              <a:rPr lang="ar-SA" sz="3600" b="1" dirty="0" err="1" smtClean="0">
                <a:solidFill>
                  <a:srgbClr val="1F2412"/>
                </a:solidFill>
                <a:cs typeface="Akhbar MT" pitchFamily="2" charset="-78"/>
              </a:rPr>
              <a:t>المعاصر .</a:t>
            </a:r>
            <a:r>
              <a:rPr lang="ar-SA" sz="3600" b="1" dirty="0" smtClean="0">
                <a:solidFill>
                  <a:srgbClr val="1F2412"/>
                </a:solidFill>
                <a:cs typeface="Akhbar MT" pitchFamily="2" charset="-78"/>
              </a:rPr>
              <a:t> ويؤيد هذا </a:t>
            </a:r>
            <a:r>
              <a:rPr lang="ar-SA" sz="3600" b="1" dirty="0" err="1" smtClean="0">
                <a:solidFill>
                  <a:srgbClr val="1F2412"/>
                </a:solidFill>
                <a:cs typeface="Akhbar MT" pitchFamily="2" charset="-78"/>
              </a:rPr>
              <a:t>الرأي   </a:t>
            </a:r>
            <a:r>
              <a:rPr lang="ar-SA" sz="3600" b="1" dirty="0" smtClean="0">
                <a:solidFill>
                  <a:srgbClr val="1F2412"/>
                </a:solidFill>
                <a:cs typeface="Akhbar MT" pitchFamily="2" charset="-78"/>
              </a:rPr>
              <a:t>( أحمد </a:t>
            </a:r>
            <a:r>
              <a:rPr lang="ar-SA" sz="3600" b="1" dirty="0" err="1" smtClean="0">
                <a:solidFill>
                  <a:srgbClr val="1F2412"/>
                </a:solidFill>
                <a:cs typeface="Akhbar MT" pitchFamily="2" charset="-78"/>
              </a:rPr>
              <a:t>أمين ) </a:t>
            </a:r>
            <a:r>
              <a:rPr lang="ar-SA" sz="3600" b="1" dirty="0" smtClean="0">
                <a:solidFill>
                  <a:srgbClr val="1F2412"/>
                </a:solidFill>
                <a:cs typeface="Akhbar MT" pitchFamily="2" charset="-78"/>
              </a:rPr>
              <a:t>؛ لأننا </a:t>
            </a:r>
            <a:r>
              <a:rPr lang="ar-SA" sz="3600" b="1" dirty="0" err="1" smtClean="0">
                <a:solidFill>
                  <a:srgbClr val="1F2412"/>
                </a:solidFill>
                <a:cs typeface="Akhbar MT" pitchFamily="2" charset="-78"/>
              </a:rPr>
              <a:t>نخخضع</a:t>
            </a:r>
            <a:r>
              <a:rPr lang="ar-SA" sz="3600" b="1" dirty="0" smtClean="0">
                <a:solidFill>
                  <a:srgbClr val="1F2412"/>
                </a:solidFill>
                <a:cs typeface="Akhbar MT" pitchFamily="2" charset="-78"/>
              </a:rPr>
              <a:t> آذاننا للموسيقى </a:t>
            </a:r>
            <a:r>
              <a:rPr lang="ar-SA" sz="3600" b="1" dirty="0" err="1" smtClean="0">
                <a:solidFill>
                  <a:srgbClr val="1F2412"/>
                </a:solidFill>
                <a:cs typeface="Akhbar MT" pitchFamily="2" charset="-78"/>
              </a:rPr>
              <a:t>الجاهلية </a:t>
            </a:r>
            <a:r>
              <a:rPr lang="ar-SA" sz="3600" b="1" dirty="0" smtClean="0">
                <a:solidFill>
                  <a:srgbClr val="1F2412"/>
                </a:solidFill>
                <a:cs typeface="Akhbar MT" pitchFamily="2" charset="-78"/>
              </a:rPr>
              <a:t>، وهذا نوع من السجن لا يليق بأمة تتحرر من </a:t>
            </a:r>
            <a:r>
              <a:rPr lang="ar-SA" sz="3600" b="1" dirty="0" err="1" smtClean="0">
                <a:solidFill>
                  <a:srgbClr val="1F2412"/>
                </a:solidFill>
                <a:cs typeface="Akhbar MT" pitchFamily="2" charset="-78"/>
              </a:rPr>
              <a:t>القيود </a:t>
            </a:r>
            <a:r>
              <a:rPr lang="ar-SA" sz="3600" b="1" dirty="0" smtClean="0">
                <a:solidFill>
                  <a:srgbClr val="1F2412"/>
                </a:solidFill>
                <a:cs typeface="Akhbar MT" pitchFamily="2" charset="-78"/>
              </a:rPr>
              <a:t>، وقد جنى هذا القيد جنايات كبرى تتصل بالنوع </a:t>
            </a:r>
            <a:r>
              <a:rPr lang="ar-SA" sz="3600" b="1" dirty="0" err="1" smtClean="0">
                <a:solidFill>
                  <a:srgbClr val="1F2412"/>
                </a:solidFill>
                <a:cs typeface="Akhbar MT" pitchFamily="2" charset="-78"/>
              </a:rPr>
              <a:t>الأدبي </a:t>
            </a:r>
            <a:r>
              <a:rPr lang="ar-SA" sz="3600" b="1" dirty="0" smtClean="0">
                <a:solidFill>
                  <a:srgbClr val="1F2412"/>
                </a:solidFill>
                <a:cs typeface="Akhbar MT" pitchFamily="2" charset="-78"/>
              </a:rPr>
              <a:t>، فالقيد بالقافية حرمنا من الملاحم الطويلة التي كانت عند الأمم </a:t>
            </a:r>
            <a:r>
              <a:rPr lang="ar-SA" sz="3600" b="1" dirty="0" err="1" smtClean="0">
                <a:solidFill>
                  <a:srgbClr val="1F2412"/>
                </a:solidFill>
                <a:cs typeface="Akhbar MT" pitchFamily="2" charset="-78"/>
              </a:rPr>
              <a:t>الأخرى </a:t>
            </a:r>
            <a:r>
              <a:rPr lang="ar-SA" sz="3600" b="1" dirty="0" smtClean="0">
                <a:solidFill>
                  <a:srgbClr val="1F2412"/>
                </a:solidFill>
                <a:cs typeface="Akhbar MT" pitchFamily="2" charset="-78"/>
              </a:rPr>
              <a:t>، وحرمنا من القصص الطويلة </a:t>
            </a:r>
            <a:r>
              <a:rPr lang="ar-SA" sz="3600" b="1" dirty="0" err="1" smtClean="0">
                <a:solidFill>
                  <a:srgbClr val="1F2412"/>
                </a:solidFill>
                <a:cs typeface="Akhbar MT" pitchFamily="2" charset="-78"/>
              </a:rPr>
              <a:t>الممتعة ،</a:t>
            </a:r>
            <a:r>
              <a:rPr lang="ar-SA" sz="3600" b="1" dirty="0" smtClean="0">
                <a:solidFill>
                  <a:srgbClr val="1F2412"/>
                </a:solidFill>
                <a:cs typeface="Akhbar MT" pitchFamily="2" charset="-78"/>
              </a:rPr>
              <a:t> </a:t>
            </a:r>
          </a:p>
          <a:p>
            <a:pPr algn="justLow"/>
            <a:endParaRPr lang="ar-SA" sz="3600" dirty="0">
              <a:solidFill>
                <a:schemeClr val="tx1"/>
              </a:solidFill>
              <a:cs typeface="Akhbar MT" pitchFamily="2" charset="-78"/>
            </a:endParaRPr>
          </a:p>
        </p:txBody>
      </p:sp>
      <p:sp>
        <p:nvSpPr>
          <p:cNvPr id="5" name="مستطيل 4"/>
          <p:cNvSpPr/>
          <p:nvPr/>
        </p:nvSpPr>
        <p:spPr>
          <a:xfrm>
            <a:off x="214282" y="214290"/>
            <a:ext cx="8715436" cy="6429420"/>
          </a:xfrm>
          <a:prstGeom prst="rect">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8" name="صورة 7" descr="5426283907_fdb64ff5d2_z.jpg"/>
          <p:cNvPicPr>
            <a:picLocks noChangeAspect="1"/>
          </p:cNvPicPr>
          <p:nvPr/>
        </p:nvPicPr>
        <p:blipFill>
          <a:blip r:embed="rId2" cstate="print"/>
          <a:stretch>
            <a:fillRect/>
          </a:stretch>
        </p:blipFill>
        <p:spPr>
          <a:xfrm>
            <a:off x="395536" y="5301208"/>
            <a:ext cx="2304256" cy="1266830"/>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blipFill>
            <a:blip r:embed="rId2" cstate="print"/>
            <a:stretch>
              <a:fillRect/>
            </a:stretch>
          </a:blipFill>
          <a:ln w="79375">
            <a:solidFill>
              <a:srgbClr val="DE22B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357158" y="548680"/>
            <a:ext cx="8286808" cy="6023592"/>
          </a:xfrm>
        </p:spPr>
        <p:txBody>
          <a:bodyPr>
            <a:noAutofit/>
          </a:bodyPr>
          <a:lstStyle/>
          <a:p>
            <a:pPr algn="justLow"/>
            <a:r>
              <a:rPr lang="ar-SA" sz="3600" b="1" dirty="0" smtClean="0">
                <a:solidFill>
                  <a:srgbClr val="1F2412"/>
                </a:solidFill>
                <a:cs typeface="Akhbar MT" pitchFamily="2" charset="-78"/>
              </a:rPr>
              <a:t>لأن اللغة مهما غنيت بالمترادفات لا تستطيع أن تقدم للشاعر مئات الكلمات على روي واحد وعلى حرف واحد،  وربما اختلفنا </a:t>
            </a:r>
            <a:r>
              <a:rPr lang="ar-SA" sz="3600" b="1" dirty="0" err="1" smtClean="0">
                <a:solidFill>
                  <a:srgbClr val="1F2412"/>
                </a:solidFill>
                <a:cs typeface="Akhbar MT" pitchFamily="2" charset="-78"/>
              </a:rPr>
              <a:t>عن </a:t>
            </a:r>
            <a:r>
              <a:rPr lang="ar-SA" sz="3600" b="1" dirty="0" smtClean="0">
                <a:solidFill>
                  <a:srgbClr val="1F2412"/>
                </a:solidFill>
                <a:cs typeface="Akhbar MT" pitchFamily="2" charset="-78"/>
              </a:rPr>
              <a:t>(أحمد أمين</a:t>
            </a:r>
            <a:r>
              <a:rPr lang="ar-SA" sz="3600" b="1" dirty="0" err="1" smtClean="0">
                <a:solidFill>
                  <a:srgbClr val="1F2412"/>
                </a:solidFill>
                <a:cs typeface="Akhbar MT" pitchFamily="2" charset="-78"/>
              </a:rPr>
              <a:t>) </a:t>
            </a:r>
            <a:r>
              <a:rPr lang="ar-SA" sz="3600" b="1" dirty="0" smtClean="0">
                <a:solidFill>
                  <a:srgbClr val="1F2412"/>
                </a:solidFill>
                <a:cs typeface="Akhbar MT" pitchFamily="2" charset="-78"/>
              </a:rPr>
              <a:t>؛لأن القافيه حلية شكلية لا يمكن أن تكون </a:t>
            </a:r>
            <a:r>
              <a:rPr lang="ar-SA" sz="3600" b="1" dirty="0" err="1" smtClean="0">
                <a:solidFill>
                  <a:srgbClr val="1F2412"/>
                </a:solidFill>
                <a:cs typeface="Akhbar MT" pitchFamily="2" charset="-78"/>
              </a:rPr>
              <a:t>مبرراً </a:t>
            </a:r>
            <a:r>
              <a:rPr lang="ar-SA" sz="3600" b="1" dirty="0" smtClean="0">
                <a:solidFill>
                  <a:srgbClr val="1F2412"/>
                </a:solidFill>
                <a:cs typeface="Akhbar MT" pitchFamily="2" charset="-78"/>
              </a:rPr>
              <a:t>،لعدم نشوء نوع </a:t>
            </a:r>
            <a:r>
              <a:rPr lang="ar-SA" sz="3600" b="1" dirty="0" err="1" smtClean="0">
                <a:solidFill>
                  <a:srgbClr val="1F2412"/>
                </a:solidFill>
                <a:cs typeface="Akhbar MT" pitchFamily="2" charset="-78"/>
              </a:rPr>
              <a:t>أدبي </a:t>
            </a:r>
            <a:r>
              <a:rPr lang="ar-SA" sz="3600" b="1" dirty="0" smtClean="0">
                <a:solidFill>
                  <a:srgbClr val="1F2412"/>
                </a:solidFill>
                <a:cs typeface="Akhbar MT" pitchFamily="2" charset="-78"/>
              </a:rPr>
              <a:t>، والقضية هنا تتعلق بنظرية الأنواع </a:t>
            </a:r>
            <a:r>
              <a:rPr lang="ar-SA" sz="3600" b="1" dirty="0" err="1" smtClean="0">
                <a:solidFill>
                  <a:srgbClr val="1F2412"/>
                </a:solidFill>
                <a:cs typeface="Akhbar MT" pitchFamily="2" charset="-78"/>
              </a:rPr>
              <a:t>الأدبية </a:t>
            </a:r>
            <a:r>
              <a:rPr lang="ar-SA" sz="3600" b="1" dirty="0" smtClean="0">
                <a:solidFill>
                  <a:srgbClr val="1F2412"/>
                </a:solidFill>
                <a:cs typeface="Akhbar MT" pitchFamily="2" charset="-78"/>
              </a:rPr>
              <a:t>، وعدم ظهور </a:t>
            </a:r>
            <a:r>
              <a:rPr lang="ar-SA" sz="3600" b="1" dirty="0" err="1" smtClean="0">
                <a:solidFill>
                  <a:srgbClr val="1F2412"/>
                </a:solidFill>
                <a:cs typeface="Akhbar MT" pitchFamily="2" charset="-78"/>
              </a:rPr>
              <a:t>الملاحم </a:t>
            </a:r>
            <a:r>
              <a:rPr lang="ar-SA" sz="3600" b="1" dirty="0" smtClean="0">
                <a:solidFill>
                  <a:srgbClr val="1F2412"/>
                </a:solidFill>
                <a:cs typeface="Akhbar MT" pitchFamily="2" charset="-78"/>
              </a:rPr>
              <a:t>، ولكن المهم أن الشعراء استجابوا لهذه الدعوة في حياء أول الأمر، وقد أورد الطائي ثلاث قصائد الأولى للشاعر العماني حجي بن جاسم الحجي يخاطب </a:t>
            </a:r>
            <a:r>
              <a:rPr lang="ar-SA" sz="3600" b="1" dirty="0" err="1" smtClean="0">
                <a:solidFill>
                  <a:srgbClr val="1F2412"/>
                </a:solidFill>
                <a:cs typeface="Akhbar MT" pitchFamily="2" charset="-78"/>
              </a:rPr>
              <a:t>شعبه </a:t>
            </a:r>
            <a:r>
              <a:rPr lang="ar-SA" sz="3600" b="1" dirty="0" smtClean="0">
                <a:solidFill>
                  <a:srgbClr val="1F2412"/>
                </a:solidFill>
                <a:cs typeface="Akhbar MT" pitchFamily="2" charset="-78"/>
              </a:rPr>
              <a:t>( قبل خمسين </a:t>
            </a:r>
            <a:r>
              <a:rPr lang="ar-SA" sz="3600" b="1" dirty="0" err="1" smtClean="0">
                <a:solidFill>
                  <a:srgbClr val="1F2412"/>
                </a:solidFill>
                <a:cs typeface="Akhbar MT" pitchFamily="2" charset="-78"/>
              </a:rPr>
              <a:t>عاماً )</a:t>
            </a:r>
            <a:r>
              <a:rPr lang="ar-SA" sz="3600" b="1" dirty="0" smtClean="0">
                <a:solidFill>
                  <a:srgbClr val="1F2412"/>
                </a:solidFill>
                <a:cs typeface="Akhbar MT" pitchFamily="2" charset="-78"/>
              </a:rPr>
              <a:t> </a:t>
            </a:r>
            <a:r>
              <a:rPr lang="ar-SA" sz="3600" b="1" dirty="0" smtClean="0">
                <a:cs typeface="Akhbar MT" pitchFamily="2" charset="-78"/>
              </a:rPr>
              <a:t> </a:t>
            </a:r>
            <a:r>
              <a:rPr lang="en-US" sz="3600" b="1" dirty="0" smtClean="0">
                <a:cs typeface="Akhbar MT" pitchFamily="2" charset="-78"/>
              </a:rPr>
              <a:t/>
            </a:r>
            <a:br>
              <a:rPr lang="en-US" sz="3600" b="1" dirty="0" smtClean="0">
                <a:cs typeface="Akhbar MT" pitchFamily="2" charset="-78"/>
              </a:rPr>
            </a:br>
            <a:r>
              <a:rPr lang="ar-SA" sz="3600" b="1" dirty="0" smtClean="0">
                <a:solidFill>
                  <a:schemeClr val="accent6">
                    <a:lumMod val="50000"/>
                  </a:schemeClr>
                </a:solidFill>
                <a:cs typeface="Akhbar MT" pitchFamily="2" charset="-78"/>
              </a:rPr>
              <a:t>أقسمت </a:t>
            </a:r>
            <a:r>
              <a:rPr lang="ar-SA" sz="3600" b="1" dirty="0" err="1" smtClean="0">
                <a:solidFill>
                  <a:schemeClr val="accent6">
                    <a:lumMod val="50000"/>
                  </a:schemeClr>
                </a:solidFill>
                <a:cs typeface="Akhbar MT" pitchFamily="2" charset="-78"/>
              </a:rPr>
              <a:t>ياشعب</a:t>
            </a:r>
            <a:r>
              <a:rPr lang="ar-SA" sz="3600" b="1" dirty="0" smtClean="0">
                <a:solidFill>
                  <a:schemeClr val="accent6">
                    <a:lumMod val="50000"/>
                  </a:schemeClr>
                </a:solidFill>
                <a:cs typeface="Akhbar MT" pitchFamily="2" charset="-78"/>
              </a:rPr>
              <a:t> إني      </a:t>
            </a:r>
            <a:r>
              <a:rPr lang="ar-SA" sz="3600" b="1" dirty="0" err="1" smtClean="0">
                <a:solidFill>
                  <a:schemeClr val="accent6">
                    <a:lumMod val="50000"/>
                  </a:schemeClr>
                </a:solidFill>
                <a:cs typeface="Akhbar MT" pitchFamily="2" charset="-78"/>
              </a:rPr>
              <a:t>لاأخلف</a:t>
            </a:r>
            <a:r>
              <a:rPr lang="ar-SA" sz="3600" b="1" dirty="0" smtClean="0">
                <a:solidFill>
                  <a:schemeClr val="accent6">
                    <a:lumMod val="50000"/>
                  </a:schemeClr>
                </a:solidFill>
                <a:cs typeface="Akhbar MT" pitchFamily="2" charset="-78"/>
              </a:rPr>
              <a:t> الدهر عهدك </a:t>
            </a:r>
            <a:r>
              <a:rPr lang="en-US" sz="3600" b="1" dirty="0" smtClean="0">
                <a:solidFill>
                  <a:schemeClr val="accent6">
                    <a:lumMod val="50000"/>
                  </a:schemeClr>
                </a:solidFill>
                <a:cs typeface="Akhbar MT" pitchFamily="2" charset="-78"/>
              </a:rPr>
              <a:t/>
            </a:r>
            <a:br>
              <a:rPr lang="en-US" sz="3600" b="1" dirty="0" smtClean="0">
                <a:solidFill>
                  <a:schemeClr val="accent6">
                    <a:lumMod val="50000"/>
                  </a:schemeClr>
                </a:solidFill>
                <a:cs typeface="Akhbar MT" pitchFamily="2" charset="-78"/>
              </a:rPr>
            </a:br>
            <a:r>
              <a:rPr lang="ar-SA" sz="3600" b="1" dirty="0" smtClean="0">
                <a:solidFill>
                  <a:schemeClr val="accent6">
                    <a:lumMod val="50000"/>
                  </a:schemeClr>
                </a:solidFill>
                <a:cs typeface="Akhbar MT" pitchFamily="2" charset="-78"/>
              </a:rPr>
              <a:t>وعدتني بنهوض      فحقق الله وعدك</a:t>
            </a:r>
            <a:r>
              <a:rPr lang="en-US" sz="3600" b="1" dirty="0" smtClean="0">
                <a:solidFill>
                  <a:schemeClr val="bg2">
                    <a:lumMod val="50000"/>
                  </a:schemeClr>
                </a:solidFill>
                <a:cs typeface="Akhbar MT" pitchFamily="2" charset="-78"/>
              </a:rPr>
              <a:t/>
            </a:r>
            <a:br>
              <a:rPr lang="en-US" sz="3600" b="1" dirty="0" smtClean="0">
                <a:solidFill>
                  <a:schemeClr val="bg2">
                    <a:lumMod val="50000"/>
                  </a:schemeClr>
                </a:solidFill>
                <a:cs typeface="Akhbar MT" pitchFamily="2" charset="-78"/>
              </a:rPr>
            </a:br>
            <a:endParaRPr lang="ar-SA" sz="3600" b="1" dirty="0" smtClean="0">
              <a:cs typeface="Akhbar MT" pitchFamily="2" charset="-78"/>
            </a:endParaRPr>
          </a:p>
          <a:p>
            <a:pPr algn="justLow"/>
            <a:endParaRPr lang="ar-SA" sz="3600" b="1" dirty="0" smtClean="0">
              <a:solidFill>
                <a:schemeClr val="tx1"/>
              </a:solidFill>
              <a:cs typeface="Akhbar MT" pitchFamily="2" charset="-78"/>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blipFill>
            <a:blip r:embed="rId2" cstate="print"/>
            <a:stretch>
              <a:fillRect/>
            </a:stretch>
          </a:blipFill>
          <a:ln w="79375">
            <a:solidFill>
              <a:srgbClr val="DE22B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357158" y="285728"/>
            <a:ext cx="8286808" cy="6357982"/>
          </a:xfrm>
        </p:spPr>
        <p:txBody>
          <a:bodyPr>
            <a:noAutofit/>
          </a:bodyPr>
          <a:lstStyle/>
          <a:p>
            <a:pPr algn="justLow"/>
            <a:r>
              <a:rPr lang="ar-SA" sz="3600" b="1" u="sng" dirty="0" smtClean="0">
                <a:solidFill>
                  <a:schemeClr val="tx2">
                    <a:lumMod val="50000"/>
                  </a:schemeClr>
                </a:solidFill>
                <a:cs typeface="Akhbar MT" pitchFamily="2" charset="-78"/>
              </a:rPr>
              <a:t>والثانية </a:t>
            </a:r>
            <a:r>
              <a:rPr lang="ar-SA" sz="3600" b="1" dirty="0" smtClean="0">
                <a:solidFill>
                  <a:schemeClr val="tx2">
                    <a:lumMod val="50000"/>
                  </a:schemeClr>
                </a:solidFill>
                <a:cs typeface="Akhbar MT" pitchFamily="2" charset="-78"/>
              </a:rPr>
              <a:t>لخالد الفرج وهي قصيدة إنسانية ذات مسحة </a:t>
            </a:r>
            <a:r>
              <a:rPr lang="ar-SA" sz="3600" b="1" dirty="0" err="1" smtClean="0">
                <a:solidFill>
                  <a:schemeClr val="tx2">
                    <a:lumMod val="50000"/>
                  </a:schemeClr>
                </a:solidFill>
                <a:cs typeface="Akhbar MT" pitchFamily="2" charset="-78"/>
              </a:rPr>
              <a:t>رومانسية </a:t>
            </a:r>
            <a:r>
              <a:rPr lang="ar-SA" sz="3600" b="1" dirty="0" smtClean="0">
                <a:solidFill>
                  <a:schemeClr val="tx2">
                    <a:lumMod val="50000"/>
                  </a:schemeClr>
                </a:solidFill>
                <a:cs typeface="Akhbar MT" pitchFamily="2" charset="-78"/>
              </a:rPr>
              <a:t>،و</a:t>
            </a:r>
            <a:r>
              <a:rPr lang="ar-SA" sz="3600" b="1" u="sng" dirty="0" smtClean="0">
                <a:solidFill>
                  <a:schemeClr val="tx2">
                    <a:lumMod val="50000"/>
                  </a:schemeClr>
                </a:solidFill>
                <a:cs typeface="Akhbar MT" pitchFamily="2" charset="-78"/>
              </a:rPr>
              <a:t>الثالثة</a:t>
            </a:r>
            <a:r>
              <a:rPr lang="ar-SA" sz="3600" b="1" dirty="0" smtClean="0">
                <a:solidFill>
                  <a:schemeClr val="tx2">
                    <a:lumMod val="50000"/>
                  </a:schemeClr>
                </a:solidFill>
                <a:cs typeface="Akhbar MT" pitchFamily="2" charset="-78"/>
              </a:rPr>
              <a:t> لفهد العسكر </a:t>
            </a:r>
            <a:r>
              <a:rPr lang="en-US" sz="3600" b="1" dirty="0" smtClean="0">
                <a:solidFill>
                  <a:schemeClr val="tx2">
                    <a:lumMod val="50000"/>
                  </a:schemeClr>
                </a:solidFill>
                <a:cs typeface="Akhbar MT" pitchFamily="2" charset="-78"/>
              </a:rPr>
              <a:t/>
            </a:r>
            <a:br>
              <a:rPr lang="en-US" sz="3600" b="1" dirty="0" smtClean="0">
                <a:solidFill>
                  <a:schemeClr val="tx2">
                    <a:lumMod val="50000"/>
                  </a:schemeClr>
                </a:solidFill>
                <a:cs typeface="Akhbar MT" pitchFamily="2" charset="-78"/>
              </a:rPr>
            </a:br>
            <a:r>
              <a:rPr lang="ar-SA" sz="3600" b="1" dirty="0" err="1" smtClean="0">
                <a:solidFill>
                  <a:schemeClr val="tx2">
                    <a:lumMod val="50000"/>
                  </a:schemeClr>
                </a:solidFill>
                <a:cs typeface="Akhbar MT" pitchFamily="2" charset="-78"/>
              </a:rPr>
              <a:t>وبقيت </a:t>
            </a:r>
            <a:r>
              <a:rPr lang="ar-SA" sz="3600" b="1" dirty="0" smtClean="0">
                <a:solidFill>
                  <a:schemeClr val="tx2">
                    <a:lumMod val="50000"/>
                  </a:schemeClr>
                </a:solidFill>
                <a:cs typeface="Akhbar MT" pitchFamily="2" charset="-78"/>
              </a:rPr>
              <a:t>* </a:t>
            </a:r>
            <a:r>
              <a:rPr lang="ar-SA" sz="3600" b="1" u="sng" dirty="0" smtClean="0">
                <a:solidFill>
                  <a:schemeClr val="accent6">
                    <a:lumMod val="75000"/>
                  </a:schemeClr>
                </a:solidFill>
                <a:cs typeface="Akhbar MT" pitchFamily="2" charset="-78"/>
              </a:rPr>
              <a:t>وحدة القصيدة </a:t>
            </a:r>
            <a:r>
              <a:rPr lang="ar-SA" sz="3600" b="1" dirty="0" smtClean="0">
                <a:solidFill>
                  <a:schemeClr val="tx2">
                    <a:lumMod val="50000"/>
                  </a:schemeClr>
                </a:solidFill>
                <a:cs typeface="Akhbar MT" pitchFamily="2" charset="-78"/>
              </a:rPr>
              <a:t>موضع تساؤل يقول أحد </a:t>
            </a:r>
            <a:r>
              <a:rPr lang="ar-SA" sz="3600" b="1" dirty="0" err="1" smtClean="0">
                <a:solidFill>
                  <a:schemeClr val="tx2">
                    <a:lumMod val="50000"/>
                  </a:schemeClr>
                </a:solidFill>
                <a:cs typeface="Akhbar MT" pitchFamily="2" charset="-78"/>
              </a:rPr>
              <a:t>الشعراء :</a:t>
            </a:r>
            <a:r>
              <a:rPr lang="ar-SA" sz="3600" b="1" dirty="0" smtClean="0">
                <a:solidFill>
                  <a:schemeClr val="tx2">
                    <a:lumMod val="50000"/>
                  </a:schemeClr>
                </a:solidFill>
                <a:cs typeface="Akhbar MT" pitchFamily="2" charset="-78"/>
              </a:rPr>
              <a:t> </a:t>
            </a:r>
          </a:p>
          <a:p>
            <a:pPr algn="justLow"/>
            <a:r>
              <a:rPr lang="ar-SA" sz="3600" b="1" dirty="0" smtClean="0">
                <a:solidFill>
                  <a:schemeClr val="tx2">
                    <a:lumMod val="50000"/>
                  </a:schemeClr>
                </a:solidFill>
                <a:cs typeface="Akhbar MT" pitchFamily="2" charset="-78"/>
              </a:rPr>
              <a:t>« كنت أتصور القصيدة </a:t>
            </a:r>
            <a:r>
              <a:rPr lang="ar-SA" sz="3600" b="1" dirty="0" err="1" smtClean="0">
                <a:solidFill>
                  <a:schemeClr val="tx2">
                    <a:lumMod val="50000"/>
                  </a:schemeClr>
                </a:solidFill>
                <a:cs typeface="Akhbar MT" pitchFamily="2" charset="-78"/>
              </a:rPr>
              <a:t>تصوراً </a:t>
            </a:r>
            <a:r>
              <a:rPr lang="ar-SA" sz="3600" b="1" dirty="0" smtClean="0">
                <a:solidFill>
                  <a:schemeClr val="tx2">
                    <a:lumMod val="50000"/>
                  </a:schemeClr>
                </a:solidFill>
                <a:cs typeface="Akhbar MT" pitchFamily="2" charset="-78"/>
              </a:rPr>
              <a:t>، فلا أنسق أقسامها في ذهني ولا أرتب هذه </a:t>
            </a:r>
            <a:r>
              <a:rPr lang="ar-SA" sz="3600" b="1" dirty="0" err="1" smtClean="0">
                <a:solidFill>
                  <a:schemeClr val="tx2">
                    <a:lumMod val="50000"/>
                  </a:schemeClr>
                </a:solidFill>
                <a:cs typeface="Akhbar MT" pitchFamily="2" charset="-78"/>
              </a:rPr>
              <a:t>الأقسام </a:t>
            </a:r>
            <a:r>
              <a:rPr lang="ar-SA" sz="3600" b="1" dirty="0" smtClean="0">
                <a:solidFill>
                  <a:schemeClr val="tx2">
                    <a:lumMod val="50000"/>
                  </a:schemeClr>
                </a:solidFill>
                <a:cs typeface="Akhbar MT" pitchFamily="2" charset="-78"/>
              </a:rPr>
              <a:t>، كنت لا أضع لها مخططاً على تعبير هذا العصر، ورجال الهندسة فتأتي الأبيات متتالية في مجالس </a:t>
            </a:r>
            <a:r>
              <a:rPr lang="ar-SA" sz="3600" b="1" dirty="0" err="1" smtClean="0">
                <a:solidFill>
                  <a:schemeClr val="tx2">
                    <a:lumMod val="50000"/>
                  </a:schemeClr>
                </a:solidFill>
                <a:cs typeface="Akhbar MT" pitchFamily="2" charset="-78"/>
              </a:rPr>
              <a:t>مختلفة،</a:t>
            </a:r>
            <a:r>
              <a:rPr lang="ar-SA" sz="3600" b="1" dirty="0" smtClean="0">
                <a:solidFill>
                  <a:schemeClr val="tx2">
                    <a:lumMod val="50000"/>
                  </a:schemeClr>
                </a:solidFill>
                <a:cs typeface="Akhbar MT" pitchFamily="2" charset="-78"/>
              </a:rPr>
              <a:t> </a:t>
            </a:r>
          </a:p>
          <a:p>
            <a:pPr algn="justLow"/>
            <a:r>
              <a:rPr lang="ar-SA" sz="3600" b="1" dirty="0" smtClean="0">
                <a:solidFill>
                  <a:schemeClr val="tx2">
                    <a:lumMod val="50000"/>
                  </a:schemeClr>
                </a:solidFill>
                <a:cs typeface="Akhbar MT" pitchFamily="2" charset="-78"/>
              </a:rPr>
              <a:t>ولسنا نغفل عن مساوئ هذه الطريقة، وأبرز هذه المساوئ اختلال وحدة </a:t>
            </a:r>
            <a:r>
              <a:rPr lang="ar-SA" sz="3600" b="1" dirty="0" err="1" smtClean="0">
                <a:solidFill>
                  <a:schemeClr val="tx2">
                    <a:lumMod val="50000"/>
                  </a:schemeClr>
                </a:solidFill>
                <a:cs typeface="Akhbar MT" pitchFamily="2" charset="-78"/>
              </a:rPr>
              <a:t>القصيدة </a:t>
            </a:r>
            <a:r>
              <a:rPr lang="ar-SA" sz="3600" b="1" dirty="0" smtClean="0">
                <a:solidFill>
                  <a:schemeClr val="tx2">
                    <a:lumMod val="50000"/>
                  </a:schemeClr>
                </a:solidFill>
                <a:cs typeface="Akhbar MT" pitchFamily="2" charset="-78"/>
              </a:rPr>
              <a:t>، وهو </a:t>
            </a:r>
            <a:r>
              <a:rPr lang="ar-SA" sz="3600" b="1" dirty="0" err="1" smtClean="0">
                <a:solidFill>
                  <a:schemeClr val="tx2">
                    <a:lumMod val="50000"/>
                  </a:schemeClr>
                </a:solidFill>
                <a:cs typeface="Akhbar MT" pitchFamily="2" charset="-78"/>
              </a:rPr>
              <a:t>الشي</a:t>
            </a:r>
            <a:r>
              <a:rPr lang="ar-SA" sz="3600" b="1" dirty="0" smtClean="0">
                <a:solidFill>
                  <a:schemeClr val="tx2">
                    <a:lumMod val="50000"/>
                  </a:schemeClr>
                </a:solidFill>
                <a:cs typeface="Akhbar MT" pitchFamily="2" charset="-78"/>
              </a:rPr>
              <a:t> ء الرئيسي </a:t>
            </a:r>
            <a:r>
              <a:rPr lang="ar-SA" sz="3600" b="1" dirty="0" err="1" smtClean="0">
                <a:solidFill>
                  <a:schemeClr val="tx2">
                    <a:lumMod val="50000"/>
                  </a:schemeClr>
                </a:solidFill>
                <a:cs typeface="Akhbar MT" pitchFamily="2" charset="-78"/>
              </a:rPr>
              <a:t>فيها </a:t>
            </a:r>
            <a:r>
              <a:rPr lang="ar-SA" sz="3600" b="1" dirty="0" smtClean="0">
                <a:solidFill>
                  <a:schemeClr val="tx2">
                    <a:lumMod val="50000"/>
                  </a:schemeClr>
                </a:solidFill>
                <a:cs typeface="Akhbar MT" pitchFamily="2" charset="-78"/>
              </a:rPr>
              <a:t>، فقد درجت على سنن شعرائنا المتقدمين، فهم لم يخطر ببالهم المخطط </a:t>
            </a:r>
            <a:r>
              <a:rPr lang="en-US" sz="3600" b="1" dirty="0" smtClean="0">
                <a:solidFill>
                  <a:schemeClr val="tx2">
                    <a:lumMod val="50000"/>
                  </a:schemeClr>
                </a:solidFill>
                <a:cs typeface="Akhbar MT" pitchFamily="2" charset="-78"/>
              </a:rPr>
              <a:t/>
            </a:r>
            <a:br>
              <a:rPr lang="en-US" sz="3600" b="1" dirty="0" smtClean="0">
                <a:solidFill>
                  <a:schemeClr val="tx2">
                    <a:lumMod val="50000"/>
                  </a:schemeClr>
                </a:solidFill>
                <a:cs typeface="Akhbar MT" pitchFamily="2" charset="-78"/>
              </a:rPr>
            </a:br>
            <a:r>
              <a:rPr lang="ar-SA" sz="3600" b="1" dirty="0" smtClean="0">
                <a:solidFill>
                  <a:schemeClr val="tx2">
                    <a:lumMod val="50000"/>
                  </a:schemeClr>
                </a:solidFill>
                <a:cs typeface="Akhbar MT" pitchFamily="2" charset="-78"/>
              </a:rPr>
              <a:t> </a:t>
            </a:r>
            <a:endParaRPr lang="ar-SA" sz="3600" b="1" u="sng" dirty="0" smtClean="0">
              <a:solidFill>
                <a:schemeClr val="tx2">
                  <a:lumMod val="50000"/>
                </a:schemeClr>
              </a:solidFill>
              <a:cs typeface="Akhbar MT" pitchFamily="2" charset="-78"/>
            </a:endParaRPr>
          </a:p>
        </p:txBody>
      </p:sp>
      <p:pic>
        <p:nvPicPr>
          <p:cNvPr id="5" name="صورة 4" descr="1_2010411_9285.jpg"/>
          <p:cNvPicPr>
            <a:picLocks noChangeAspect="1"/>
          </p:cNvPicPr>
          <p:nvPr/>
        </p:nvPicPr>
        <p:blipFill>
          <a:blip r:embed="rId3" cstate="print"/>
          <a:stretch>
            <a:fillRect/>
          </a:stretch>
        </p:blipFill>
        <p:spPr>
          <a:xfrm>
            <a:off x="323528" y="5373216"/>
            <a:ext cx="2363743" cy="1205880"/>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555776" y="260648"/>
            <a:ext cx="5904656" cy="6192688"/>
          </a:xfrm>
        </p:spPr>
        <p:style>
          <a:lnRef idx="2">
            <a:schemeClr val="dk1"/>
          </a:lnRef>
          <a:fillRef idx="1">
            <a:schemeClr val="lt1"/>
          </a:fillRef>
          <a:effectRef idx="0">
            <a:schemeClr val="dk1"/>
          </a:effectRef>
          <a:fontRef idx="minor">
            <a:schemeClr val="dk1"/>
          </a:fontRef>
        </p:style>
        <p:txBody>
          <a:bodyPr>
            <a:normAutofit fontScale="92500"/>
          </a:bodyPr>
          <a:lstStyle/>
          <a:p>
            <a:pPr algn="justLow"/>
            <a:r>
              <a:rPr lang="ar-SA" b="1" dirty="0" smtClean="0">
                <a:solidFill>
                  <a:schemeClr val="accent2">
                    <a:lumMod val="50000"/>
                  </a:schemeClr>
                </a:solidFill>
                <a:cs typeface="Akhbar MT" pitchFamily="2" charset="-78"/>
              </a:rPr>
              <a:t>« وهذا في الحقيقة ينسحب على كل شعرائنا، ونحن نعجب حين نقرأ أحياناً قصائد شوقي فلا نجد تحت عنوانها إلا أبياتاً قليلة، ثم نجد القصيدة تطوف في شتى الأنحاء، لقد عرف القدماء حسن التخلص، ولكنه لا يشفع للشاعر في هذا الانتقال الذي يبدد وحدة </a:t>
            </a:r>
            <a:r>
              <a:rPr lang="ar-SA" b="1" dirty="0" err="1" smtClean="0">
                <a:solidFill>
                  <a:schemeClr val="accent2">
                    <a:lumMod val="50000"/>
                  </a:schemeClr>
                </a:solidFill>
                <a:cs typeface="Akhbar MT" pitchFamily="2" charset="-78"/>
              </a:rPr>
              <a:t>القصيدة </a:t>
            </a:r>
            <a:r>
              <a:rPr lang="ar-SA" b="1" dirty="0" smtClean="0">
                <a:solidFill>
                  <a:schemeClr val="accent2">
                    <a:lumMod val="50000"/>
                  </a:schemeClr>
                </a:solidFill>
                <a:cs typeface="Akhbar MT" pitchFamily="2" charset="-78"/>
              </a:rPr>
              <a:t>، ويشتتها في بعض الأحيان، </a:t>
            </a:r>
            <a:r>
              <a:rPr lang="ar-SA" b="1" dirty="0" err="1" smtClean="0">
                <a:solidFill>
                  <a:schemeClr val="accent2">
                    <a:lumMod val="50000"/>
                  </a:schemeClr>
                </a:solidFill>
                <a:cs typeface="Akhbar MT" pitchFamily="2" charset="-78"/>
              </a:rPr>
              <a:t>مماجعل</a:t>
            </a:r>
            <a:r>
              <a:rPr lang="ar-SA" b="1" dirty="0" smtClean="0">
                <a:solidFill>
                  <a:schemeClr val="accent2">
                    <a:lumMod val="50000"/>
                  </a:schemeClr>
                </a:solidFill>
                <a:cs typeface="Akhbar MT" pitchFamily="2" charset="-78"/>
              </a:rPr>
              <a:t> النقاد المعاصرين يحاولون نقل الأبيات من موضع إلى موضع دون أن تنهار </a:t>
            </a:r>
            <a:r>
              <a:rPr lang="ar-SA" b="1" dirty="0" err="1" smtClean="0">
                <a:solidFill>
                  <a:schemeClr val="accent2">
                    <a:lumMod val="50000"/>
                  </a:schemeClr>
                </a:solidFill>
                <a:cs typeface="Akhbar MT" pitchFamily="2" charset="-78"/>
              </a:rPr>
              <a:t>القصيدة.</a:t>
            </a:r>
            <a:r>
              <a:rPr lang="ar-SA" b="1" dirty="0" smtClean="0">
                <a:solidFill>
                  <a:schemeClr val="accent2">
                    <a:lumMod val="50000"/>
                  </a:schemeClr>
                </a:solidFill>
                <a:cs typeface="Akhbar MT" pitchFamily="2" charset="-78"/>
              </a:rPr>
              <a:t/>
            </a:r>
            <a:br>
              <a:rPr lang="ar-SA" b="1" dirty="0" smtClean="0">
                <a:solidFill>
                  <a:schemeClr val="accent2">
                    <a:lumMod val="50000"/>
                  </a:schemeClr>
                </a:solidFill>
                <a:cs typeface="Akhbar MT" pitchFamily="2" charset="-78"/>
              </a:rPr>
            </a:br>
            <a:r>
              <a:rPr lang="ar-SA" b="1" dirty="0" smtClean="0">
                <a:solidFill>
                  <a:schemeClr val="accent2">
                    <a:lumMod val="50000"/>
                  </a:schemeClr>
                </a:solidFill>
                <a:cs typeface="Akhbar MT" pitchFamily="2" charset="-78"/>
              </a:rPr>
              <a:t> يبدأ الشاعر فيتخير مطلع </a:t>
            </a:r>
            <a:r>
              <a:rPr lang="ar-SA" b="1" dirty="0" err="1" smtClean="0">
                <a:solidFill>
                  <a:schemeClr val="accent2">
                    <a:lumMod val="50000"/>
                  </a:schemeClr>
                </a:solidFill>
                <a:cs typeface="Akhbar MT" pitchFamily="2" charset="-78"/>
              </a:rPr>
              <a:t>القصيدة </a:t>
            </a:r>
            <a:r>
              <a:rPr lang="ar-SA" b="1" dirty="0" smtClean="0">
                <a:solidFill>
                  <a:schemeClr val="accent2">
                    <a:lumMod val="50000"/>
                  </a:schemeClr>
                </a:solidFill>
                <a:cs typeface="Akhbar MT" pitchFamily="2" charset="-78"/>
              </a:rPr>
              <a:t>، ويضنيه هذا </a:t>
            </a:r>
            <a:r>
              <a:rPr lang="ar-SA" b="1" dirty="0" err="1" smtClean="0">
                <a:solidFill>
                  <a:schemeClr val="accent2">
                    <a:lumMod val="50000"/>
                  </a:schemeClr>
                </a:solidFill>
                <a:cs typeface="Akhbar MT" pitchFamily="2" charset="-78"/>
              </a:rPr>
              <a:t>الاختيار </a:t>
            </a:r>
            <a:r>
              <a:rPr lang="ar-SA" b="1" dirty="0" smtClean="0">
                <a:solidFill>
                  <a:schemeClr val="accent2">
                    <a:lumMod val="50000"/>
                  </a:schemeClr>
                </a:solidFill>
                <a:cs typeface="Akhbar MT" pitchFamily="2" charset="-78"/>
              </a:rPr>
              <a:t>، يقول شفيق </a:t>
            </a:r>
            <a:r>
              <a:rPr lang="ar-SA" b="1" dirty="0" err="1" smtClean="0">
                <a:solidFill>
                  <a:schemeClr val="accent2">
                    <a:lumMod val="50000"/>
                  </a:schemeClr>
                </a:solidFill>
                <a:cs typeface="Akhbar MT" pitchFamily="2" charset="-78"/>
              </a:rPr>
              <a:t>جبري : </a:t>
            </a:r>
            <a:r>
              <a:rPr lang="ar-SA" b="1" dirty="0" smtClean="0">
                <a:solidFill>
                  <a:schemeClr val="accent2">
                    <a:lumMod val="50000"/>
                  </a:schemeClr>
                </a:solidFill>
                <a:cs typeface="Akhbar MT" pitchFamily="2" charset="-78"/>
              </a:rPr>
              <a:t>( </a:t>
            </a:r>
            <a:r>
              <a:rPr lang="ar-SA" b="1" dirty="0" smtClean="0">
                <a:solidFill>
                  <a:schemeClr val="accent6">
                    <a:lumMod val="75000"/>
                  </a:schemeClr>
                </a:solidFill>
                <a:cs typeface="Akhbar MT" pitchFamily="2" charset="-78"/>
              </a:rPr>
              <a:t>المهم مجيء </a:t>
            </a:r>
            <a:r>
              <a:rPr lang="ar-SA" b="1" dirty="0" err="1" smtClean="0">
                <a:solidFill>
                  <a:schemeClr val="accent6">
                    <a:lumMod val="75000"/>
                  </a:schemeClr>
                </a:solidFill>
                <a:cs typeface="Akhbar MT" pitchFamily="2" charset="-78"/>
              </a:rPr>
              <a:t>المطلع </a:t>
            </a:r>
            <a:r>
              <a:rPr lang="ar-SA" b="1" dirty="0" smtClean="0">
                <a:solidFill>
                  <a:schemeClr val="accent6">
                    <a:lumMod val="75000"/>
                  </a:schemeClr>
                </a:solidFill>
                <a:cs typeface="Akhbar MT" pitchFamily="2" charset="-78"/>
              </a:rPr>
              <a:t>، فقد أتصور موضوعاً، وأظل </a:t>
            </a:r>
            <a:r>
              <a:rPr lang="ar-SA" b="1" dirty="0" err="1" smtClean="0">
                <a:solidFill>
                  <a:schemeClr val="accent6">
                    <a:lumMod val="75000"/>
                  </a:schemeClr>
                </a:solidFill>
                <a:cs typeface="Akhbar MT" pitchFamily="2" charset="-78"/>
              </a:rPr>
              <a:t>يومين </a:t>
            </a:r>
            <a:r>
              <a:rPr lang="ar-SA" b="1" dirty="0" smtClean="0">
                <a:solidFill>
                  <a:schemeClr val="accent6">
                    <a:lumMod val="75000"/>
                  </a:schemeClr>
                </a:solidFill>
                <a:cs typeface="Akhbar MT" pitchFamily="2" charset="-78"/>
              </a:rPr>
              <a:t>،أو ثلاثة أيام وأنا </a:t>
            </a:r>
            <a:r>
              <a:rPr lang="ar-SA" b="1" dirty="0" err="1" smtClean="0">
                <a:solidFill>
                  <a:schemeClr val="accent6">
                    <a:lumMod val="75000"/>
                  </a:schemeClr>
                </a:solidFill>
                <a:cs typeface="Akhbar MT" pitchFamily="2" charset="-78"/>
              </a:rPr>
              <a:t>ألوب</a:t>
            </a:r>
            <a:r>
              <a:rPr lang="ar-SA" b="1" dirty="0" smtClean="0">
                <a:solidFill>
                  <a:schemeClr val="accent6">
                    <a:lumMod val="75000"/>
                  </a:schemeClr>
                </a:solidFill>
                <a:cs typeface="Akhbar MT" pitchFamily="2" charset="-78"/>
              </a:rPr>
              <a:t> حول مطلع </a:t>
            </a:r>
            <a:r>
              <a:rPr lang="ar-SA" b="1" dirty="0" err="1" smtClean="0">
                <a:solidFill>
                  <a:schemeClr val="accent6">
                    <a:lumMod val="75000"/>
                  </a:schemeClr>
                </a:solidFill>
                <a:cs typeface="Akhbar MT" pitchFamily="2" charset="-78"/>
              </a:rPr>
              <a:t>القصيدة </a:t>
            </a:r>
            <a:r>
              <a:rPr lang="ar-SA" b="1" dirty="0" smtClean="0">
                <a:solidFill>
                  <a:schemeClr val="accent6">
                    <a:lumMod val="75000"/>
                  </a:schemeClr>
                </a:solidFill>
                <a:cs typeface="Akhbar MT" pitchFamily="2" charset="-78"/>
              </a:rPr>
              <a:t>، فيتعذر حيناً ويتيسر حيناً فإذا جاء المطلع على النحو الذي يرضيني هانت القصيدة علي</a:t>
            </a:r>
            <a:r>
              <a:rPr lang="ar-SA" b="1" dirty="0" err="1" smtClean="0">
                <a:solidFill>
                  <a:schemeClr val="accent2">
                    <a:lumMod val="50000"/>
                  </a:schemeClr>
                </a:solidFill>
                <a:cs typeface="Akhbar MT" pitchFamily="2" charset="-78"/>
              </a:rPr>
              <a:t>)</a:t>
            </a:r>
            <a:endParaRPr lang="ar-SA" b="1" dirty="0" smtClean="0">
              <a:solidFill>
                <a:schemeClr val="accent2">
                  <a:lumMod val="50000"/>
                </a:schemeClr>
              </a:solidFill>
              <a:cs typeface="Akhbar MT" pitchFamily="2" charset="-78"/>
            </a:endParaRPr>
          </a:p>
        </p:txBody>
      </p:sp>
      <p:pic>
        <p:nvPicPr>
          <p:cNvPr id="6" name="صورة 5" descr="37633_118137758233679_3938943_n.jpg"/>
          <p:cNvPicPr>
            <a:picLocks noChangeAspect="1"/>
          </p:cNvPicPr>
          <p:nvPr/>
        </p:nvPicPr>
        <p:blipFill>
          <a:blip r:embed="rId3" cstate="print"/>
          <a:stretch>
            <a:fillRect/>
          </a:stretch>
        </p:blipFill>
        <p:spPr>
          <a:xfrm>
            <a:off x="251520" y="476672"/>
            <a:ext cx="2160240" cy="6192688"/>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to="" calcmode="lin" valueType="num">
                                      <p:cBhvr>
                                        <p:cTn id="7" dur="1" fill="hold"/>
                                        <p:tgtEl>
                                          <p:spTgt spid="3">
                                            <p:bg/>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noFill/>
          <a:ln w="793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428596" y="285728"/>
            <a:ext cx="8358246" cy="6286544"/>
          </a:xfrm>
        </p:spPr>
        <p:txBody>
          <a:bodyPr>
            <a:normAutofit/>
          </a:bodyPr>
          <a:lstStyle/>
          <a:p>
            <a:r>
              <a:rPr lang="ar-SA" sz="4400" b="1" dirty="0" smtClean="0">
                <a:solidFill>
                  <a:srgbClr val="996600"/>
                </a:solidFill>
                <a:cs typeface="Akhbar MT" pitchFamily="2" charset="-78"/>
              </a:rPr>
              <a:t>هذا الاهتمام البالغ بالمطلع يجيء عند </a:t>
            </a:r>
            <a:r>
              <a:rPr lang="ar-SA" sz="4400" b="1" dirty="0" err="1" smtClean="0">
                <a:solidFill>
                  <a:srgbClr val="996600"/>
                </a:solidFill>
                <a:cs typeface="Akhbar MT" pitchFamily="2" charset="-78"/>
              </a:rPr>
              <a:t>هولاء</a:t>
            </a:r>
            <a:r>
              <a:rPr lang="ar-SA" sz="4400" b="1" dirty="0" smtClean="0">
                <a:solidFill>
                  <a:srgbClr val="996600"/>
                </a:solidFill>
                <a:cs typeface="Akhbar MT" pitchFamily="2" charset="-78"/>
              </a:rPr>
              <a:t> الشعراء من أن المطلع يحدد وزن القافية للقصيدة </a:t>
            </a:r>
            <a:r>
              <a:rPr lang="ar-SA" sz="4400" b="1" dirty="0" err="1" smtClean="0">
                <a:solidFill>
                  <a:srgbClr val="996600"/>
                </a:solidFill>
                <a:cs typeface="Akhbar MT" pitchFamily="2" charset="-78"/>
              </a:rPr>
              <a:t>كلها.</a:t>
            </a:r>
            <a:r>
              <a:rPr lang="ar-SA" sz="4400" b="1" dirty="0" smtClean="0">
                <a:solidFill>
                  <a:srgbClr val="996600"/>
                </a:solidFill>
                <a:cs typeface="Akhbar MT" pitchFamily="2" charset="-78"/>
              </a:rPr>
              <a:t/>
            </a:r>
            <a:br>
              <a:rPr lang="ar-SA" sz="4400" b="1" dirty="0" smtClean="0">
                <a:solidFill>
                  <a:srgbClr val="996600"/>
                </a:solidFill>
                <a:cs typeface="Akhbar MT" pitchFamily="2" charset="-78"/>
              </a:rPr>
            </a:br>
            <a:r>
              <a:rPr lang="ar-SA" sz="4400" b="1" dirty="0" smtClean="0">
                <a:solidFill>
                  <a:srgbClr val="996600"/>
                </a:solidFill>
                <a:cs typeface="Akhbar MT" pitchFamily="2" charset="-78"/>
              </a:rPr>
              <a:t>*يقول شاعر أخر أنه  يضطر لرجوع للقصيدة من أولها فيقرأها بصوت مرتفع حتى يصل إلى حيث وقف لأن الأصل في القصيدة </a:t>
            </a:r>
            <a:r>
              <a:rPr lang="ar-SA" sz="4400" b="1" dirty="0" err="1" smtClean="0">
                <a:solidFill>
                  <a:srgbClr val="996600"/>
                </a:solidFill>
                <a:cs typeface="Akhbar MT" pitchFamily="2" charset="-78"/>
              </a:rPr>
              <a:t>الإنشاد </a:t>
            </a:r>
            <a:r>
              <a:rPr lang="ar-SA" sz="4400" b="1" dirty="0" smtClean="0">
                <a:solidFill>
                  <a:srgbClr val="996600"/>
                </a:solidFill>
                <a:cs typeface="Akhbar MT" pitchFamily="2" charset="-78"/>
              </a:rPr>
              <a:t>, وما قد توقف فلابد من استثارة المشاعر مرة أخرى,ولا تستثار إلا عن طريق الإنشاد فتستثار كل الحواس في </a:t>
            </a:r>
            <a:r>
              <a:rPr lang="ar-SA" sz="4400" b="1" dirty="0" err="1" smtClean="0">
                <a:solidFill>
                  <a:srgbClr val="996600"/>
                </a:solidFill>
                <a:cs typeface="Akhbar MT" pitchFamily="2" charset="-78"/>
              </a:rPr>
              <a:t>التذوق </a:t>
            </a:r>
            <a:r>
              <a:rPr lang="ar-SA" sz="4400" b="1" dirty="0" smtClean="0">
                <a:solidFill>
                  <a:srgbClr val="996600"/>
                </a:solidFill>
                <a:cs typeface="Akhbar MT" pitchFamily="2" charset="-78"/>
              </a:rPr>
              <a:t>,وهي قضية مرتبطة </a:t>
            </a:r>
            <a:r>
              <a:rPr lang="ar-SA" sz="4400" b="1" dirty="0" err="1" smtClean="0">
                <a:solidFill>
                  <a:srgbClr val="996600"/>
                </a:solidFill>
                <a:cs typeface="Akhbar MT" pitchFamily="2" charset="-78"/>
              </a:rPr>
              <a:t>بجهارة</a:t>
            </a:r>
            <a:r>
              <a:rPr lang="ar-SA" sz="4400" b="1" dirty="0" smtClean="0">
                <a:solidFill>
                  <a:srgbClr val="996600"/>
                </a:solidFill>
                <a:cs typeface="Akhbar MT" pitchFamily="2" charset="-78"/>
              </a:rPr>
              <a:t> الألفاظ والموسيقى </a:t>
            </a:r>
          </a:p>
          <a:p>
            <a:r>
              <a:rPr lang="ar-SA" sz="4400" b="1" dirty="0" err="1" smtClean="0">
                <a:solidFill>
                  <a:srgbClr val="996600"/>
                </a:solidFill>
                <a:cs typeface="Akhbar MT" pitchFamily="2" charset="-78"/>
              </a:rPr>
              <a:t>الخطابية .</a:t>
            </a:r>
            <a:endParaRPr lang="ar-SA" sz="4400" b="1" dirty="0">
              <a:solidFill>
                <a:srgbClr val="996600"/>
              </a:solidFill>
              <a:cs typeface="Akhbar MT" pitchFamily="2" charset="-78"/>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214290"/>
            <a:ext cx="8715436" cy="6429420"/>
          </a:xfrm>
          <a:prstGeom prst="rect">
            <a:avLst/>
          </a:prstGeom>
          <a:blipFill>
            <a:blip r:embed="rId2" cstate="print"/>
            <a:stretch>
              <a:fillRect/>
            </a:stretch>
          </a:blipFill>
          <a:ln w="793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وان فرعي 2"/>
          <p:cNvSpPr>
            <a:spLocks noGrp="1"/>
          </p:cNvSpPr>
          <p:nvPr>
            <p:ph type="subTitle" idx="1"/>
          </p:nvPr>
        </p:nvSpPr>
        <p:spPr>
          <a:xfrm>
            <a:off x="500034" y="692696"/>
            <a:ext cx="8032406" cy="5736700"/>
          </a:xfrm>
        </p:spPr>
        <p:txBody>
          <a:bodyPr>
            <a:normAutofit/>
          </a:bodyPr>
          <a:lstStyle/>
          <a:p>
            <a:pPr algn="r"/>
            <a:r>
              <a:rPr lang="ar-SA" sz="3600" b="1" dirty="0" smtClean="0">
                <a:solidFill>
                  <a:srgbClr val="FF0066"/>
                </a:solidFill>
                <a:cs typeface="Akhbar MT" pitchFamily="2" charset="-78"/>
              </a:rPr>
              <a:t>    يقول شفيق </a:t>
            </a:r>
            <a:r>
              <a:rPr lang="ar-SA" sz="3600" b="1" dirty="0" err="1" smtClean="0">
                <a:solidFill>
                  <a:srgbClr val="FF0066"/>
                </a:solidFill>
                <a:cs typeface="Akhbar MT" pitchFamily="2" charset="-78"/>
              </a:rPr>
              <a:t>جبري:                </a:t>
            </a:r>
            <a:r>
              <a:rPr lang="ar-SA" sz="3600" b="1" dirty="0" err="1" smtClean="0">
                <a:solidFill>
                  <a:schemeClr val="accent3">
                    <a:lumMod val="75000"/>
                  </a:schemeClr>
                </a:solidFill>
                <a:cs typeface="Akhbar MT" pitchFamily="2" charset="-78"/>
              </a:rPr>
              <a:t/>
            </a:r>
            <a:br>
              <a:rPr lang="ar-SA" sz="3600" b="1" dirty="0" err="1" smtClean="0">
                <a:solidFill>
                  <a:schemeClr val="accent3">
                    <a:lumMod val="75000"/>
                  </a:schemeClr>
                </a:solidFill>
                <a:cs typeface="Akhbar MT" pitchFamily="2" charset="-78"/>
              </a:rPr>
            </a:br>
            <a:r>
              <a:rPr lang="ar-SA" sz="3600" b="1" dirty="0" smtClean="0">
                <a:solidFill>
                  <a:schemeClr val="tx1">
                    <a:lumMod val="95000"/>
                    <a:lumOff val="5000"/>
                  </a:schemeClr>
                </a:solidFill>
                <a:cs typeface="Akhbar MT" pitchFamily="2" charset="-78"/>
              </a:rPr>
              <a:t>(إني مولع بالألفاظ أفتش عن محاسنها وأحفظ ما يروقني من هذه </a:t>
            </a:r>
            <a:r>
              <a:rPr lang="ar-SA" sz="3600" b="1" dirty="0" err="1" smtClean="0">
                <a:solidFill>
                  <a:schemeClr val="tx1">
                    <a:lumMod val="95000"/>
                    <a:lumOff val="5000"/>
                  </a:schemeClr>
                </a:solidFill>
                <a:cs typeface="Akhbar MT" pitchFamily="2" charset="-78"/>
              </a:rPr>
              <a:t>المحاسن </a:t>
            </a:r>
            <a:r>
              <a:rPr lang="ar-SA" sz="3600" b="1" dirty="0" smtClean="0">
                <a:solidFill>
                  <a:schemeClr val="tx1">
                    <a:lumMod val="95000"/>
                    <a:lumOff val="5000"/>
                  </a:schemeClr>
                </a:solidFill>
                <a:cs typeface="Akhbar MT" pitchFamily="2" charset="-78"/>
              </a:rPr>
              <a:t>,وإذا رجعت إلى أيام الصبا </a:t>
            </a:r>
            <a:r>
              <a:rPr lang="ar-SA" sz="3600" b="1" dirty="0" err="1" smtClean="0">
                <a:solidFill>
                  <a:schemeClr val="tx1">
                    <a:lumMod val="95000"/>
                    <a:lumOff val="5000"/>
                  </a:schemeClr>
                </a:solidFill>
                <a:cs typeface="Akhbar MT" pitchFamily="2" charset="-78"/>
              </a:rPr>
              <a:t>والمطالعة </a:t>
            </a:r>
            <a:r>
              <a:rPr lang="ar-SA" sz="3600" b="1" dirty="0" smtClean="0">
                <a:solidFill>
                  <a:schemeClr val="tx1">
                    <a:lumMod val="95000"/>
                    <a:lumOff val="5000"/>
                  </a:schemeClr>
                </a:solidFill>
                <a:cs typeface="Akhbar MT" pitchFamily="2" charset="-78"/>
              </a:rPr>
              <a:t>,وجدت دفاتري الخاصة كثيرا من كلام المتقدمين التقطته من كتب الأدب ولا أزال إذا أمكنتني مناهز الفرص أقيد في ذهني ما أمر </a:t>
            </a:r>
            <a:r>
              <a:rPr lang="ar-SA" sz="3600" b="1" dirty="0" err="1" smtClean="0">
                <a:solidFill>
                  <a:schemeClr val="tx1">
                    <a:lumMod val="95000"/>
                    <a:lumOff val="5000"/>
                  </a:schemeClr>
                </a:solidFill>
                <a:cs typeface="Akhbar MT" pitchFamily="2" charset="-78"/>
              </a:rPr>
              <a:t>به</a:t>
            </a:r>
            <a:r>
              <a:rPr lang="ar-SA" sz="3600" b="1" dirty="0" smtClean="0">
                <a:solidFill>
                  <a:schemeClr val="tx1">
                    <a:lumMod val="95000"/>
                    <a:lumOff val="5000"/>
                  </a:schemeClr>
                </a:solidFill>
                <a:cs typeface="Akhbar MT" pitchFamily="2" charset="-78"/>
              </a:rPr>
              <a:t> من هذه أمثال هذا </a:t>
            </a:r>
            <a:r>
              <a:rPr lang="ar-SA" sz="3600" b="1" dirty="0" err="1" smtClean="0">
                <a:solidFill>
                  <a:schemeClr val="tx1">
                    <a:lumMod val="95000"/>
                    <a:lumOff val="5000"/>
                  </a:schemeClr>
                </a:solidFill>
                <a:cs typeface="Akhbar MT" pitchFamily="2" charset="-78"/>
              </a:rPr>
              <a:t>الكلام </a:t>
            </a:r>
            <a:r>
              <a:rPr lang="ar-SA" sz="3600" b="1" dirty="0" smtClean="0">
                <a:solidFill>
                  <a:schemeClr val="tx1">
                    <a:lumMod val="95000"/>
                    <a:lumOff val="5000"/>
                  </a:schemeClr>
                </a:solidFill>
                <a:cs typeface="Akhbar MT" pitchFamily="2" charset="-78"/>
              </a:rPr>
              <a:t>.وقد عرف في هذا الميل بعض الكتاب والشعراء الذين عشت </a:t>
            </a:r>
            <a:r>
              <a:rPr lang="ar-SA" sz="3600" b="1" dirty="0" err="1" smtClean="0">
                <a:solidFill>
                  <a:schemeClr val="tx1">
                    <a:lumMod val="95000"/>
                    <a:lumOff val="5000"/>
                  </a:schemeClr>
                </a:solidFill>
                <a:cs typeface="Akhbar MT" pitchFamily="2" charset="-78"/>
              </a:rPr>
              <a:t>عصرهم </a:t>
            </a:r>
            <a:r>
              <a:rPr lang="ar-SA" sz="3600" b="1" dirty="0" smtClean="0">
                <a:solidFill>
                  <a:schemeClr val="tx1">
                    <a:lumMod val="95000"/>
                    <a:lumOff val="5000"/>
                  </a:schemeClr>
                </a:solidFill>
                <a:cs typeface="Akhbar MT" pitchFamily="2" charset="-78"/>
              </a:rPr>
              <a:t>...لقد كان يحملني حبي للفظ على أن أفتش في القوافي قبل الشروع في </a:t>
            </a:r>
            <a:r>
              <a:rPr lang="ar-SA" sz="3600" b="1" dirty="0" err="1" smtClean="0">
                <a:solidFill>
                  <a:schemeClr val="tx1">
                    <a:lumMod val="95000"/>
                    <a:lumOff val="5000"/>
                  </a:schemeClr>
                </a:solidFill>
                <a:cs typeface="Akhbar MT" pitchFamily="2" charset="-78"/>
              </a:rPr>
              <a:t>القصيدة </a:t>
            </a:r>
            <a:r>
              <a:rPr lang="ar-SA" sz="3600" b="1" dirty="0" smtClean="0">
                <a:solidFill>
                  <a:schemeClr val="tx1">
                    <a:lumMod val="95000"/>
                    <a:lumOff val="5000"/>
                  </a:schemeClr>
                </a:solidFill>
                <a:cs typeface="Akhbar MT" pitchFamily="2" charset="-78"/>
              </a:rPr>
              <a:t>,وفي بعض الأحيان أحشد من القوافي جملة انتخبها,لأن معرفة القافية كانت تمهد سبيلا إلى البيت </a:t>
            </a:r>
            <a:endParaRPr lang="ar-SA" sz="3600" b="1" dirty="0" smtClean="0">
              <a:solidFill>
                <a:schemeClr val="tx1"/>
              </a:solidFill>
              <a:cs typeface="Akhbar MT" pitchFamily="2" charset="-78"/>
            </a:endParaRPr>
          </a:p>
        </p:txBody>
      </p:sp>
      <p:pic>
        <p:nvPicPr>
          <p:cNvPr id="6" name="Picture 2" descr="C:\Users\user\AppData\Local\Microsoft\Windows\Temporary Internet Files\Content.IE5\1Y2RETRW\MC900280537[1].wmf"/>
          <p:cNvPicPr>
            <a:picLocks noChangeAspect="1" noChangeArrowheads="1"/>
          </p:cNvPicPr>
          <p:nvPr/>
        </p:nvPicPr>
        <p:blipFill>
          <a:blip r:embed="rId3" cstate="print"/>
          <a:srcRect/>
          <a:stretch>
            <a:fillRect/>
          </a:stretch>
        </p:blipFill>
        <p:spPr bwMode="auto">
          <a:xfrm>
            <a:off x="8028384" y="548680"/>
            <a:ext cx="928694" cy="785818"/>
          </a:xfrm>
          <a:prstGeom prst="rect">
            <a:avLst/>
          </a:prstGeom>
          <a:noFill/>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28596" y="357166"/>
            <a:ext cx="8286808" cy="6143668"/>
          </a:xfrm>
        </p:spPr>
        <p:style>
          <a:lnRef idx="1">
            <a:schemeClr val="dk1"/>
          </a:lnRef>
          <a:fillRef idx="2">
            <a:schemeClr val="dk1"/>
          </a:fillRef>
          <a:effectRef idx="1">
            <a:schemeClr val="dk1"/>
          </a:effectRef>
          <a:fontRef idx="minor">
            <a:schemeClr val="dk1"/>
          </a:fontRef>
        </p:style>
        <p:txBody>
          <a:bodyPr>
            <a:normAutofit/>
          </a:bodyPr>
          <a:lstStyle/>
          <a:p>
            <a:r>
              <a:rPr lang="ar-SA" sz="4800" b="1" dirty="0" smtClean="0">
                <a:solidFill>
                  <a:schemeClr val="accent2"/>
                </a:solidFill>
                <a:latin typeface="Arabic Typesetting" pitchFamily="66" charset="-78"/>
                <a:cs typeface="Arabic Typesetting" pitchFamily="66" charset="-78"/>
              </a:rPr>
              <a:t>أثر اللفظ في تداعي الصور المخزنة: </a:t>
            </a:r>
            <a:r>
              <a:rPr lang="ar-SA" sz="4800" b="1" dirty="0" smtClean="0">
                <a:solidFill>
                  <a:schemeClr val="accent3">
                    <a:lumMod val="75000"/>
                  </a:schemeClr>
                </a:solidFill>
                <a:latin typeface="Arabic Typesetting" pitchFamily="66" charset="-78"/>
                <a:cs typeface="Arabic Typesetting" pitchFamily="66" charset="-78"/>
              </a:rPr>
              <a:t/>
            </a:r>
            <a:br>
              <a:rPr lang="ar-SA" sz="4800" b="1" dirty="0" smtClean="0">
                <a:solidFill>
                  <a:schemeClr val="accent3">
                    <a:lumMod val="75000"/>
                  </a:schemeClr>
                </a:solidFill>
                <a:latin typeface="Arabic Typesetting" pitchFamily="66" charset="-78"/>
                <a:cs typeface="Arabic Typesetting" pitchFamily="66" charset="-78"/>
              </a:rPr>
            </a:br>
            <a:r>
              <a:rPr lang="ar-SA" sz="4800" b="1" dirty="0" smtClean="0">
                <a:solidFill>
                  <a:schemeClr val="tx1">
                    <a:lumMod val="95000"/>
                    <a:lumOff val="5000"/>
                  </a:schemeClr>
                </a:solidFill>
                <a:latin typeface="Arabic Typesetting" pitchFamily="66" charset="-78"/>
                <a:cs typeface="Arabic Typesetting" pitchFamily="66" charset="-78"/>
              </a:rPr>
              <a:t>أن الصور المخزونة في الذهن تنتظر من يحركها حتى </a:t>
            </a:r>
            <a:r>
              <a:rPr lang="ar-SA" sz="4800" b="1" dirty="0" err="1" smtClean="0">
                <a:solidFill>
                  <a:schemeClr val="tx1">
                    <a:lumMod val="95000"/>
                    <a:lumOff val="5000"/>
                  </a:schemeClr>
                </a:solidFill>
                <a:latin typeface="Arabic Typesetting" pitchFamily="66" charset="-78"/>
                <a:cs typeface="Arabic Typesetting" pitchFamily="66" charset="-78"/>
              </a:rPr>
              <a:t>تخرج </a:t>
            </a:r>
            <a:r>
              <a:rPr lang="ar-SA" sz="4800" b="1" dirty="0" smtClean="0">
                <a:solidFill>
                  <a:schemeClr val="tx1">
                    <a:lumMod val="95000"/>
                    <a:lumOff val="5000"/>
                  </a:schemeClr>
                </a:solidFill>
                <a:latin typeface="Arabic Typesetting" pitchFamily="66" charset="-78"/>
                <a:cs typeface="Arabic Typesetting" pitchFamily="66" charset="-78"/>
              </a:rPr>
              <a:t>,وهذه الصور من الشعر العربي </a:t>
            </a:r>
            <a:r>
              <a:rPr lang="ar-SA" sz="4800" b="1" dirty="0" err="1" smtClean="0">
                <a:solidFill>
                  <a:schemeClr val="tx1">
                    <a:lumMod val="95000"/>
                    <a:lumOff val="5000"/>
                  </a:schemeClr>
                </a:solidFill>
                <a:latin typeface="Arabic Typesetting" pitchFamily="66" charset="-78"/>
                <a:cs typeface="Arabic Typesetting" pitchFamily="66" charset="-78"/>
              </a:rPr>
              <a:t>القديم </a:t>
            </a:r>
            <a:r>
              <a:rPr lang="ar-SA" sz="4800" b="1" dirty="0" smtClean="0">
                <a:solidFill>
                  <a:schemeClr val="tx1">
                    <a:lumMod val="95000"/>
                    <a:lumOff val="5000"/>
                  </a:schemeClr>
                </a:solidFill>
                <a:latin typeface="Arabic Typesetting" pitchFamily="66" charset="-78"/>
                <a:cs typeface="Arabic Typesetting" pitchFamily="66" charset="-78"/>
              </a:rPr>
              <a:t>,وكان كم الصعب أن يفلت من أسار القديم شاعر من شعراء </a:t>
            </a:r>
            <a:r>
              <a:rPr lang="ar-SA" sz="4800" b="1" dirty="0" err="1" smtClean="0">
                <a:solidFill>
                  <a:schemeClr val="tx1">
                    <a:lumMod val="95000"/>
                    <a:lumOff val="5000"/>
                  </a:schemeClr>
                </a:solidFill>
                <a:latin typeface="Arabic Typesetting" pitchFamily="66" charset="-78"/>
                <a:cs typeface="Arabic Typesetting" pitchFamily="66" charset="-78"/>
              </a:rPr>
              <a:t>الاتجاة</a:t>
            </a:r>
            <a:r>
              <a:rPr lang="ar-SA" sz="4800" b="1" dirty="0" smtClean="0">
                <a:solidFill>
                  <a:schemeClr val="tx1">
                    <a:lumMod val="95000"/>
                    <a:lumOff val="5000"/>
                  </a:schemeClr>
                </a:solidFill>
                <a:latin typeface="Arabic Typesetting" pitchFamily="66" charset="-78"/>
                <a:cs typeface="Arabic Typesetting" pitchFamily="66" charset="-78"/>
              </a:rPr>
              <a:t> ألأتباعي </a:t>
            </a:r>
            <a:r>
              <a:rPr lang="ar-SA" sz="4800" b="1" dirty="0" err="1" smtClean="0">
                <a:solidFill>
                  <a:schemeClr val="tx1">
                    <a:lumMod val="95000"/>
                    <a:lumOff val="5000"/>
                  </a:schemeClr>
                </a:solidFill>
                <a:latin typeface="Arabic Typesetting" pitchFamily="66" charset="-78"/>
                <a:cs typeface="Arabic Typesetting" pitchFamily="66" charset="-78"/>
              </a:rPr>
              <a:t>الأ</a:t>
            </a:r>
            <a:r>
              <a:rPr lang="ar-SA" sz="4800" b="1" dirty="0" smtClean="0">
                <a:solidFill>
                  <a:schemeClr val="tx1">
                    <a:lumMod val="95000"/>
                    <a:lumOff val="5000"/>
                  </a:schemeClr>
                </a:solidFill>
                <a:latin typeface="Arabic Typesetting" pitchFamily="66" charset="-78"/>
                <a:cs typeface="Arabic Typesetting" pitchFamily="66" charset="-78"/>
              </a:rPr>
              <a:t> إذا كان عملاقا مثل شوقي </a:t>
            </a:r>
            <a:endParaRPr lang="ar-SA" sz="4800" b="1" dirty="0">
              <a:latin typeface="Arabic Typesetting" pitchFamily="66" charset="-78"/>
              <a:cs typeface="Arabic Typesetting" pitchFamily="66" charset="-78"/>
            </a:endParaRPr>
          </a:p>
        </p:txBody>
      </p:sp>
      <p:pic>
        <p:nvPicPr>
          <p:cNvPr id="8" name="صورة 7" descr="1333872480_.jpg"/>
          <p:cNvPicPr>
            <a:picLocks noChangeAspect="1"/>
          </p:cNvPicPr>
          <p:nvPr/>
        </p:nvPicPr>
        <p:blipFill>
          <a:blip r:embed="rId2" cstate="print"/>
          <a:stretch>
            <a:fillRect/>
          </a:stretch>
        </p:blipFill>
        <p:spPr>
          <a:xfrm>
            <a:off x="611560" y="4509120"/>
            <a:ext cx="7632848" cy="1944216"/>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332656"/>
            <a:ext cx="8712968" cy="6264696"/>
          </a:xfrm>
        </p:spPr>
        <p:style>
          <a:lnRef idx="2">
            <a:schemeClr val="accent3"/>
          </a:lnRef>
          <a:fillRef idx="1">
            <a:schemeClr val="lt1"/>
          </a:fillRef>
          <a:effectRef idx="0">
            <a:schemeClr val="accent3"/>
          </a:effectRef>
          <a:fontRef idx="minor">
            <a:schemeClr val="dk1"/>
          </a:fontRef>
        </p:style>
        <p:txBody>
          <a:bodyPr>
            <a:noAutofit/>
          </a:bodyPr>
          <a:lstStyle/>
          <a:p>
            <a:r>
              <a:rPr lang="ar-SA" sz="3200" b="1" dirty="0" smtClean="0">
                <a:cs typeface="Akhbar MT" pitchFamily="2" charset="-78"/>
              </a:rPr>
              <a:t>ولكن مفهوم الشعر بدأ يتغير تحت تأثير الاتجاهات النقدية </a:t>
            </a:r>
            <a:r>
              <a:rPr lang="ar-SA" sz="3200" b="1" dirty="0" err="1" smtClean="0">
                <a:cs typeface="Akhbar MT" pitchFamily="2" charset="-78"/>
              </a:rPr>
              <a:t>الوافدة ،</a:t>
            </a:r>
            <a:r>
              <a:rPr lang="ar-SA" sz="3200" b="1" dirty="0" smtClean="0">
                <a:cs typeface="Akhbar MT" pitchFamily="2" charset="-78"/>
              </a:rPr>
              <a:t/>
            </a:r>
            <a:br>
              <a:rPr lang="ar-SA" sz="3200" b="1" dirty="0" smtClean="0">
                <a:cs typeface="Akhbar MT" pitchFamily="2" charset="-78"/>
              </a:rPr>
            </a:br>
            <a:r>
              <a:rPr lang="ar-SA" sz="3200" b="1" dirty="0" smtClean="0">
                <a:cs typeface="Akhbar MT" pitchFamily="2" charset="-78"/>
              </a:rPr>
              <a:t> فبعد أن كان الشعر هو الكلام الموزون </a:t>
            </a:r>
            <a:r>
              <a:rPr lang="ar-SA" sz="3200" b="1" dirty="0" err="1" smtClean="0">
                <a:cs typeface="Akhbar MT" pitchFamily="2" charset="-78"/>
              </a:rPr>
              <a:t>المقفى </a:t>
            </a:r>
            <a:r>
              <a:rPr lang="ar-SA" sz="3200" b="1" dirty="0" smtClean="0">
                <a:cs typeface="Akhbar MT" pitchFamily="2" charset="-78"/>
              </a:rPr>
              <a:t>، أصح التعبير الموسيقي باللفظ عن الإحساس </a:t>
            </a:r>
            <a:r>
              <a:rPr lang="ar-SA" sz="3200" b="1" dirty="0" err="1" smtClean="0">
                <a:cs typeface="Akhbar MT" pitchFamily="2" charset="-78"/>
              </a:rPr>
              <a:t>الصادق ..</a:t>
            </a:r>
            <a:r>
              <a:rPr lang="ar-SA" sz="3200" b="1" dirty="0" smtClean="0">
                <a:cs typeface="Akhbar MT" pitchFamily="2" charset="-78"/>
              </a:rPr>
              <a:t> فصدق الإحساس نفى عن القصيدة مقدماتها التقليدية والتعبير الموسيقي فك قيد القافية عند بعض الشعراء أو في بعض </a:t>
            </a:r>
            <a:r>
              <a:rPr lang="ar-SA" sz="3200" b="1" dirty="0" err="1" smtClean="0">
                <a:cs typeface="Akhbar MT" pitchFamily="2" charset="-78"/>
              </a:rPr>
              <a:t>القصائد </a:t>
            </a:r>
            <a:r>
              <a:rPr lang="ar-SA" sz="3200" b="1" dirty="0" smtClean="0">
                <a:cs typeface="Akhbar MT" pitchFamily="2" charset="-78"/>
              </a:rPr>
              <a:t>، وفي ذلك يقول جميل صدقي </a:t>
            </a:r>
            <a:r>
              <a:rPr lang="ar-SA" sz="3200" b="1" dirty="0" err="1" smtClean="0">
                <a:cs typeface="Akhbar MT" pitchFamily="2" charset="-78"/>
              </a:rPr>
              <a:t>الزهاوي</a:t>
            </a:r>
            <a:r>
              <a:rPr lang="ar-SA" sz="3200" b="1" dirty="0" smtClean="0">
                <a:cs typeface="Akhbar MT" pitchFamily="2" charset="-78"/>
              </a:rPr>
              <a:t> </a:t>
            </a:r>
            <a:br>
              <a:rPr lang="ar-SA" sz="3200" b="1" dirty="0" smtClean="0">
                <a:cs typeface="Akhbar MT" pitchFamily="2" charset="-78"/>
              </a:rPr>
            </a:br>
            <a:r>
              <a:rPr lang="ar-SA" sz="3200" b="1" dirty="0" err="1" smtClean="0">
                <a:solidFill>
                  <a:schemeClr val="accent6">
                    <a:lumMod val="50000"/>
                  </a:schemeClr>
                </a:solidFill>
                <a:cs typeface="Akhbar MT" pitchFamily="2" charset="-78"/>
              </a:rPr>
              <a:t>:(</a:t>
            </a:r>
            <a:r>
              <a:rPr lang="ar-SA" sz="3200" b="1" dirty="0" smtClean="0">
                <a:solidFill>
                  <a:schemeClr val="accent6">
                    <a:lumMod val="50000"/>
                  </a:schemeClr>
                </a:solidFill>
                <a:cs typeface="Akhbar MT" pitchFamily="2" charset="-78"/>
              </a:rPr>
              <a:t>( الشعر ما ينظمه الشاعر عن إحساس يجيش في نفسه بأوزان موسيقية تهز </a:t>
            </a:r>
            <a:r>
              <a:rPr lang="ar-SA" sz="3200" b="1" dirty="0" err="1" smtClean="0">
                <a:solidFill>
                  <a:schemeClr val="accent6">
                    <a:lumMod val="50000"/>
                  </a:schemeClr>
                </a:solidFill>
                <a:cs typeface="Akhbar MT" pitchFamily="2" charset="-78"/>
              </a:rPr>
              <a:t>السامع </a:t>
            </a:r>
            <a:r>
              <a:rPr lang="ar-SA" sz="3200" b="1" dirty="0" smtClean="0">
                <a:solidFill>
                  <a:schemeClr val="accent6">
                    <a:lumMod val="50000"/>
                  </a:schemeClr>
                </a:solidFill>
                <a:cs typeface="Akhbar MT" pitchFamily="2" charset="-78"/>
              </a:rPr>
              <a:t>، وهو أشبه بالا حياء في اتباعه سنة النشوء والارتقاء يتجدد بحسب </a:t>
            </a:r>
            <a:r>
              <a:rPr lang="ar-SA" sz="3200" b="1" dirty="0" err="1" smtClean="0">
                <a:solidFill>
                  <a:schemeClr val="accent6">
                    <a:lumMod val="50000"/>
                  </a:schemeClr>
                </a:solidFill>
                <a:cs typeface="Akhbar MT" pitchFamily="2" charset="-78"/>
              </a:rPr>
              <a:t>الزمان </a:t>
            </a:r>
            <a:r>
              <a:rPr lang="ar-SA" sz="3200" b="1" dirty="0" smtClean="0">
                <a:solidFill>
                  <a:schemeClr val="accent6">
                    <a:lumMod val="50000"/>
                  </a:schemeClr>
                </a:solidFill>
                <a:cs typeface="Akhbar MT" pitchFamily="2" charset="-78"/>
              </a:rPr>
              <a:t>، ويرتقي من الأدنى إلى الأعلى ومن البسيط إلى </a:t>
            </a:r>
            <a:r>
              <a:rPr lang="ar-SA" sz="3200" b="1" dirty="0" err="1" smtClean="0">
                <a:solidFill>
                  <a:schemeClr val="accent6">
                    <a:lumMod val="50000"/>
                  </a:schemeClr>
                </a:solidFill>
                <a:cs typeface="Akhbar MT" pitchFamily="2" charset="-78"/>
              </a:rPr>
              <a:t>المركب </a:t>
            </a:r>
            <a:r>
              <a:rPr lang="ar-SA" sz="3200" b="1" dirty="0" smtClean="0">
                <a:solidFill>
                  <a:schemeClr val="accent6">
                    <a:lumMod val="50000"/>
                  </a:schemeClr>
                </a:solidFill>
                <a:cs typeface="Akhbar MT" pitchFamily="2" charset="-78"/>
              </a:rPr>
              <a:t>، وما أخلق الشاعر بأن يخرق التقاليد التي ورثها الأبناء عن الآباء فيقول ما يشعر </a:t>
            </a:r>
            <a:r>
              <a:rPr lang="ar-SA" sz="3200" b="1" dirty="0" err="1" smtClean="0">
                <a:solidFill>
                  <a:schemeClr val="accent6">
                    <a:lumMod val="50000"/>
                  </a:schemeClr>
                </a:solidFill>
                <a:cs typeface="Akhbar MT" pitchFamily="2" charset="-78"/>
              </a:rPr>
              <a:t>به</a:t>
            </a:r>
            <a:r>
              <a:rPr lang="ar-SA" sz="3200" b="1" dirty="0" smtClean="0">
                <a:solidFill>
                  <a:schemeClr val="accent6">
                    <a:lumMod val="50000"/>
                  </a:schemeClr>
                </a:solidFill>
                <a:cs typeface="Akhbar MT" pitchFamily="2" charset="-78"/>
              </a:rPr>
              <a:t> هؤلاء لاما يشعر </a:t>
            </a:r>
            <a:r>
              <a:rPr lang="ar-SA" sz="3200" b="1" dirty="0" err="1" smtClean="0">
                <a:solidFill>
                  <a:schemeClr val="accent6">
                    <a:lumMod val="50000"/>
                  </a:schemeClr>
                </a:solidFill>
                <a:cs typeface="Akhbar MT" pitchFamily="2" charset="-78"/>
              </a:rPr>
              <a:t>به</a:t>
            </a:r>
            <a:r>
              <a:rPr lang="ar-SA" sz="3200" b="1" dirty="0" smtClean="0">
                <a:solidFill>
                  <a:schemeClr val="accent6">
                    <a:lumMod val="50000"/>
                  </a:schemeClr>
                </a:solidFill>
                <a:cs typeface="Akhbar MT" pitchFamily="2" charset="-78"/>
              </a:rPr>
              <a:t> آباؤه ولا أرى مانعاً من تغيير </a:t>
            </a:r>
            <a:r>
              <a:rPr lang="ar-SA" sz="3200" b="1" dirty="0" err="1" smtClean="0">
                <a:solidFill>
                  <a:schemeClr val="accent6">
                    <a:lumMod val="50000"/>
                  </a:schemeClr>
                </a:solidFill>
                <a:cs typeface="Akhbar MT" pitchFamily="2" charset="-78"/>
              </a:rPr>
              <a:t>القافية </a:t>
            </a:r>
            <a:r>
              <a:rPr lang="ar-SA" sz="3200" b="1" dirty="0" smtClean="0">
                <a:solidFill>
                  <a:schemeClr val="accent6">
                    <a:lumMod val="50000"/>
                  </a:schemeClr>
                </a:solidFill>
                <a:cs typeface="Akhbar MT" pitchFamily="2" charset="-78"/>
              </a:rPr>
              <a:t>، بعد كل بضعة أبيات من القصيدة عند الانتقال من فصل إلى </a:t>
            </a:r>
            <a:r>
              <a:rPr lang="ar-SA" sz="3200" b="1" dirty="0" err="1" smtClean="0">
                <a:solidFill>
                  <a:schemeClr val="accent6">
                    <a:lumMod val="50000"/>
                  </a:schemeClr>
                </a:solidFill>
                <a:cs typeface="Akhbar MT" pitchFamily="2" charset="-78"/>
              </a:rPr>
              <a:t>آخر ))</a:t>
            </a:r>
            <a:r>
              <a:rPr lang="ar-SA" sz="3200" b="1" dirty="0" smtClean="0">
                <a:solidFill>
                  <a:schemeClr val="accent6">
                    <a:lumMod val="50000"/>
                  </a:schemeClr>
                </a:solidFill>
                <a:cs typeface="Akhbar MT" pitchFamily="2" charset="-78"/>
              </a:rPr>
              <a:t> </a:t>
            </a:r>
            <a:r>
              <a:rPr lang="en-US" sz="3200" b="1" dirty="0" smtClean="0">
                <a:cs typeface="Akhbar MT" pitchFamily="2" charset="-78"/>
              </a:rPr>
              <a:t/>
            </a:r>
            <a:br>
              <a:rPr lang="en-US" sz="3200" b="1" dirty="0" smtClean="0">
                <a:cs typeface="Akhbar MT" pitchFamily="2" charset="-78"/>
              </a:rPr>
            </a:br>
            <a:r>
              <a:rPr lang="ar-SA" sz="3200" b="1" dirty="0" smtClean="0">
                <a:cs typeface="Akhbar MT" pitchFamily="2" charset="-78"/>
              </a:rPr>
              <a:t> </a:t>
            </a:r>
            <a:r>
              <a:rPr lang="en-US" sz="3200" b="1" dirty="0" smtClean="0">
                <a:cs typeface="Akhbar MT" pitchFamily="2" charset="-78"/>
              </a:rPr>
              <a:t/>
            </a:r>
            <a:br>
              <a:rPr lang="en-US" sz="3200" b="1" dirty="0" smtClean="0">
                <a:cs typeface="Akhbar MT" pitchFamily="2" charset="-78"/>
              </a:rPr>
            </a:br>
            <a:endParaRPr lang="ar-SA" sz="3200" b="1" dirty="0">
              <a:cs typeface="Akhbar MT" pitchFamily="2" charset="-78"/>
            </a:endParaRPr>
          </a:p>
        </p:txBody>
      </p:sp>
      <p:pic>
        <p:nvPicPr>
          <p:cNvPr id="7" name="صورة 6" descr="_1_~1.JPG"/>
          <p:cNvPicPr>
            <a:picLocks noChangeAspect="1"/>
          </p:cNvPicPr>
          <p:nvPr/>
        </p:nvPicPr>
        <p:blipFill>
          <a:blip r:embed="rId2" cstate="print"/>
          <a:stretch>
            <a:fillRect/>
          </a:stretch>
        </p:blipFill>
        <p:spPr>
          <a:xfrm>
            <a:off x="6898258" y="5229200"/>
            <a:ext cx="1973909" cy="1340768"/>
          </a:xfrm>
          <a:prstGeom prst="rect">
            <a:avLst/>
          </a:prstGeom>
        </p:spPr>
      </p:pic>
    </p:spTree>
  </p:cSld>
  <p:clrMapOvr>
    <a:masterClrMapping/>
  </p:clrMapOvr>
  <p:transition>
    <p:pull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404664"/>
            <a:ext cx="8640960" cy="6048672"/>
          </a:xfrm>
        </p:spPr>
        <p:txBody>
          <a:bodyPr>
            <a:noAutofit/>
          </a:bodyPr>
          <a:lstStyle/>
          <a:p>
            <a:r>
              <a:rPr lang="ar-SA" sz="2800" b="1" dirty="0" smtClean="0">
                <a:solidFill>
                  <a:srgbClr val="FF0000"/>
                </a:solidFill>
                <a:latin typeface="Arabic Typesetting" pitchFamily="66" charset="-78"/>
              </a:rPr>
              <a:t>أهم قيم هذا الاتجاه(سمات الكلاسيكية</a:t>
            </a:r>
            <a:r>
              <a:rPr lang="ar-SA" sz="2800" b="1" dirty="0" err="1" smtClean="0">
                <a:solidFill>
                  <a:srgbClr val="FF0000"/>
                </a:solidFill>
                <a:latin typeface="Arabic Typesetting" pitchFamily="66" charset="-78"/>
              </a:rPr>
              <a:t>):</a:t>
            </a:r>
            <a:endParaRPr lang="ar-SA" sz="2800" b="1" dirty="0" smtClean="0">
              <a:solidFill>
                <a:srgbClr val="FF0000"/>
              </a:solidFill>
              <a:latin typeface="Arabic Typesetting" pitchFamily="66" charset="-78"/>
            </a:endParaRPr>
          </a:p>
          <a:p>
            <a:r>
              <a:rPr lang="ar-SA" sz="2400" b="1" dirty="0" smtClean="0">
                <a:solidFill>
                  <a:srgbClr val="FF0000"/>
                </a:solidFill>
                <a:latin typeface="Arial" pitchFamily="34" charset="0"/>
              </a:rPr>
              <a:t> </a:t>
            </a:r>
            <a:r>
              <a:rPr lang="ar-SA" sz="2400" b="1" dirty="0" smtClean="0">
                <a:latin typeface="Arial" pitchFamily="34" charset="0"/>
              </a:rPr>
              <a:t>تتركز إذن في وحدة البيت حتى كأنه كلام مستقل عما قبله </a:t>
            </a:r>
            <a:br>
              <a:rPr lang="ar-SA" sz="2400" b="1" dirty="0" smtClean="0">
                <a:latin typeface="Arial" pitchFamily="34" charset="0"/>
              </a:rPr>
            </a:br>
            <a:r>
              <a:rPr lang="ar-SA" sz="2400" b="1" dirty="0" smtClean="0">
                <a:latin typeface="Arial" pitchFamily="34" charset="0"/>
              </a:rPr>
              <a:t>وعما بعده، وكانت ظروف إنشاد الشعر في الأسواق الأدبية تستدعي </a:t>
            </a:r>
            <a:r>
              <a:rPr lang="ar-SA" sz="2400" b="1" dirty="0" err="1" smtClean="0">
                <a:latin typeface="Arial" pitchFamily="34" charset="0"/>
              </a:rPr>
              <a:t>ذلك </a:t>
            </a:r>
            <a:r>
              <a:rPr lang="ar-SA" sz="2400" b="1" dirty="0" smtClean="0">
                <a:latin typeface="Arial" pitchFamily="34" charset="0"/>
              </a:rPr>
              <a:t>، ليفهم السامع المعنى </a:t>
            </a:r>
            <a:r>
              <a:rPr lang="ar-SA" sz="2400" b="1" dirty="0" err="1" smtClean="0">
                <a:latin typeface="Arial" pitchFamily="34" charset="0"/>
              </a:rPr>
              <a:t>الجزئي </a:t>
            </a:r>
            <a:r>
              <a:rPr lang="ar-SA" sz="2400" b="1" dirty="0" smtClean="0">
                <a:latin typeface="Arial" pitchFamily="34" charset="0"/>
              </a:rPr>
              <a:t>، وإذا كانوا قد عرفوا الوحدة </a:t>
            </a:r>
            <a:br>
              <a:rPr lang="ar-SA" sz="2400" b="1" dirty="0" smtClean="0">
                <a:latin typeface="Arial" pitchFamily="34" charset="0"/>
              </a:rPr>
            </a:br>
            <a:r>
              <a:rPr lang="ar-SA" sz="2400" b="1" dirty="0" smtClean="0">
                <a:latin typeface="Arial" pitchFamily="34" charset="0"/>
              </a:rPr>
              <a:t>النفسية أو الرابطة </a:t>
            </a:r>
            <a:r>
              <a:rPr lang="ar-SA" sz="2400" b="1" dirty="0" err="1" smtClean="0">
                <a:latin typeface="Arial" pitchFamily="34" charset="0"/>
              </a:rPr>
              <a:t>المعنوية </a:t>
            </a:r>
            <a:r>
              <a:rPr lang="ar-SA" sz="2400" b="1" dirty="0" smtClean="0">
                <a:latin typeface="Arial" pitchFamily="34" charset="0"/>
              </a:rPr>
              <a:t>، فقد كان ذلك ملائماً لقصيدتهم التي تحتوي على أكثر</a:t>
            </a:r>
            <a:br>
              <a:rPr lang="ar-SA" sz="2400" b="1" dirty="0" smtClean="0">
                <a:latin typeface="Arial" pitchFamily="34" charset="0"/>
              </a:rPr>
            </a:br>
            <a:r>
              <a:rPr lang="ar-SA" sz="2400" b="1" dirty="0" smtClean="0">
                <a:latin typeface="Arial" pitchFamily="34" charset="0"/>
              </a:rPr>
              <a:t> من </a:t>
            </a:r>
            <a:r>
              <a:rPr lang="ar-SA" sz="2400" b="1" dirty="0" err="1" smtClean="0">
                <a:latin typeface="Arial" pitchFamily="34" charset="0"/>
              </a:rPr>
              <a:t>غرض ..</a:t>
            </a:r>
            <a:r>
              <a:rPr lang="ar-SA" sz="2400" b="1" dirty="0" smtClean="0">
                <a:latin typeface="Arial" pitchFamily="34" charset="0"/>
              </a:rPr>
              <a:t> وموقف الإنشاد استتبع أيضاً وحدة الوزن </a:t>
            </a:r>
            <a:r>
              <a:rPr lang="ar-SA" sz="2400" b="1" dirty="0" err="1" smtClean="0">
                <a:latin typeface="Arial" pitchFamily="34" charset="0"/>
              </a:rPr>
              <a:t>والقافية ،</a:t>
            </a:r>
            <a:r>
              <a:rPr lang="ar-SA" sz="2400" b="1" dirty="0" smtClean="0">
                <a:latin typeface="Arial" pitchFamily="34" charset="0"/>
              </a:rPr>
              <a:t/>
            </a:r>
            <a:br>
              <a:rPr lang="ar-SA" sz="2400" b="1" dirty="0" smtClean="0">
                <a:latin typeface="Arial" pitchFamily="34" charset="0"/>
              </a:rPr>
            </a:br>
            <a:r>
              <a:rPr lang="ar-SA" sz="2400" b="1" dirty="0" smtClean="0">
                <a:latin typeface="Arial" pitchFamily="34" charset="0"/>
              </a:rPr>
              <a:t> ليقف السامع عند نغمة معينة يربط بين فكرة جزئية </a:t>
            </a:r>
            <a:r>
              <a:rPr lang="ar-SA" sz="2400" b="1" dirty="0" err="1" smtClean="0">
                <a:latin typeface="Arial" pitchFamily="34" charset="0"/>
              </a:rPr>
              <a:t>سابقة </a:t>
            </a:r>
            <a:r>
              <a:rPr lang="ar-SA" sz="2400" b="1" dirty="0" smtClean="0">
                <a:latin typeface="Arial" pitchFamily="34" charset="0"/>
              </a:rPr>
              <a:t>، وفكرة جزئية ثانية ويتهيأ لأخرى </a:t>
            </a:r>
            <a:r>
              <a:rPr lang="ar-SA" sz="2400" b="1" dirty="0" err="1" smtClean="0">
                <a:latin typeface="Arial" pitchFamily="34" charset="0"/>
              </a:rPr>
              <a:t>قادمة ..</a:t>
            </a:r>
            <a:r>
              <a:rPr lang="ar-SA" sz="2400" b="1" dirty="0" smtClean="0">
                <a:latin typeface="Arial" pitchFamily="34" charset="0"/>
              </a:rPr>
              <a:t> </a:t>
            </a:r>
            <a:br>
              <a:rPr lang="ar-SA" sz="2400" b="1" dirty="0" smtClean="0">
                <a:latin typeface="Arial" pitchFamily="34" charset="0"/>
              </a:rPr>
            </a:br>
            <a:r>
              <a:rPr lang="ar-SA" sz="2400" b="1" dirty="0" smtClean="0">
                <a:latin typeface="Arial" pitchFamily="34" charset="0"/>
              </a:rPr>
              <a:t>وبروز النزعة العقلية غالبة على النصوص كلها لأن تغليب العقل على العاطفة موقف أساسي للكلاسيكية وربما بلغ القمة في أبيات الحكمة التي تكثف المعنى تكثيفاً شديداً في وحدة يسهل التمثل </a:t>
            </a:r>
            <a:r>
              <a:rPr lang="ar-SA" sz="2400" b="1" dirty="0" err="1" smtClean="0">
                <a:latin typeface="Arial" pitchFamily="34" charset="0"/>
              </a:rPr>
              <a:t>بها</a:t>
            </a:r>
            <a:r>
              <a:rPr lang="ar-SA" sz="2400" b="1" dirty="0" smtClean="0">
                <a:latin typeface="Arial" pitchFamily="34" charset="0"/>
              </a:rPr>
              <a:t> لصغرها وهي وحدة </a:t>
            </a:r>
            <a:r>
              <a:rPr lang="ar-SA" sz="2400" b="1" dirty="0" err="1" smtClean="0">
                <a:latin typeface="Arial" pitchFamily="34" charset="0"/>
              </a:rPr>
              <a:t>البيت </a:t>
            </a:r>
            <a:r>
              <a:rPr lang="ar-SA" sz="2400" b="1" dirty="0" smtClean="0">
                <a:latin typeface="Arial" pitchFamily="34" charset="0"/>
              </a:rPr>
              <a:t>، وكلما صغرت هذه الوحدة كانت أفضل حتى يسهل تداولها ولذلك فضلوا الحكمة في شطر من </a:t>
            </a:r>
            <a:r>
              <a:rPr lang="ar-SA" sz="2400" b="1" dirty="0" err="1" smtClean="0">
                <a:latin typeface="Arial" pitchFamily="34" charset="0"/>
              </a:rPr>
              <a:t>البيت ...</a:t>
            </a:r>
            <a:r>
              <a:rPr lang="ar-SA" sz="2400" b="1" dirty="0" smtClean="0">
                <a:latin typeface="Arial" pitchFamily="34" charset="0"/>
              </a:rPr>
              <a:t/>
            </a:r>
            <a:br>
              <a:rPr lang="ar-SA" sz="2400" b="1" dirty="0" smtClean="0">
                <a:latin typeface="Arial" pitchFamily="34" charset="0"/>
              </a:rPr>
            </a:br>
            <a:r>
              <a:rPr lang="ar-SA" sz="2400" b="1" dirty="0" smtClean="0">
                <a:latin typeface="Arial" pitchFamily="34" charset="0"/>
              </a:rPr>
              <a:t>ويترتب على هذا تواري العنصر الذاتي في كثير من </a:t>
            </a:r>
            <a:r>
              <a:rPr lang="ar-SA" sz="2400" b="1" dirty="0" err="1" smtClean="0">
                <a:latin typeface="Arial" pitchFamily="34" charset="0"/>
              </a:rPr>
              <a:t>الأحيان </a:t>
            </a:r>
            <a:r>
              <a:rPr lang="ar-SA" sz="2400" b="1" dirty="0" smtClean="0">
                <a:latin typeface="Arial" pitchFamily="34" charset="0"/>
              </a:rPr>
              <a:t>، فهو شعر غيري </a:t>
            </a:r>
            <a:r>
              <a:rPr lang="ar-SA" sz="2400" b="1" dirty="0" err="1" smtClean="0">
                <a:latin typeface="Arial" pitchFamily="34" charset="0"/>
              </a:rPr>
              <a:t>غالباً </a:t>
            </a:r>
            <a:r>
              <a:rPr lang="ar-SA" sz="2400" b="1" dirty="0" smtClean="0">
                <a:latin typeface="Arial" pitchFamily="34" charset="0"/>
              </a:rPr>
              <a:t>، حتى في الغزل نجد قيم الجمال تخلع على المحبوب فإذا استثنينا </a:t>
            </a:r>
            <a:r>
              <a:rPr lang="ar-SA" sz="2400" b="1" dirty="0" err="1" smtClean="0">
                <a:latin typeface="Arial" pitchFamily="34" charset="0"/>
              </a:rPr>
              <a:t>العذرين </a:t>
            </a:r>
            <a:r>
              <a:rPr lang="ar-SA" sz="2400" b="1" dirty="0" smtClean="0">
                <a:latin typeface="Arial" pitchFamily="34" charset="0"/>
              </a:rPr>
              <a:t>، وجدنا أغلب الغزل على هذا </a:t>
            </a:r>
            <a:r>
              <a:rPr lang="ar-SA" sz="2400" b="1" dirty="0" err="1" smtClean="0">
                <a:latin typeface="Arial" pitchFamily="34" charset="0"/>
              </a:rPr>
              <a:t>النحو ..</a:t>
            </a:r>
            <a:r>
              <a:rPr lang="ar-SA" sz="2400" b="1" dirty="0" smtClean="0">
                <a:latin typeface="Arial" pitchFamily="34" charset="0"/>
              </a:rPr>
              <a:t> </a:t>
            </a:r>
            <a:r>
              <a:rPr lang="en-US" sz="2000" b="1" dirty="0" smtClean="0">
                <a:latin typeface="Arial" pitchFamily="34" charset="0"/>
              </a:rPr>
              <a:t/>
            </a:r>
            <a:br>
              <a:rPr lang="en-US" sz="2000" b="1" dirty="0" smtClean="0">
                <a:latin typeface="Arial" pitchFamily="34" charset="0"/>
              </a:rPr>
            </a:br>
            <a:endParaRPr lang="ar-SA" sz="2000" b="1" dirty="0" smtClean="0"/>
          </a:p>
          <a:p>
            <a:endParaRPr lang="ar-SA" sz="1800" b="1" dirty="0"/>
          </a:p>
        </p:txBody>
      </p:sp>
      <p:pic>
        <p:nvPicPr>
          <p:cNvPr id="5" name="صورة 4" descr="imagesCA2NJJZL.jpg"/>
          <p:cNvPicPr>
            <a:picLocks noChangeAspect="1"/>
          </p:cNvPicPr>
          <p:nvPr/>
        </p:nvPicPr>
        <p:blipFill>
          <a:blip r:embed="rId2" cstate="print"/>
          <a:stretch>
            <a:fillRect/>
          </a:stretch>
        </p:blipFill>
        <p:spPr>
          <a:xfrm>
            <a:off x="0" y="260648"/>
            <a:ext cx="2466975" cy="1008112"/>
          </a:xfrm>
          <a:prstGeom prst="rect">
            <a:avLst/>
          </a:prstGeom>
        </p:spPr>
      </p:pic>
    </p:spTree>
  </p:cSld>
  <p:clrMapOvr>
    <a:masterClrMapping/>
  </p:clrMapOvr>
  <p:transition>
    <p:pull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48672"/>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ar-SA" dirty="0" smtClean="0"/>
              <a:t>وهذه الموضوعات ترتبط بفكرة </a:t>
            </a:r>
            <a:r>
              <a:rPr lang="ar-SA" b="1" dirty="0" smtClean="0"/>
              <a:t>الإنشاد الأسلوب </a:t>
            </a:r>
            <a:r>
              <a:rPr lang="ar-SA" b="1" dirty="0" err="1" smtClean="0"/>
              <a:t>الخطابي </a:t>
            </a:r>
            <a:r>
              <a:rPr lang="ar-SA" dirty="0" smtClean="0"/>
              <a:t>، ونعني </a:t>
            </a:r>
            <a:r>
              <a:rPr lang="ar-SA" dirty="0" err="1" smtClean="0"/>
              <a:t>به</a:t>
            </a:r>
            <a:r>
              <a:rPr lang="ar-SA" dirty="0" smtClean="0"/>
              <a:t> الجزالة من ناحية الألفاظ والنبرة الحادة من ناحية الموسيقى وهي ظاهرة عامة في الشعر الكلاسيكي قديماً </a:t>
            </a:r>
            <a:r>
              <a:rPr lang="ar-SA" dirty="0" err="1" smtClean="0"/>
              <a:t>وحديثاً </a:t>
            </a:r>
            <a:r>
              <a:rPr lang="ar-SA" dirty="0" smtClean="0"/>
              <a:t>،وقد تضمن عمود الشعر كما حدده المرزوقي في مقدمته لشرح ديوان </a:t>
            </a:r>
            <a:r>
              <a:rPr lang="ar-SA" dirty="0" err="1" smtClean="0"/>
              <a:t>الحماسة.</a:t>
            </a:r>
            <a:r>
              <a:rPr lang="ar-SA" dirty="0" smtClean="0"/>
              <a:t/>
            </a:r>
            <a:br>
              <a:rPr lang="ar-SA" dirty="0" smtClean="0"/>
            </a:br>
            <a:r>
              <a:rPr lang="ar-SA" sz="4000" dirty="0" smtClean="0">
                <a:solidFill>
                  <a:schemeClr val="accent3">
                    <a:lumMod val="75000"/>
                  </a:schemeClr>
                </a:solidFill>
              </a:rPr>
              <a:t> </a:t>
            </a:r>
            <a:r>
              <a:rPr lang="ar-KW" sz="4000" dirty="0" smtClean="0">
                <a:solidFill>
                  <a:schemeClr val="accent3">
                    <a:lumMod val="75000"/>
                  </a:schemeClr>
                </a:solidFill>
              </a:rPr>
              <a:t>الشعر إذن</a:t>
            </a:r>
            <a:r>
              <a:rPr lang="ar-SA" sz="4000" dirty="0" err="1" smtClean="0">
                <a:solidFill>
                  <a:schemeClr val="accent3">
                    <a:lumMod val="75000"/>
                  </a:schemeClr>
                </a:solidFill>
              </a:rPr>
              <a:t>:</a:t>
            </a:r>
            <a:r>
              <a:rPr lang="ar-KW" dirty="0" smtClean="0"/>
              <a:t> </a:t>
            </a:r>
            <a:r>
              <a:rPr lang="ar-KW" b="1" dirty="0" smtClean="0"/>
              <a:t>هدف </a:t>
            </a:r>
            <a:r>
              <a:rPr lang="ar-KW" b="1" dirty="0" err="1" smtClean="0"/>
              <a:t>ووظيفة .</a:t>
            </a:r>
            <a:r>
              <a:rPr lang="ar-SA" b="1" dirty="0" smtClean="0"/>
              <a:t>فهو سلاح الشاعر يستخدمه في توعية شعبة وحثه على التقدم واستخلاص الحقوق الحقوق السياسية والاجتماعية وتأكيد القيم الأخلاقية  أو سلاح يكافح </a:t>
            </a:r>
            <a:r>
              <a:rPr lang="ar-SA" b="1" dirty="0" err="1" smtClean="0"/>
              <a:t>به</a:t>
            </a:r>
            <a:r>
              <a:rPr lang="ar-SA" b="1" dirty="0" smtClean="0"/>
              <a:t> أخطاء </a:t>
            </a:r>
            <a:r>
              <a:rPr lang="ar-SA" b="1" dirty="0" err="1" smtClean="0"/>
              <a:t>مجتمعه .</a:t>
            </a:r>
            <a:r>
              <a:rPr lang="ar-SA" b="1" dirty="0" smtClean="0"/>
              <a:t/>
            </a:r>
            <a:br>
              <a:rPr lang="ar-SA" b="1" dirty="0" smtClean="0"/>
            </a:br>
            <a:r>
              <a:rPr lang="ar-SA" b="1" dirty="0" smtClean="0"/>
              <a:t>والمقصود هنا استعمال </a:t>
            </a:r>
            <a:r>
              <a:rPr lang="ar-SA" b="1" dirty="0" err="1" smtClean="0"/>
              <a:t>اللغة .</a:t>
            </a:r>
            <a:r>
              <a:rPr lang="ar-SA" b="1" dirty="0" smtClean="0"/>
              <a:t/>
            </a:r>
            <a:br>
              <a:rPr lang="ar-SA" b="1" dirty="0" smtClean="0"/>
            </a:br>
            <a:r>
              <a:rPr lang="ar-SA" b="1" dirty="0" smtClean="0"/>
              <a:t>والفن الشعري يوحي إيحاء وهو فن استخدام الصور الأدبية لخلق عالم جديد وذلك بتغير العلاقات القديمة في الاستعارات </a:t>
            </a:r>
            <a:r>
              <a:rPr lang="ar-SA" b="1" dirty="0" err="1" smtClean="0"/>
              <a:t>والتشبيهات </a:t>
            </a:r>
            <a:r>
              <a:rPr lang="ar-SA" b="1" dirty="0" smtClean="0"/>
              <a:t>.وشعراء هذا </a:t>
            </a:r>
            <a:r>
              <a:rPr lang="ar-SA" b="1" dirty="0" err="1" smtClean="0"/>
              <a:t>الأتجاه</a:t>
            </a:r>
            <a:r>
              <a:rPr lang="ar-SA" b="1" dirty="0" smtClean="0"/>
              <a:t> المشبهات لديهم قائم على علاقات منطقية عقلية </a:t>
            </a:r>
            <a:r>
              <a:rPr lang="en-US" dirty="0" smtClean="0"/>
              <a:t/>
            </a:r>
            <a:br>
              <a:rPr lang="en-US" dirty="0" smtClean="0"/>
            </a:br>
            <a:r>
              <a:rPr lang="en-US" dirty="0" smtClean="0"/>
              <a:t/>
            </a:r>
            <a:br>
              <a:rPr lang="en-US" dirty="0" smtClean="0"/>
            </a:br>
            <a:endParaRPr lang="ar-SA" dirty="0"/>
          </a:p>
        </p:txBody>
      </p:sp>
      <p:pic>
        <p:nvPicPr>
          <p:cNvPr id="4" name="صورة 3" descr="5426283907_fdb64ff5d2_z.jpg"/>
          <p:cNvPicPr>
            <a:picLocks noChangeAspect="1"/>
          </p:cNvPicPr>
          <p:nvPr/>
        </p:nvPicPr>
        <p:blipFill>
          <a:blip r:embed="rId2" cstate="print"/>
          <a:stretch>
            <a:fillRect/>
          </a:stretch>
        </p:blipFill>
        <p:spPr>
          <a:xfrm>
            <a:off x="755576" y="5373216"/>
            <a:ext cx="2438400" cy="864096"/>
          </a:xfrm>
          <a:prstGeom prst="rect">
            <a:avLst/>
          </a:prstGeom>
        </p:spPr>
      </p:pic>
    </p:spTree>
  </p:cSld>
  <p:clrMapOvr>
    <a:masterClrMapping/>
  </p:clrMapOvr>
  <p:transition>
    <p:pull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t>والهدف التعليمي </a:t>
            </a:r>
            <a:r>
              <a:rPr lang="ar-SA" dirty="0" smtClean="0"/>
              <a:t>واضح في ظاهرة الوعظ والإرشاد والنصائح كأنما يصلح كل ذلك أن يكون بديلا ً للحكمة التي كانت تكشف تجربة إنسانية في أكثر </a:t>
            </a:r>
            <a:r>
              <a:rPr lang="ar-SA" dirty="0" err="1" smtClean="0"/>
              <a:t>الأحيان ...</a:t>
            </a:r>
            <a:r>
              <a:rPr lang="ar-SA" dirty="0" smtClean="0"/>
              <a:t> وذلك واضح في مثل قول </a:t>
            </a:r>
            <a:r>
              <a:rPr lang="ar-SA" dirty="0" err="1" smtClean="0"/>
              <a:t>الشبيب</a:t>
            </a:r>
            <a:r>
              <a:rPr lang="ar-SA" dirty="0" smtClean="0"/>
              <a:t> </a:t>
            </a:r>
            <a:r>
              <a:rPr lang="ar-SA" dirty="0" err="1" smtClean="0"/>
              <a:t>..</a:t>
            </a:r>
            <a:r>
              <a:rPr lang="ar-SA" dirty="0" smtClean="0"/>
              <a:t> </a:t>
            </a:r>
            <a:r>
              <a:rPr lang="ar-SA" dirty="0" err="1" smtClean="0"/>
              <a:t>:</a:t>
            </a:r>
            <a:r>
              <a:rPr lang="ar-SA" dirty="0" smtClean="0"/>
              <a:t> </a:t>
            </a:r>
            <a:br>
              <a:rPr lang="ar-SA" dirty="0" smtClean="0"/>
            </a:br>
            <a:r>
              <a:rPr lang="en-US" dirty="0" smtClean="0"/>
              <a:t/>
            </a:r>
            <a:br>
              <a:rPr lang="en-US" dirty="0" smtClean="0"/>
            </a:br>
            <a:r>
              <a:rPr lang="ar-SA" b="1" dirty="0" smtClean="0">
                <a:solidFill>
                  <a:schemeClr val="accent6">
                    <a:lumMod val="50000"/>
                  </a:schemeClr>
                </a:solidFill>
              </a:rPr>
              <a:t>فاتعبوا في التماس العلم أنفسكم تثنوا إذا انجلت العقبى على التعب </a:t>
            </a:r>
            <a:r>
              <a:rPr lang="en-US" dirty="0" smtClean="0"/>
              <a:t/>
            </a:r>
            <a:br>
              <a:rPr lang="en-US" dirty="0" smtClean="0"/>
            </a:br>
            <a:r>
              <a:rPr lang="ar-SA" dirty="0" smtClean="0"/>
              <a:t> </a:t>
            </a:r>
            <a:endParaRPr lang="ar-SA" dirty="0"/>
          </a:p>
        </p:txBody>
      </p:sp>
      <p:pic>
        <p:nvPicPr>
          <p:cNvPr id="4" name="صورة 3" descr="kldjfsdjf.png"/>
          <p:cNvPicPr>
            <a:picLocks noChangeAspect="1"/>
          </p:cNvPicPr>
          <p:nvPr/>
        </p:nvPicPr>
        <p:blipFill>
          <a:blip r:embed="rId2" cstate="print"/>
          <a:stretch>
            <a:fillRect/>
          </a:stretch>
        </p:blipFill>
        <p:spPr>
          <a:xfrm>
            <a:off x="1043608" y="260648"/>
            <a:ext cx="2520280" cy="1152128"/>
          </a:xfrm>
          <a:prstGeom prst="rect">
            <a:avLst/>
          </a:prstGeom>
        </p:spPr>
      </p:pic>
      <p:pic>
        <p:nvPicPr>
          <p:cNvPr id="5" name="صورة 4" descr="www-St-Takla-org--Books-01.gif"/>
          <p:cNvPicPr>
            <a:picLocks noChangeAspect="1"/>
          </p:cNvPicPr>
          <p:nvPr/>
        </p:nvPicPr>
        <p:blipFill>
          <a:blip r:embed="rId3" cstate="print"/>
          <a:stretch>
            <a:fillRect/>
          </a:stretch>
        </p:blipFill>
        <p:spPr>
          <a:xfrm>
            <a:off x="3779912" y="260648"/>
            <a:ext cx="2232248" cy="1231553"/>
          </a:xfrm>
          <a:prstGeom prst="rect">
            <a:avLst/>
          </a:prstGeom>
        </p:spPr>
      </p:pic>
      <p:pic>
        <p:nvPicPr>
          <p:cNvPr id="6" name="صورة 5" descr="kldjfsdjf.png"/>
          <p:cNvPicPr>
            <a:picLocks noChangeAspect="1"/>
          </p:cNvPicPr>
          <p:nvPr/>
        </p:nvPicPr>
        <p:blipFill>
          <a:blip r:embed="rId2" cstate="print"/>
          <a:stretch>
            <a:fillRect/>
          </a:stretch>
        </p:blipFill>
        <p:spPr>
          <a:xfrm>
            <a:off x="6228184" y="260648"/>
            <a:ext cx="2232248" cy="1152128"/>
          </a:xfrm>
          <a:prstGeom prst="rect">
            <a:avLst/>
          </a:prstGeom>
        </p:spPr>
      </p:pic>
    </p:spTree>
  </p:cSld>
  <p:clrMapOvr>
    <a:masterClrMapping/>
  </p:clrMapOvr>
  <p:transition>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style>
          <a:lnRef idx="1">
            <a:schemeClr val="accent4"/>
          </a:lnRef>
          <a:fillRef idx="2">
            <a:schemeClr val="accent4"/>
          </a:fillRef>
          <a:effectRef idx="1">
            <a:schemeClr val="accent4"/>
          </a:effectRef>
          <a:fontRef idx="minor">
            <a:schemeClr val="dk1"/>
          </a:fontRef>
        </p:style>
        <p:txBody>
          <a:bodyPr>
            <a:normAutofit/>
          </a:bodyPr>
          <a:lstStyle/>
          <a:p>
            <a:r>
              <a:rPr lang="ar-SA" dirty="0" smtClean="0"/>
              <a:t>وهذه الظاهر ة في الواقع </a:t>
            </a:r>
            <a:r>
              <a:rPr lang="ar-SA" b="1" dirty="0" smtClean="0"/>
              <a:t>مرتبطة مع </a:t>
            </a:r>
            <a:r>
              <a:rPr lang="ar-SA" b="1" dirty="0" err="1" smtClean="0"/>
              <a:t>المناسبة </a:t>
            </a:r>
            <a:r>
              <a:rPr lang="ar-SA" dirty="0" smtClean="0"/>
              <a:t>، فالشعر هنا شعر </a:t>
            </a:r>
            <a:r>
              <a:rPr lang="ar-SA" dirty="0" smtClean="0">
                <a:effectLst>
                  <a:glow rad="101600">
                    <a:schemeClr val="accent6">
                      <a:satMod val="175000"/>
                      <a:alpha val="40000"/>
                    </a:schemeClr>
                  </a:glow>
                </a:effectLst>
              </a:rPr>
              <a:t>مناسبات</a:t>
            </a:r>
            <a:r>
              <a:rPr lang="ar-SA" dirty="0" smtClean="0"/>
              <a:t> ولذلك فالاهتمام بالأمور العامة في إطار الارتباط </a:t>
            </a:r>
            <a:r>
              <a:rPr lang="ar-SA" dirty="0" err="1" smtClean="0"/>
              <a:t>بالجماهير </a:t>
            </a:r>
            <a:r>
              <a:rPr lang="ar-SA" dirty="0" smtClean="0"/>
              <a:t>-- بدلا ً من الارتباط القديم </a:t>
            </a:r>
            <a:r>
              <a:rPr lang="ar-SA" dirty="0" err="1" smtClean="0"/>
              <a:t>بالبلاط ..</a:t>
            </a:r>
            <a:r>
              <a:rPr lang="ar-SA" dirty="0" smtClean="0"/>
              <a:t> لكن الشاعر الجيد يمكن أن يطوع هذا الحدث ويجعله رمزا لموقف أنساني وبذلك تكتسب القصيدة ثراء و ديمومة </a:t>
            </a:r>
            <a:br>
              <a:rPr lang="ar-SA" dirty="0" smtClean="0"/>
            </a:br>
            <a:r>
              <a:rPr lang="ar-SA" dirty="0" smtClean="0"/>
              <a:t>مثل قصيدة ميخائيل نعمة المشهورة </a:t>
            </a:r>
            <a:r>
              <a:rPr lang="ar-SA" dirty="0" err="1" smtClean="0"/>
              <a:t>ب  </a:t>
            </a:r>
            <a:br>
              <a:rPr lang="ar-SA" dirty="0" err="1" smtClean="0"/>
            </a:br>
            <a:r>
              <a:rPr lang="ar-SA" dirty="0" smtClean="0"/>
              <a:t>(أخي)التي قالها في </a:t>
            </a:r>
            <a:r>
              <a:rPr lang="ar-SA" dirty="0" err="1" smtClean="0"/>
              <a:t>الحرب </a:t>
            </a:r>
            <a:r>
              <a:rPr lang="ar-SA" dirty="0" smtClean="0"/>
              <a:t>.فكم من الشعراء تحدثوا عن الحرب لكنهم  واتخذوا موقف الخطيب او الناصح لكن شعرهم ذهب مع الزمن وبقيت قصيدة نعيمة لأنها </a:t>
            </a:r>
            <a:r>
              <a:rPr lang="ar-SA" dirty="0" err="1" smtClean="0"/>
              <a:t>أرتبطت</a:t>
            </a:r>
            <a:r>
              <a:rPr lang="ar-SA" dirty="0" smtClean="0"/>
              <a:t> بموقف أنساني وصورت همومنا بأسلوب عفوي </a:t>
            </a:r>
            <a:endParaRPr lang="ar-SA" dirty="0"/>
          </a:p>
        </p:txBody>
      </p:sp>
      <p:pic>
        <p:nvPicPr>
          <p:cNvPr id="4" name="صورة 3" descr="jkwodia.png"/>
          <p:cNvPicPr>
            <a:picLocks noChangeAspect="1"/>
          </p:cNvPicPr>
          <p:nvPr/>
        </p:nvPicPr>
        <p:blipFill>
          <a:blip r:embed="rId2" cstate="print"/>
          <a:stretch>
            <a:fillRect/>
          </a:stretch>
        </p:blipFill>
        <p:spPr>
          <a:xfrm>
            <a:off x="251520" y="5301208"/>
            <a:ext cx="1926989" cy="1286644"/>
          </a:xfrm>
          <a:prstGeom prst="rect">
            <a:avLst/>
          </a:prstGeom>
        </p:spPr>
      </p:pic>
    </p:spTree>
  </p:cSld>
  <p:clrMapOvr>
    <a:masterClrMapping/>
  </p:clrMapOvr>
  <p:transition>
    <p:pull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6120680"/>
          </a:xfrm>
        </p:spPr>
        <p:txBody>
          <a:bodyPr>
            <a:noAutofit/>
          </a:bodyPr>
          <a:lstStyle/>
          <a:p>
            <a:r>
              <a:rPr lang="ar-SA" b="1" dirty="0" smtClean="0">
                <a:solidFill>
                  <a:schemeClr val="accent6">
                    <a:lumMod val="50000"/>
                  </a:schemeClr>
                </a:solidFill>
                <a:cs typeface="Akhbar MT" pitchFamily="2" charset="-78"/>
              </a:rPr>
              <a:t>والظاهرة الجديرة بالتسجيل في شعر المناسبات أن كثيراً منها كانت مناسبات </a:t>
            </a:r>
            <a:r>
              <a:rPr lang="ar-SA" b="1" dirty="0" err="1" smtClean="0">
                <a:solidFill>
                  <a:schemeClr val="accent6">
                    <a:lumMod val="50000"/>
                  </a:schemeClr>
                </a:solidFill>
                <a:cs typeface="Akhbar MT" pitchFamily="2" charset="-78"/>
              </a:rPr>
              <a:t>دينية </a:t>
            </a:r>
            <a:r>
              <a:rPr lang="ar-SA" b="1" dirty="0" smtClean="0">
                <a:solidFill>
                  <a:schemeClr val="accent6">
                    <a:lumMod val="50000"/>
                  </a:schemeClr>
                </a:solidFill>
                <a:cs typeface="Akhbar MT" pitchFamily="2" charset="-78"/>
              </a:rPr>
              <a:t>، فقد ألغيت الخلافة الإسلامية على يد الكماليين   ولكن بقيت ذكرى الهجرة ومولد الرسول وشهر رمضان </a:t>
            </a:r>
            <a:r>
              <a:rPr lang="ar-SA" b="1" dirty="0" err="1" smtClean="0">
                <a:solidFill>
                  <a:schemeClr val="accent6">
                    <a:lumMod val="50000"/>
                  </a:schemeClr>
                </a:solidFill>
                <a:cs typeface="Akhbar MT" pitchFamily="2" charset="-78"/>
              </a:rPr>
              <a:t>ومجئ</a:t>
            </a:r>
            <a:r>
              <a:rPr lang="ar-SA" b="1" dirty="0" smtClean="0">
                <a:solidFill>
                  <a:schemeClr val="accent6">
                    <a:lumMod val="50000"/>
                  </a:schemeClr>
                </a:solidFill>
                <a:cs typeface="Akhbar MT" pitchFamily="2" charset="-78"/>
              </a:rPr>
              <a:t> العيدين الشعراء متناولة تاريخ الإسلام وبطولة المجاهدين وعزة الوحدة </a:t>
            </a:r>
            <a:r>
              <a:rPr lang="ar-SA" b="1" dirty="0" err="1" smtClean="0">
                <a:solidFill>
                  <a:schemeClr val="accent6">
                    <a:lumMod val="50000"/>
                  </a:schemeClr>
                </a:solidFill>
                <a:cs typeface="Akhbar MT" pitchFamily="2" charset="-78"/>
              </a:rPr>
              <a:t>الإسلامية ...</a:t>
            </a:r>
            <a:r>
              <a:rPr lang="ar-SA" b="1" dirty="0" smtClean="0">
                <a:solidFill>
                  <a:schemeClr val="accent6">
                    <a:lumMod val="50000"/>
                  </a:schemeClr>
                </a:solidFill>
                <a:cs typeface="Akhbar MT" pitchFamily="2" charset="-78"/>
              </a:rPr>
              <a:t>  </a:t>
            </a:r>
            <a:r>
              <a:rPr lang="en-US" b="1" dirty="0" smtClean="0">
                <a:solidFill>
                  <a:schemeClr val="accent6">
                    <a:lumMod val="50000"/>
                  </a:schemeClr>
                </a:solidFill>
                <a:cs typeface="Akhbar MT" pitchFamily="2" charset="-78"/>
              </a:rPr>
              <a:t/>
            </a:r>
            <a:br>
              <a:rPr lang="en-US" b="1" dirty="0" smtClean="0">
                <a:solidFill>
                  <a:schemeClr val="accent6">
                    <a:lumMod val="50000"/>
                  </a:schemeClr>
                </a:solidFill>
                <a:cs typeface="Akhbar MT" pitchFamily="2" charset="-78"/>
              </a:rPr>
            </a:br>
            <a:r>
              <a:rPr lang="ar-SA" b="1" dirty="0" smtClean="0">
                <a:solidFill>
                  <a:schemeClr val="accent6">
                    <a:lumMod val="50000"/>
                  </a:schemeClr>
                </a:solidFill>
                <a:cs typeface="Akhbar MT" pitchFamily="2" charset="-78"/>
              </a:rPr>
              <a:t>ولكننا لا نكاد نجد شاعراً يصدر عن خط فكري واضح كما كان يصدر شوقي أو أحمد </a:t>
            </a:r>
            <a:r>
              <a:rPr lang="ar-SA" b="1" dirty="0" err="1" smtClean="0">
                <a:solidFill>
                  <a:schemeClr val="accent6">
                    <a:lumMod val="50000"/>
                  </a:schemeClr>
                </a:solidFill>
                <a:cs typeface="Akhbar MT" pitchFamily="2" charset="-78"/>
              </a:rPr>
              <a:t>محرم </a:t>
            </a:r>
            <a:r>
              <a:rPr lang="ar-SA" b="1" dirty="0" smtClean="0">
                <a:solidFill>
                  <a:schemeClr val="accent6">
                    <a:lumMod val="50000"/>
                  </a:schemeClr>
                </a:solidFill>
                <a:cs typeface="Akhbar MT" pitchFamily="2" charset="-78"/>
              </a:rPr>
              <a:t>، غير أن شوقي وأحمد محرم عاصرا فترة الدعوة للجامعة الإسلامية وفترة إلغاء الخلافة وموت زعيم مسلم وغيرها من المناسبات الدينية تثير العاطفة الجياشة غي نفوس المسلمين فتنطلق ألسنة، ومن هنا يتضح الفارق بين خط فكري وموقف </a:t>
            </a:r>
            <a:r>
              <a:rPr lang="ar-SA" b="1" dirty="0" err="1" smtClean="0">
                <a:solidFill>
                  <a:schemeClr val="accent6">
                    <a:lumMod val="50000"/>
                  </a:schemeClr>
                </a:solidFill>
                <a:cs typeface="Akhbar MT" pitchFamily="2" charset="-78"/>
              </a:rPr>
              <a:t>عفوي ...</a:t>
            </a:r>
            <a:r>
              <a:rPr lang="en-US" b="1" dirty="0" smtClean="0">
                <a:solidFill>
                  <a:schemeClr val="accent6">
                    <a:lumMod val="50000"/>
                  </a:schemeClr>
                </a:solidFill>
                <a:cs typeface="Akhbar MT" pitchFamily="2" charset="-78"/>
              </a:rPr>
              <a:t/>
            </a:r>
            <a:br>
              <a:rPr lang="en-US" b="1" dirty="0" smtClean="0">
                <a:solidFill>
                  <a:schemeClr val="accent6">
                    <a:lumMod val="50000"/>
                  </a:schemeClr>
                </a:solidFill>
                <a:cs typeface="Akhbar MT" pitchFamily="2" charset="-78"/>
              </a:rPr>
            </a:br>
            <a:r>
              <a:rPr lang="ar-SA" b="1" dirty="0" smtClean="0">
                <a:solidFill>
                  <a:schemeClr val="accent6">
                    <a:lumMod val="50000"/>
                  </a:schemeClr>
                </a:solidFill>
                <a:cs typeface="Akhbar MT" pitchFamily="2" charset="-78"/>
              </a:rPr>
              <a:t> </a:t>
            </a:r>
            <a:r>
              <a:rPr lang="en-US" b="1" dirty="0" smtClean="0">
                <a:solidFill>
                  <a:schemeClr val="accent6">
                    <a:lumMod val="50000"/>
                  </a:schemeClr>
                </a:solidFill>
                <a:cs typeface="Akhbar MT" pitchFamily="2" charset="-78"/>
              </a:rPr>
              <a:t/>
            </a:r>
            <a:br>
              <a:rPr lang="en-US" b="1" dirty="0" smtClean="0">
                <a:solidFill>
                  <a:schemeClr val="accent6">
                    <a:lumMod val="50000"/>
                  </a:schemeClr>
                </a:solidFill>
                <a:cs typeface="Akhbar MT" pitchFamily="2" charset="-78"/>
              </a:rPr>
            </a:br>
            <a:r>
              <a:rPr lang="en-US" b="1" dirty="0" smtClean="0">
                <a:solidFill>
                  <a:schemeClr val="accent6">
                    <a:lumMod val="50000"/>
                  </a:schemeClr>
                </a:solidFill>
                <a:cs typeface="Akhbar MT" pitchFamily="2" charset="-78"/>
              </a:rPr>
              <a:t> </a:t>
            </a:r>
            <a:br>
              <a:rPr lang="en-US" b="1" dirty="0" smtClean="0">
                <a:solidFill>
                  <a:schemeClr val="accent6">
                    <a:lumMod val="50000"/>
                  </a:schemeClr>
                </a:solidFill>
                <a:cs typeface="Akhbar MT" pitchFamily="2" charset="-78"/>
              </a:rPr>
            </a:br>
            <a:endParaRPr lang="ar-SA" b="1" dirty="0">
              <a:solidFill>
                <a:schemeClr val="accent6">
                  <a:lumMod val="50000"/>
                </a:schemeClr>
              </a:solidFill>
              <a:cs typeface="Akhbar MT" pitchFamily="2" charset="-78"/>
            </a:endParaRPr>
          </a:p>
        </p:txBody>
      </p:sp>
      <p:pic>
        <p:nvPicPr>
          <p:cNvPr id="4" name="صورة 3" descr="www-St-Takla-org--Books-01.gif"/>
          <p:cNvPicPr>
            <a:picLocks noChangeAspect="1"/>
          </p:cNvPicPr>
          <p:nvPr/>
        </p:nvPicPr>
        <p:blipFill>
          <a:blip r:embed="rId2" cstate="print"/>
          <a:stretch>
            <a:fillRect/>
          </a:stretch>
        </p:blipFill>
        <p:spPr>
          <a:xfrm>
            <a:off x="330649" y="5301208"/>
            <a:ext cx="2398096" cy="1368152"/>
          </a:xfrm>
          <a:prstGeom prst="rect">
            <a:avLst/>
          </a:prstGeom>
        </p:spPr>
      </p:pic>
    </p:spTree>
  </p:cSld>
  <p:clrMapOvr>
    <a:masterClrMapping/>
  </p:clrMapOvr>
  <p:transition>
    <p:pull dir="d"/>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550</Words>
  <Application>Microsoft Office PowerPoint</Application>
  <PresentationFormat>عرض على الشاشة (3:4)‏</PresentationFormat>
  <Paragraphs>28</Paragraphs>
  <Slides>21</Slides>
  <Notes>1</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سمة Office</vt:lpstr>
      <vt:lpstr>بسم الله الرحمن الرحيم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ولكن مفهوم الشعر بدأ يتغير تحت تأثير الاتجاهات النقدية الوافدة ،  فبعد أن كان الشعر هو الكلام الموزون المقفى ، أصح التعبير الموسيقي باللفظ عن الإحساس الصادق .. فصدق الإحساس نفى عن القصيدة مقدماتها التقليدية والتعبير الموسيقي فك قيد القافية عند بعض الشعراء أو في بعض القصائد ، وفي ذلك يقول جميل صدقي الزهاوي  :(( الشعر ما ينظمه الشاعر عن إحساس يجيش في نفسه بأوزان موسيقية تهز السامع ، وهو أشبه بالا حياء في اتباعه سنة النشوء والارتقاء يتجدد بحسب الزمان ، ويرتقي من الأدنى إلى الأعلى ومن البسيط إلى المركب ، وما أخلق الشاعر بأن يخرق التقاليد التي ورثها الأبناء عن الآباء فيقول ما يشعر به هؤلاء لاما يشعر به آباؤه ولا أرى مانعاً من تغيير القافية ، بعد كل بضعة أبيات من القصيدة عند الانتقال من فصل إلى آخر ))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sony</cp:lastModifiedBy>
  <cp:revision>31</cp:revision>
  <dcterms:created xsi:type="dcterms:W3CDTF">2012-04-16T10:34:55Z</dcterms:created>
  <dcterms:modified xsi:type="dcterms:W3CDTF">2013-03-11T15:50:42Z</dcterms:modified>
</cp:coreProperties>
</file>