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74"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B8ABB09-4A1D-463E-8065-109CC2B7EFAA}" type="datetimeFigureOut">
              <a:rPr lang="ar-SA" smtClean="0"/>
              <a:pPr/>
              <a:t>29/04/34</a:t>
            </a:fld>
            <a:endParaRPr lang="ar-S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B8ABB09-4A1D-463E-8065-109CC2B7EFAA}" type="datetimeFigureOut">
              <a:rPr lang="ar-SA" smtClean="0"/>
              <a:pPr/>
              <a:t>29/04/34</a:t>
            </a:fld>
            <a:endParaRPr lang="ar-S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B8ABB09-4A1D-463E-8065-109CC2B7EFAA}" type="datetimeFigureOut">
              <a:rPr lang="ar-SA" smtClean="0"/>
              <a:pPr/>
              <a:t>29/04/34</a:t>
            </a:fld>
            <a:endParaRPr lang="ar-S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ar-SA"/>
          </a:p>
        </p:txBody>
      </p:sp>
      <p:sp>
        <p:nvSpPr>
          <p:cNvPr id="4" name="Slide Number Placeholder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29/04/34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B8ABB09-4A1D-463E-8065-109CC2B7EFAA}" type="datetimeFigureOut">
              <a:rPr lang="ar-SA" smtClean="0"/>
              <a:pPr/>
              <a:t>29/04/34</a:t>
            </a:fld>
            <a:endParaRPr lang="ar-S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ar-S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B8ABB09-4A1D-463E-8065-109CC2B7EFAA}" type="datetimeFigureOut">
              <a:rPr lang="ar-SA" smtClean="0"/>
              <a:pPr/>
              <a:t>29/04/34</a:t>
            </a:fld>
            <a:endParaRPr lang="ar-S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echnogate\Desktop\ايونتي\images[3].jpg"/>
          <p:cNvPicPr>
            <a:picLocks noChangeAspect="1" noChangeArrowheads="1"/>
          </p:cNvPicPr>
          <p:nvPr/>
        </p:nvPicPr>
        <p:blipFill>
          <a:blip r:embed="rId2" cstate="print"/>
          <a:srcRect/>
          <a:stretch>
            <a:fillRect/>
          </a:stretch>
        </p:blipFill>
        <p:spPr bwMode="auto">
          <a:xfrm>
            <a:off x="0" y="0"/>
            <a:ext cx="9143999" cy="6857999"/>
          </a:xfrm>
          <a:prstGeom prst="rect">
            <a:avLst/>
          </a:prstGeom>
          <a:noFill/>
        </p:spPr>
      </p:pic>
      <p:sp>
        <p:nvSpPr>
          <p:cNvPr id="2" name="عنوان 1"/>
          <p:cNvSpPr>
            <a:spLocks noGrp="1"/>
          </p:cNvSpPr>
          <p:nvPr>
            <p:ph type="ctrTitle"/>
          </p:nvPr>
        </p:nvSpPr>
        <p:spPr>
          <a:xfrm>
            <a:off x="755576" y="1988840"/>
            <a:ext cx="4464496" cy="1658615"/>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dk1"/>
          </a:lnRef>
          <a:fillRef idx="2">
            <a:schemeClr val="dk1"/>
          </a:fillRef>
          <a:effectRef idx="1">
            <a:schemeClr val="dk1"/>
          </a:effectRef>
          <a:fontRef idx="minor">
            <a:schemeClr val="dk1"/>
          </a:fontRef>
        </p:style>
        <p:txBody>
          <a:bodyPr>
            <a:normAutofit/>
          </a:bodyPr>
          <a:lstStyle/>
          <a:p>
            <a:pPr algn="ctr"/>
            <a:r>
              <a:rPr lang="ar-SA" sz="4000" dirty="0" smtClean="0">
                <a:effectLst>
                  <a:glow rad="63500">
                    <a:schemeClr val="accent4">
                      <a:satMod val="175000"/>
                      <a:alpha val="40000"/>
                    </a:schemeClr>
                  </a:glow>
                  <a:outerShdw blurRad="50800" dist="38100" algn="l" rotWithShape="0">
                    <a:prstClr val="black">
                      <a:alpha val="40000"/>
                    </a:prstClr>
                  </a:outerShdw>
                </a:effectLst>
                <a:latin typeface="Andalus" pitchFamily="18" charset="-78"/>
                <a:cs typeface="Andalus" pitchFamily="18" charset="-78"/>
              </a:rPr>
              <a:t>لادب العربي في الخليج واليمن</a:t>
            </a:r>
            <a:endParaRPr lang="ar-SA" sz="4000" dirty="0">
              <a:effectLst>
                <a:glow rad="63500">
                  <a:schemeClr val="accent4">
                    <a:satMod val="175000"/>
                    <a:alpha val="40000"/>
                  </a:schemeClr>
                </a:glow>
                <a:outerShdw blurRad="50800" dist="38100" algn="l" rotWithShape="0">
                  <a:prstClr val="black">
                    <a:alpha val="40000"/>
                  </a:prstClr>
                </a:outerShdw>
              </a:effectLst>
              <a:latin typeface="Andalus" pitchFamily="18" charset="-78"/>
              <a:cs typeface="Andalus" pitchFamily="18" charset="-78"/>
            </a:endParaRPr>
          </a:p>
        </p:txBody>
      </p:sp>
      <p:sp>
        <p:nvSpPr>
          <p:cNvPr id="3" name="عنوان فرعي 2"/>
          <p:cNvSpPr>
            <a:spLocks noGrp="1"/>
          </p:cNvSpPr>
          <p:nvPr>
            <p:ph type="subTitle" idx="1"/>
          </p:nvPr>
        </p:nvSpPr>
        <p:spPr>
          <a:xfrm rot="21279223">
            <a:off x="251520" y="3886200"/>
            <a:ext cx="3672408" cy="1126976"/>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dk1"/>
          </a:lnRef>
          <a:fillRef idx="2">
            <a:schemeClr val="dk1"/>
          </a:fillRef>
          <a:effectRef idx="1">
            <a:schemeClr val="dk1"/>
          </a:effectRef>
          <a:fontRef idx="minor">
            <a:schemeClr val="dk1"/>
          </a:fontRef>
        </p:style>
        <p:txBody>
          <a:bodyPr/>
          <a:lstStyle/>
          <a:p>
            <a:endParaRPr lang="ar-SA" dirty="0" smtClean="0">
              <a:effectLst>
                <a:glow rad="63500">
                  <a:schemeClr val="accent4">
                    <a:satMod val="175000"/>
                    <a:alpha val="40000"/>
                  </a:schemeClr>
                </a:glow>
                <a:outerShdw blurRad="50800" dist="38100" dir="18900000" algn="bl" rotWithShape="0">
                  <a:prstClr val="black">
                    <a:alpha val="40000"/>
                  </a:prstClr>
                </a:outerShdw>
              </a:effectLst>
            </a:endParaRPr>
          </a:p>
          <a:p>
            <a:r>
              <a:rPr lang="ar-SA" sz="3600" dirty="0" smtClean="0">
                <a:solidFill>
                  <a:schemeClr val="tx1"/>
                </a:solidFill>
                <a:effectLst>
                  <a:glow rad="139700">
                    <a:schemeClr val="accent4">
                      <a:satMod val="175000"/>
                      <a:alpha val="40000"/>
                    </a:schemeClr>
                  </a:glow>
                  <a:outerShdw blurRad="50800" dist="38100" dir="18900000" algn="bl" rotWithShape="0">
                    <a:prstClr val="black">
                      <a:alpha val="40000"/>
                    </a:prstClr>
                  </a:outerShdw>
                </a:effectLst>
                <a:latin typeface="Andalus" pitchFamily="18" charset="-78"/>
                <a:cs typeface="Andalus" pitchFamily="18" charset="-78"/>
              </a:rPr>
              <a:t>        د/ منــى الرشــــادة</a:t>
            </a:r>
            <a:endParaRPr lang="ar-SA" sz="3600" dirty="0">
              <a:solidFill>
                <a:schemeClr val="tx1"/>
              </a:solidFill>
              <a:effectLst>
                <a:glow rad="139700">
                  <a:schemeClr val="accent4">
                    <a:satMod val="175000"/>
                    <a:alpha val="40000"/>
                  </a:schemeClr>
                </a:glow>
                <a:outerShdw blurRad="50800" dist="38100" dir="18900000" algn="bl" rotWithShape="0">
                  <a:prstClr val="black">
                    <a:alpha val="40000"/>
                  </a:prstClr>
                </a:outerShdw>
              </a:effectLst>
              <a:latin typeface="Andalus" pitchFamily="18" charset="-78"/>
              <a:cs typeface="Andalus" pitchFamily="18" charset="-78"/>
            </a:endParaRPr>
          </a:p>
        </p:txBody>
      </p:sp>
      <p:sp>
        <p:nvSpPr>
          <p:cNvPr id="5" name="Rectangle 4"/>
          <p:cNvSpPr/>
          <p:nvPr/>
        </p:nvSpPr>
        <p:spPr>
          <a:xfrm>
            <a:off x="5220072" y="620688"/>
            <a:ext cx="3666388" cy="923330"/>
          </a:xfrm>
          <a:prstGeom prst="rect">
            <a:avLst/>
          </a:prstGeom>
          <a:noFill/>
        </p:spPr>
        <p:txBody>
          <a:bodyPr wrap="none" lIns="91440" tIns="45720" rIns="91440" bIns="45720">
            <a:spAutoFit/>
          </a:bodyPr>
          <a:lstStyle/>
          <a:p>
            <a:pPr algn="ctr"/>
            <a:r>
              <a:rPr lang="ar-SA"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glow rad="228600">
                    <a:schemeClr val="accent4">
                      <a:satMod val="175000"/>
                      <a:alpha val="40000"/>
                    </a:schemeClr>
                  </a:glow>
                </a:effectLst>
                <a:latin typeface="Andalus" pitchFamily="18" charset="-78"/>
                <a:cs typeface="Andalus" pitchFamily="18" charset="-78"/>
              </a:rPr>
              <a:t>الأتجاة الرومانسي</a:t>
            </a:r>
            <a:endPar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glow rad="228600">
                  <a:schemeClr val="accent4">
                    <a:satMod val="175000"/>
                    <a:alpha val="40000"/>
                  </a:schemeClr>
                </a:glow>
              </a:effectLst>
              <a:latin typeface="Andalus" pitchFamily="18" charset="-78"/>
              <a:cs typeface="Andalus" pitchFamily="18" charset="-78"/>
            </a:endParaRPr>
          </a:p>
        </p:txBody>
      </p:sp>
    </p:spTree>
  </p:cSld>
  <p:clrMapOvr>
    <a:masterClrMapping/>
  </p:clrMapOvr>
  <p:transition>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611560" y="764704"/>
            <a:ext cx="6876256" cy="526297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rPr>
              <a:t>اتسعت دائرة المثقفين وبرزت ملامح الطبقات الاجتماعية ، وكانت النقلة مفاجئة حقيقة . تطورت الحركة الثقافية خاصة في شمال الخليج ، أعني الكويت والبحرين ، تجلى ذلك في أنتشار الجمعيات الأدبية والمعاهد الثقافية. وأتيح للكثيرين أن يتلقوا علومهم بالخارج ، واتصلوا برواد النهضة</a:t>
            </a:r>
            <a:r>
              <a:rPr kumimoji="0" lang="ar-SA" sz="2800" b="1" i="0" u="none" strike="noStrike" cap="none" normalizeH="0" dirty="0" smtClean="0">
                <a:ln>
                  <a:noFill/>
                </a:ln>
                <a:solidFill>
                  <a:schemeClr val="tx1"/>
                </a:solidFill>
                <a:effectLst/>
                <a:latin typeface="Sakkal Majalla" pitchFamily="2" charset="-78"/>
                <a:ea typeface="Times New Roman" pitchFamily="18" charset="0"/>
                <a:cs typeface="Sakkal Majalla" pitchFamily="2" charset="-78"/>
              </a:rPr>
              <a:t> </a:t>
            </a:r>
            <a:r>
              <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rPr>
              <a:t>الثقافية في الأقطار العربية الأخرى . </a:t>
            </a:r>
          </a:p>
          <a:p>
            <a:pPr lvl="0" algn="ctr" fontAlgn="base">
              <a:spcBef>
                <a:spcPct val="0"/>
              </a:spcBef>
              <a:spcAft>
                <a:spcPct val="0"/>
              </a:spcAft>
            </a:pPr>
            <a:r>
              <a:rPr lang="ar-SA" sz="2800" b="1" dirty="0" smtClean="0">
                <a:latin typeface="Sakkal Majalla" pitchFamily="2" charset="-78"/>
                <a:cs typeface="Sakkal Majalla" pitchFamily="2" charset="-78"/>
              </a:rPr>
              <a:t>ومن ثم كان الأتصال بالتيارات الثقافية في الوطن العربي . وكان الكثيرون قد ذهبوا في بعثات خارج بلدهم فتلقوا قدرا من التعليم لم يألفوه . ونتيجة لما أخذ يطرأ على المجتمعات العربية في الخليج خاصة من تطورات في اعقاب الحرب العالمية الثانية وارتخاء قبضة الأستعمار عن كثير من أقطارها وتطور الحياة الاقتصادية فيها</a:t>
            </a:r>
            <a:endParaRPr kumimoji="0" lang="ar-SA" sz="2800" b="0"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836712"/>
            <a:ext cx="7056784"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dirty="0" smtClean="0">
                <a:latin typeface="Sakkal Majalla" pitchFamily="2" charset="-78"/>
                <a:cs typeface="Sakkal Majalla" pitchFamily="2" charset="-78"/>
              </a:rPr>
              <a:t> </a:t>
            </a:r>
            <a:r>
              <a:rPr lang="ar-SA" sz="2800" b="1" dirty="0" smtClean="0">
                <a:latin typeface="Sakkal Majalla" pitchFamily="2" charset="-78"/>
                <a:cs typeface="Sakkal Majalla" pitchFamily="2" charset="-78"/>
              </a:rPr>
              <a:t>كان النظام القبلي يخدم الغرض المطلوب للضبط الاجتماعي وكان الناس يتصلون في مياه الخليج أكثر من اتصالهم على الأرض حيث شحت الأرض بينما جادت عليهم مياه الخليج بأسماكه ولؤلؤه.</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ولكن صناعة المراكب وصيد اللؤلؤ كل هذا وهو محور حياتهم ، اصابه الكساد مع مطلع الثلاثينيات حينما دخلت اليابان السوق العالمي بلآلئها المزروعة ، ومن ثم رأينا حديث الشبيب على سبيل المثال - عن الفقر الذي يعيش فيه برغم خدمته للأدب واللغه وحديثه عن البر والأحسان وكلها موضوعات مرتبطة بوضع اقتصادي متخلف وقد صور عبدالله سنان (الصياد) بصورة تبعث الأسى وهو يتحدث عن كفاحه من أجل البقاء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9552" y="404664"/>
            <a:ext cx="7488832" cy="569386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rPr>
              <a:t>كانت حركة التطور تسير وئيدة متمهلة نتيجة </a:t>
            </a:r>
            <a:r>
              <a:rPr kumimoji="0" lang="ar-SA" sz="2800" b="1" i="0" u="none" strike="noStrike" cap="none" normalizeH="0" baseline="0" dirty="0" err="1" smtClean="0">
                <a:ln>
                  <a:noFill/>
                </a:ln>
                <a:solidFill>
                  <a:schemeClr val="tx1"/>
                </a:solidFill>
                <a:effectLst/>
                <a:latin typeface="Sakkal Majalla" pitchFamily="2" charset="-78"/>
                <a:ea typeface="Times New Roman" pitchFamily="18" charset="0"/>
                <a:cs typeface="Sakkal Majalla" pitchFamily="2" charset="-78"/>
              </a:rPr>
              <a:t>الأتصال</a:t>
            </a:r>
            <a:r>
              <a:rPr kumimoji="0" lang="ar-SA" sz="2800" b="1" i="0" u="none" strike="noStrike" cap="none" normalizeH="0" dirty="0" smtClean="0">
                <a:ln>
                  <a:noFill/>
                </a:ln>
                <a:solidFill>
                  <a:schemeClr val="tx1"/>
                </a:solidFill>
                <a:effectLst/>
                <a:latin typeface="Sakkal Majalla" pitchFamily="2" charset="-78"/>
                <a:ea typeface="Times New Roman" pitchFamily="18" charset="0"/>
                <a:cs typeface="Sakkal Majalla" pitchFamily="2" charset="-78"/>
              </a:rPr>
              <a:t> </a:t>
            </a:r>
            <a:r>
              <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rPr>
              <a:t>الجغرافي بالوطن العربي ونتيجة تأثر وسائل الإعلام وعلى الأخص الصحافة. ولكن ظهور النفط كان انقلاب أشبه بالأنقلاب الصناعي الذي حدث في أوربا منذ قرن تقريبا .</a:t>
            </a:r>
            <a:endParaRPr kumimoji="0" lang="en-US" sz="2800" b="0" i="0" u="none" strike="noStrike" cap="none" normalizeH="0" baseline="0" dirty="0" smtClean="0">
              <a:ln>
                <a:noFill/>
              </a:ln>
              <a:solidFill>
                <a:schemeClr val="tx1"/>
              </a:solidFill>
              <a:effectLst/>
              <a:latin typeface="Sakkal Majalla" pitchFamily="2" charset="-78"/>
              <a:cs typeface="Sakkal Majalla" pitchFamily="2" charset="-78"/>
            </a:endParaRPr>
          </a:p>
          <a:p>
            <a:pPr algn="ctr"/>
            <a:r>
              <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rPr>
              <a:t>فالتقدم السريع الذي حدث في أعقابه وتدفق أحدث ما أخرجه العلم والتكنولوجيا ، واستثمار المال وبناء المدن وشق الطرق وأنشاء المصانع في فترة زمنية قصيرة ماعرفها التاريخ . </a:t>
            </a:r>
            <a:r>
              <a:rPr lang="ar-SA" sz="2800" b="1" dirty="0" smtClean="0">
                <a:latin typeface="Sakkal Majalla" pitchFamily="2" charset="-78"/>
                <a:cs typeface="Sakkal Majalla" pitchFamily="2" charset="-78"/>
              </a:rPr>
              <a:t>وهكذا أسرع ظهور النفط بالتطور إلى حد الانقلاب</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توسعت القاعدة التجارية ونشطت الأعمال المصرفية في دول المنطقة وأنشئت عشرات البنوك المحلية والأجنبية وترتب على ذلك أن أصبحت المنطقة منطقة  جذب وفد إليها الكثيرون بحضاراتهم المختلفة فأثروا في التركيب السكاني </a:t>
            </a:r>
            <a:endParaRPr kumimoji="0" lang="ar-SA" sz="2800" b="1" i="0" u="none" strike="noStrike" cap="none" normalizeH="0" baseline="0" dirty="0" smtClean="0">
              <a:ln>
                <a:noFill/>
              </a:ln>
              <a:solidFill>
                <a:schemeClr val="tx1"/>
              </a:solidFill>
              <a:effectLst/>
              <a:latin typeface="Sakkal Majalla" pitchFamily="2" charset="-78"/>
              <a:ea typeface="Times New Roman" pitchFamily="18" charset="0"/>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800" b="0"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02359"/>
            <a:ext cx="7344816" cy="655564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ومن هنا كان التطور السريع في العلاقات الاجتماعية والمفاهيم وربما العادات والتقاليد مما سيكون له أثره في الحياة الأدبية نتيجة هذه النقلة التي أثرت على الطبقات الاجتماعية وطورت التركيب الاجتماعي فظهرت طبقة التجار وطبقة الموظفين وطبق  العمال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وتعقدت الحياة بحيث كادت تنسف البساطة القديمة مما غلب الجوانب المادية وأوهي عرى الروابط العائلية ، بمعنى تراجع المفهوم العائلي لتحل محله المفاهيم الأسرة إلى حد ما ، وهي مسألة لها شأنها في مجتمع كان يعرف الروابط القبلية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فهناك الاتصال المباشر والغير المباشر بالثقافات العربية ومن شأن هذا الاتصال أن يؤدي مع واقع التطور الاجتماعي - الى حركات للتجديد بعضها يغالي في تطرفه وبعضها الآخر يضع في اعتباره ظروف الواقع الذي تحياه الأمة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764704"/>
            <a:ext cx="7488832"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بمعنى أن هناك من يقرأ الثقافات الأجنبية في مصادرها وهناك من يقرأها مترجمة - وكلا القارئين - من الشباب - يحاول التجديد ولكن هذه المحاولات يمكن أن ترتبط بواقعنا العربي وأن تعبر عن الأنسان العربي ويمكن أن تكون مجرد نقل لأتجاه غريب لايمثل حياتنا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وقد تأخر الخليج في نهضته بضعة عقود السنين عن بقية الوطن العربي بحيث تقع المرحلة الإصلاحية السلفية في تاريخة بين الحربين ثم تندمج لديه المرحلتان الثانية والثالثة أو بعبارة أخرى الرومانسية والواقعية ، بعد الحرب العالمية الثانية نتيجة استفادته من التجربة العربية التي سبقتة من ناحية ونتيجة التغيرات العميقة التي يعيشها في هذه السنوات وسرعة الإيقاع من ناحية ثانية..</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02359"/>
            <a:ext cx="7632848" cy="655564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من هنا بدلت صدمة التغيرر كثيرا من المفاهيم وأوجدت حالة من القلق تتميز بها كل مراحل النقلات الحضارية حيث يحس الفنان على وجه مخصوص بالضياع في هذه المجتمعات التي جدت في التحرر من القيود الاجتماعية  والثورة النفسية ضد هذة القيود التي تعوق حركتة وواقع لايمكنه من الانطلاق لأنه يتطور وفق إطار من العلاقات العامة مهما كان تطوره سريعا،</a:t>
            </a:r>
          </a:p>
          <a:p>
            <a:pPr algn="ct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كانت المدينة لخدمة الريف ورجال </a:t>
            </a:r>
            <a:r>
              <a:rPr lang="ar-SA" sz="2800" b="1" dirty="0" err="1" smtClean="0">
                <a:latin typeface="Sakkal Majalla" pitchFamily="2" charset="-78"/>
                <a:cs typeface="Sakkal Majalla" pitchFamily="2" charset="-78"/>
              </a:rPr>
              <a:t>الأقطاع</a:t>
            </a:r>
            <a:r>
              <a:rPr lang="ar-SA" sz="2800" b="1" dirty="0" smtClean="0">
                <a:latin typeface="Sakkal Majalla" pitchFamily="2" charset="-78"/>
                <a:cs typeface="Sakkal Majalla" pitchFamily="2" charset="-78"/>
              </a:rPr>
              <a:t> في تنقلاتهم يحتاجون الى الوقوف لإصلاح عرباتهم أو المبيت في فندق لطول المسافة أو ماشبة ذلك ثم ازدات الطبقة الوسطى نموا واخترعت الآلة وكان هذا انقلابا في نمط الحياة هناك انتقل مركز الثقل إلى المدينة وهجر العبيد الأرض والتحقوا بالمصانع جريا وراء التحرر من العبودية وبذلك تكونت الطبقة البرجوازية في المدينة وسعت إلى تطوير الآلة لزيادة الأنتاج وتكونت طبقة العمال التي كانت تبحث عن حقوقها وسط محاولات لاستغلالها من قبل الرأسمالية ، </a:t>
            </a:r>
            <a:endParaRPr lang="ar-SA" sz="2800" dirty="0">
              <a:latin typeface="Sakkal Majalla" pitchFamily="2" charset="-78"/>
              <a:cs typeface="Sakkal Majalla" pitchFamily="2" charset="-78"/>
            </a:endParaRPr>
          </a:p>
        </p:txBody>
      </p:sp>
    </p:spTree>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476672"/>
            <a:ext cx="7416824"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 وابتلعت الشركات الكبيرة المتاجر الصغيره وأصبحت المدينة رمزا للأمل فيما سبق ، موضع استغراب ودهشة ، أحس فيها الأنسان بالغربة ، فقد اقتطعت الأشجار وهاجرت الطيور وبنيت المصانع ، وسود دخانها الجو والمنازل وعرف العمال البطالة لأن تطور الآلة يعني زيادة الأنتاج من ناحية واستخدام الأطفال بدلا من الرجال مادامت المسألة مجرد ازرار، وعرف الأطفال أمراض العمل ،</a:t>
            </a:r>
          </a:p>
          <a:p>
            <a:pPr algn="ctr"/>
            <a:endParaRPr lang="ar-SA" sz="2800" b="1"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وهكذا امتلأ الجو العام بالأسى والقنوط والرغبة في الهروب من قسوة المدينة إلى الطبيعة وإلى الريف ومن مادية الحياة  الى العواطف المقدسة ورسم الشعراء لنا عالما مثاليا بعيدا حين أحسوا بغربة زمانية ومكانية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وقد انعكس هذا على نتاج العصر فكرا وادبا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strips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04664"/>
            <a:ext cx="7632848"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وكما كانت هناك ثورة مكبوتة ضد الأوضاع الاجتماعية وتقاليدها كانت هناك ثورة معلنة في الشعر ضد التقاليد الموروثة في القصيدة وقد وضح هذا في مقدمة (الأناشيد الغنائية ) لورد زورث وفي الكتاب النقدي الهام لكولردج ( السيرة الأدبية) الذي تحدث فيه عن الخيال وأنواعة في إطار نظرية متكاملة تلتفت إلى الوحدة في الصور من خلال الرؤية الشعرية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وهكذا الشأن في الوطن العربي ، فقد مرت البلاد العربية بمرحلة الاحتلال ثم الثورات الشعبية العارمة ١٩١٩ في مصر ،١٩٢٠ في العراق ١٩٢٥ في الشام وقد أحس الإنسان العربي بذاتة خلال هذة الثورات فقد كان فاقد لها عقب الاحتلال في شكل ثورة ولكن هذة الثورات لم تلبث أن فشلت بعد حين..</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7560840" cy="6986528"/>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فعرفت هذا الحزن الحائر أو هذة الحيرة الحزينة ،  كانت هذة الثورات قد أكدت إحساس الإنسان العربي بذاتة عقب الأحتلال وانتقال البلاد العربية وخاصة مصر من عصر شبه انقطاعي إلى تركيب اجتماعي برزت فيه الطبقة الوسطى ، في اعقاب الحرب العالمية الأولى نتيجة التطور الثقافي والاقتصادي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ثم فشلت هذة الثورات لأنها كانت خطرا على الاحتلال وعلى كبار الملاك، فتعاون الجميع على ضربها ولم تستطع أن تحقق الآمال الوطنية المعقودة ، بعد كفاح دموي استمر سنوات ، ووجد الناس أنهم ضحوا دون نتيجة ملموسة فقد استمر الاحتلال قابعا بل ازداد ضراوة بمعنى أن السيطرة كانت عسكرية اقتصادية بالدرجة الأولى،  كانت الآمال والطموح غلابا ولكن الواقع قصر عن تحقيق هذه الآمال ، وفي خلال الثورات نالت المرأة حريتها وخرجت متضامنة مع الحركة وحدثت تطورات اجتماعية، وتأسست نقابات مهنية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548680"/>
            <a:ext cx="7632848"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لكل فعل رد فعل ، الفعل التغير الذي اعترى جسم الأمة العربية ، ورد الفعل هو القلق الذي أحدثة هذا </a:t>
            </a:r>
            <a:r>
              <a:rPr lang="ar-SA" sz="2800" b="1" dirty="0" err="1" smtClean="0">
                <a:latin typeface="Sakkal Majalla" pitchFamily="2" charset="-78"/>
                <a:cs typeface="Sakkal Majalla" pitchFamily="2" charset="-78"/>
              </a:rPr>
              <a:t>التغير </a:t>
            </a:r>
            <a:r>
              <a:rPr lang="ar-SA" sz="2800" b="1" dirty="0" smtClean="0">
                <a:latin typeface="Sakkal Majalla" pitchFamily="2" charset="-78"/>
                <a:cs typeface="Sakkal Majalla" pitchFamily="2" charset="-78"/>
              </a:rPr>
              <a:t>، وهذا لايأتي إلا إذا أحس الإنسان بذاته ، وبرزت هذه الذات فوجدت نفسها لاتستطيع أن تتكيف مع واقعها فتحاول أن ترسم عالما مثاليا أو مدينة فاضلة -يوتوبيا- وتغترب في الزمان والمكان ، فتهرب على أجنحة الخيال الى الماضي  البعيد أو إلى الطبيعة . ولعل اسماء بعض دواوين الشعراء تحمل هذا المدلول مثل الملاح التائه لعلي محمود طه والطائر الجريح لإبراهيم ناجي في مصر وعواطف وعواصف لعلي الشرقي في العراق ، وأفاعي الفردوس لإلياس أبو شبكة في الشام ، هذا المدخل لابد منه لفهم طبيعة التغير الاجتماعي في الخليج العربي وما ارتبط به من تغير في أسلوب الحياة وفي وجدان الفرد ، عبر عنه الشاعر تعبيرا وجدانيا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908720"/>
            <a:ext cx="6984776" cy="440120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يقول محمود شوقي الأيوبي الشاعر الكويتي صاحب الدواوين الأربعة :</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 </a:t>
            </a:r>
            <a:r>
              <a:rPr lang="ar-SA" sz="2800" b="1" dirty="0" err="1" smtClean="0">
                <a:solidFill>
                  <a:schemeClr val="accent2">
                    <a:lumMod val="75000"/>
                  </a:schemeClr>
                </a:solidFill>
                <a:latin typeface="Sakkal Majalla" pitchFamily="2" charset="-78"/>
                <a:cs typeface="Sakkal Majalla" pitchFamily="2" charset="-78"/>
              </a:rPr>
              <a:t>___________________________________________</a:t>
            </a:r>
            <a:endParaRPr lang="en-US" sz="2800" dirty="0" smtClean="0">
              <a:solidFill>
                <a:schemeClr val="accent2">
                  <a:lumMod val="75000"/>
                </a:schemeClr>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رو قلبي من أغاريد الهيام     واشف روحي من تباريح الغرام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أيها قمري أني مستهام        من أغانيك فؤادي في ضرام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أيها العاشق قل لي ما الهوى</a:t>
            </a:r>
            <a:endParaRPr lang="en-US" sz="2800" dirty="0" smtClean="0">
              <a:solidFill>
                <a:srgbClr val="7030A0"/>
              </a:solidFill>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وترفق إن قلبي في وجيب            عاطني من صوتك الفن العجيب</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هذه أرواحنا حيرى تذوب          وشفاء الروح من هذا اللغوب</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أدمع حرى بأيام النوى</a:t>
            </a:r>
            <a:endParaRPr lang="ar-SA" sz="2800" dirty="0">
              <a:solidFill>
                <a:srgbClr val="7030A0"/>
              </a:solidFill>
              <a:latin typeface="Sakkal Majalla" pitchFamily="2" charset="-78"/>
              <a:cs typeface="Sakkal Majalla" pitchFamily="2" charset="-78"/>
            </a:endParaRPr>
          </a:p>
        </p:txBody>
      </p:sp>
    </p:spTree>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484784"/>
            <a:ext cx="6768752"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ومن الواضح أن الموسيقى هنا ليست رتيبة رتابة القصيدة العمودية والوحدة ليست وحدة البيت ولكنها وحدة الفقرة ولم تعد الجهارة الخطابية واضحة  ولكن رقة الألفاظ حلت محل الجزالة والهمس بدلا من الخطابة ولكن هذا أمر غير مقطوع به لأن الغزل عموما أقل خطابية  .</a:t>
            </a:r>
          </a:p>
          <a:p>
            <a:pPr algn="ctr"/>
            <a:r>
              <a:rPr lang="ar-SA" sz="2800" b="1" dirty="0" smtClean="0">
                <a:latin typeface="Sakkal Majalla" pitchFamily="2" charset="-78"/>
                <a:cs typeface="Sakkal Majalla" pitchFamily="2" charset="-78"/>
              </a:rPr>
              <a:t> والأوضح أن هذة القصيدة الذاتية تتناول العواطف تناولا روحيا فلا تتحدث عن جمال الجسم الى جانب طريقة التناول ذاتها ، فأغاريد الهيام والأرواح الذائبة كلها تعابير جديدة وصياغات غير مطروقة</a:t>
            </a:r>
            <a:endParaRPr lang="ar-SA" sz="2800" dirty="0">
              <a:latin typeface="Sakkal Majalla" pitchFamily="2" charset="-78"/>
              <a:cs typeface="Sakkal Majalla" pitchFamily="2" charset="-78"/>
            </a:endParaRPr>
          </a:p>
        </p:txBody>
      </p:sp>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88640"/>
            <a:ext cx="6912768" cy="655564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فلنترك الغزل ولننتقل إلى ( محراب الشاعر) لمحمود شوقي الأيوبي أيضا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شرب الدمع وعاف الراح في الكوخ القصي</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ناجيا بالروح والإحساس من رهط غوي</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وهفت أنفاسة الحرى إلى البلبل ذي الصوت الشجي</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وإلى الحقل إلى الغاب إلى روض على الطود العتي</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زاخرا بالأمل الحلو الجميل ... فائضا عن منبع الفكر النبيل</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عشق الشاعر طيفا مشرق الروح نضير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يتجلى في محياه جمال الحب مابين البخور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فتنة السحر بكون الحسن للقلب المنير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فجرى بالشعر نهرا صافيا بين الزهور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ماجمال النفس إلا للجميل ... كل عمر مابه عشق ذليل</a:t>
            </a:r>
            <a:endParaRPr lang="en-US" sz="2800" dirty="0" smtClean="0">
              <a:solidFill>
                <a:srgbClr val="7030A0"/>
              </a:solidFill>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052736"/>
            <a:ext cx="7632848"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إن فكرة كوليردج عن الخيال يمكن أن تتحقق في شعر الرومانسيين ، فالأمل الحلو الذي يزخر به الروض والطيف المشرق الروح ونهر الشعر المتدفق بين الزهور كلها صور جديدة في النص والبناء  نفسة أشبه بالبناء العضوي بمعنى أنه ينمو في أطار الفقرة ويتوحد ، فلا نستطيع تغيير ترتيب الأبيات والرؤيه هنا رؤية شعرية فالروض ليس مجرد أزهار صفر وحمر ولكنه زاخر بالصور المليئة بالأمل ، صور المحبوب الجميل جمالا يلفه البخور فيمنحه رؤية سحرية لأن الجمال هنا نسبي ولا شيء يخضع للمقاييس العقلية الواضحة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pull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836712"/>
            <a:ext cx="7056784"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ومن الواضح أن الحقل والغاب والروض تشكل الملجاء من ضجيج المدينة العاتية أو من الرهط الغوي كما يقول وان المحبوب هنا يشكل الملجأ الثاني من مادية الحياة التي يكتوي الشاعر بنارها </a:t>
            </a:r>
            <a:r>
              <a:rPr lang="ar-SA" sz="2800" b="1" dirty="0" err="1" smtClean="0">
                <a:latin typeface="Sakkal Majalla" pitchFamily="2" charset="-78"/>
                <a:cs typeface="Sakkal Majalla" pitchFamily="2" charset="-78"/>
              </a:rPr>
              <a:t>.</a:t>
            </a:r>
            <a:r>
              <a:rPr lang="ar-SA" sz="2800" b="1" dirty="0" smtClean="0">
                <a:latin typeface="Sakkal Majalla" pitchFamily="2" charset="-78"/>
                <a:cs typeface="Sakkal Majalla" pitchFamily="2" charset="-78"/>
              </a:rPr>
              <a:t> </a:t>
            </a:r>
          </a:p>
          <a:p>
            <a:pPr algn="ctr"/>
            <a:r>
              <a:rPr lang="ar-SA" sz="2800" b="1" dirty="0" smtClean="0">
                <a:latin typeface="Sakkal Majalla" pitchFamily="2" charset="-78"/>
                <a:cs typeface="Sakkal Majalla" pitchFamily="2" charset="-78"/>
              </a:rPr>
              <a:t>أما اللغة فهي لغة الرومانسيين الذين عبر عنهم جبران في كلمتة الكلاسيكين بعنوان ( لكم لغتكم ولي لغتي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فهو هنا يتناول الجملة الشعرية فهي ليست جملة منطقية ولكنها عبارة جمالية تنقل تجربة انفعالية وجدانية ولذلك فهي ليست جملة منطقية ولكنها عبارة جمالية تنقل تجربة انفعالية وجدانية ولذلك فهي لايمكن أن تكون خطابية ولايمكن أن تكون جزلة ولايمكن أن تكون معجميه غربية . حين يهمس الشاعر إلى رفيقه أو إلى ذات نفسه.</a:t>
            </a:r>
            <a:endParaRPr lang="ar-SA" sz="2800" dirty="0">
              <a:latin typeface="Sakkal Majalla" pitchFamily="2" charset="-78"/>
              <a:cs typeface="Sakkal Majalla" pitchFamily="2" charset="-78"/>
            </a:endParaRPr>
          </a:p>
        </p:txBody>
      </p:sp>
    </p:spTree>
  </p:cSld>
  <p:clrMapOvr>
    <a:masterClrMapping/>
  </p:clrMapOvr>
  <p:transition>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332656"/>
            <a:ext cx="7200800"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يقول الشاعر البحراني أحمد محمد الخليفة صاحب الدواوين الثلاثة :</a:t>
            </a:r>
          </a:p>
          <a:p>
            <a:pPr algn="ct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أي حلم طاف بي يخفق في صمت الليالي</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رقص الأمواج والرؤيا بموسيقى الجمال</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حلم صور لي الدنيا من السحر الحلال</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ما على الشاعر إن غرد بالحب ملاما</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فهو في ألحانه يبكي لياليه القدامى</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ويناجي في سكون الليل أرواح الندامى</a:t>
            </a:r>
            <a:endParaRPr lang="en-US" sz="2800" dirty="0" smtClean="0">
              <a:solidFill>
                <a:srgbClr val="7030A0"/>
              </a:solidFill>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فالشعر لم يعد مديحا وهجاء ورثاء تقليديا , بل غدا حديث النفس ونجوى الذات , فالذات هنا ضيقة بالواقع , أحلامها أكبر من إمكاناتها , تحلم بالمدينة الفاضلة أو بدنيا السحر الحلال كما يقول .</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32656"/>
            <a:ext cx="7272808"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والأحزان التي تحيط بالمشاعر ليس لها تعليل مباشر سوى ” مرض العصر ” نتيجة ضغط الحياة وتحدياتها وإحساس الفرد أمام المتغيرات المادية من حوله , فلا منقذ له منها إلا العواطف التي يتغنى بها أملا في المستقبل وعزاء عن الواقع ويفسر الشاعر نفسه“ أحمد محمد الخليفة“ مأساة الإنسان الخليجي في مرحلة الانتقال من صياد يصارع الطبيعة تعودالجرأة واقتحام الأهوال  , يصيد اللؤلؤ فيحس فرحة الدنيا وهو يخرج بصيدة الثمين نتيجة كفاحه وعرقه ويعود مع مع السفن في نهاية المطاف  إلى أحبابه في البر , فأين هي تلك الحياة التي تضج بالحياة والحيوية , أين الجرأة والحرية والنشاط والأمل واليأس  , لقد انتقلت الحياة من البحر إلى البر:</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أنا الغواص في البحر حليف الجد والصبر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أنا ابن الموج والأنوا ء والظلمات والفجر</a:t>
            </a:r>
            <a:endParaRPr lang="en-US" sz="2800" dirty="0" smtClean="0">
              <a:solidFill>
                <a:srgbClr val="7030A0"/>
              </a:solidFill>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7848872" cy="655564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هذه النقلة التي زلزلت وجدان الفرد في البحر زلزلت وجدانه في البر </a:t>
            </a:r>
            <a:r>
              <a:rPr lang="ar-SA" sz="2800" b="1" dirty="0" err="1" smtClean="0">
                <a:latin typeface="Sakkal Majalla" pitchFamily="2" charset="-78"/>
                <a:cs typeface="Sakkal Majalla" pitchFamily="2" charset="-78"/>
              </a:rPr>
              <a:t>أيضا.</a:t>
            </a:r>
            <a:r>
              <a:rPr lang="ar-SA" sz="2800" b="1" dirty="0" smtClean="0">
                <a:latin typeface="Sakkal Majalla" pitchFamily="2" charset="-78"/>
                <a:cs typeface="Sakkal Majalla" pitchFamily="2" charset="-78"/>
              </a:rPr>
              <a:t>  فهو بدوي ينسج خيمته ويقيمها فوق رابية خضراء , يحتضن الطبيعة , ويعيش قيم المروءة العربية</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ولكن هذة البساطة لم تلبث أن تبدلت فأقبل ناس من الحضر وشادوا القصور لأن رقعة المدينة تتسع بإستمرار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ويقول أحمد العدواني:</a:t>
            </a:r>
          </a:p>
          <a:p>
            <a:pPr algn="ct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كنت هنا وكان لي بيت من الشعر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نسجته صنع يدي بالصوف والوبر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قام على رابية مخضرة الطرر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تؤمه الضيفان بين مرتق ومنحدر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والشمس تفتر له ويضحك القمر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ياليت شعري ما أرى؟ ما فعل القدر</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ملاعب الربيع قد حلت بها الغير</a:t>
            </a:r>
            <a:endParaRPr lang="en-US" sz="2800" dirty="0" smtClean="0">
              <a:solidFill>
                <a:srgbClr val="7030A0"/>
              </a:solidFill>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check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764704"/>
            <a:ext cx="7704856"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وقد عبر الشاعر محمود شوقي الأيوبي عن رغبته في العودة إلى حياة البساطة ... إلى الخيمة والناقة رمزي البداوة والأصالة , ولكنه يعبر عن عجزه لأنه غدا أسير حياة فقد فيها الإنسان حريتة  ..؟ لقد تحولت قريتة (الشعبية )بالكويت الى مدينة صناعية يرتفع دخانها بالسماء..</a:t>
            </a:r>
          </a:p>
          <a:p>
            <a:pPr algn="ctr"/>
            <a:endParaRPr lang="ar-SA" sz="2800" dirty="0" smtClean="0">
              <a:latin typeface="Sakkal Majalla" pitchFamily="2" charset="-78"/>
              <a:cs typeface="Sakkal Majalla" pitchFamily="2" charset="-78"/>
            </a:endParaRPr>
          </a:p>
          <a:p>
            <a:pPr algn="ct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فالنقلة هنا مفاجئة، قلبت الحياة رأساً على عقب ، ولذا أحس الإنسان العربي في الخليج بالغربة في ارضه، كما ردد (خليفة الوقيان) :</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غريب إن مضيت وإن أتيـت      ونــاء إن دنــوت وإن نـأيـت</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أقلب في وجوه الناس طرفي     واسأل في الدروب إذا مشـيت</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لعل الشوق يحملني سـعيـداً        لآفاق لــهــا دنــفــاً ســعــيت</a:t>
            </a:r>
            <a:endParaRPr lang="ar-SA" sz="2800" dirty="0">
              <a:solidFill>
                <a:srgbClr val="7030A0"/>
              </a:solidFill>
              <a:latin typeface="Sakkal Majalla" pitchFamily="2" charset="-78"/>
              <a:cs typeface="Sakkal Majalla" pitchFamily="2" charset="-78"/>
            </a:endParaRPr>
          </a:p>
        </p:txBody>
      </p:sp>
    </p:spTree>
  </p:cSld>
  <p:clrMapOvr>
    <a:masterClrMapping/>
  </p:clrMapOvr>
  <p:transition>
    <p:cover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764704"/>
            <a:ext cx="7272808"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هذه الغربة التي احسها في وطنه نتيجة هذا التغير المفاجئ، حتى الوجوه لم تعد الوجوه المألوفه التي يعرفها، لم تعد وجوهاً خليجيه، هناك وجوه اجنبيه كثيرة جاءت في صورة عمال وخبراء ومدرسين؛ لأن المنطقه اصبحت منطقة جذب كما قلنا، لذلك يطير بأشواقه على أجنحة الخيال بعيداً حيث يجد عوضاً عن غربته.</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على ان الرومانسية ليست هروباً من الواقع بقدر ما هي رسم لعالم </a:t>
            </a:r>
            <a:r>
              <a:rPr lang="ar-SA" sz="2800" b="1" dirty="0" err="1" smtClean="0">
                <a:latin typeface="Sakkal Majalla" pitchFamily="2" charset="-78"/>
                <a:cs typeface="Sakkal Majalla" pitchFamily="2" charset="-78"/>
              </a:rPr>
              <a:t>جديد .</a:t>
            </a:r>
            <a:endParaRPr lang="ar-SA"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كما أوضحنا ويشعر الفرد برغبته في  التحرر من القيود الإجتماعيه والضغوط النفسيه والإنطلاق الى العالم الرحب، إنها بإختصار أشبه بمرحلة مراهقة في حياة الأمه ، حيث أحلام اليقظه، وأجنحة الخيال، وتقديس العواطف وشرنقة الذات تلتف حول نفسها.</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92696"/>
            <a:ext cx="7056784" cy="5693866"/>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وهكذا أصبح القلق والتبرم والحزن أحاسيس تغلب على نتاج الشعراء في الخليج على اختلاف مواقعهم، بحيث أصبح ظاهرة نفسية في شعر الخليج شعارها قول "فهد العسكر"  (ضاقت بي الدنيا دعيني أندب الماضي دعيني) مع أن ذلك الماضي كان من قبل محل سخط الساخطين لضيق العيش ومغامرة البحر المحفوفة بالمخاطر وفراق الأهل والأحباب.</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وقد عبر عبدالله سنان عنه في قصيدته "الصياد" فذكر هيكلاً عظمياً واهن القوى عرف الجوع والحرمان وطاردته الرياح والأمواج.</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وإذا بحثنا عن أصول هؤلاء الشعراء وجدناها في شعر خليل مطران وعلي محمود طه والياس أبي شبكه وإيليا أبي ماضي وغيرهم من شعراء المهجر أو من الرومانسيين في الوطن العربي.</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548680"/>
            <a:ext cx="6840760" cy="5693866"/>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فأحمد محمد </a:t>
            </a:r>
            <a:r>
              <a:rPr lang="ar-SA" sz="2800" b="1" dirty="0" err="1" smtClean="0">
                <a:latin typeface="Sakkal Majalla" pitchFamily="2" charset="-78"/>
                <a:cs typeface="Sakkal Majalla" pitchFamily="2" charset="-78"/>
              </a:rPr>
              <a:t>الخليفه</a:t>
            </a:r>
            <a:r>
              <a:rPr lang="ar-SA" sz="2800" b="1" dirty="0" smtClean="0">
                <a:latin typeface="Sakkal Majalla" pitchFamily="2" charset="-78"/>
                <a:cs typeface="Sakkal Majalla" pitchFamily="2" charset="-78"/>
              </a:rPr>
              <a:t> , على سبيل المثال ـ, يهدي في ديوانه " من أغاني البحرين" قصيدة إلى روح علي محمود طه وأخرى </a:t>
            </a:r>
            <a:r>
              <a:rPr lang="ar-SA" sz="2800" b="1" dirty="0" err="1" smtClean="0">
                <a:latin typeface="Sakkal Majalla" pitchFamily="2" charset="-78"/>
                <a:cs typeface="Sakkal Majalla" pitchFamily="2" charset="-78"/>
              </a:rPr>
              <a:t>إلى </a:t>
            </a:r>
            <a:r>
              <a:rPr lang="ar-SA" sz="2800" b="1" dirty="0" smtClean="0">
                <a:latin typeface="Sakkal Majalla" pitchFamily="2" charset="-78"/>
                <a:cs typeface="Sakkal Majalla" pitchFamily="2" charset="-78"/>
              </a:rPr>
              <a:t>"روح الشابي" . وعلي محمود طه نفسه يكبر "الخيام" بإعتباره شاعر الإنعتاق كما يعتبر الرومانسيون ـ من كتاب </a:t>
            </a:r>
            <a:r>
              <a:rPr lang="ar-SA" sz="2800" b="1" dirty="0" err="1" smtClean="0">
                <a:latin typeface="Sakkal Majalla" pitchFamily="2" charset="-78"/>
                <a:cs typeface="Sakkal Majalla" pitchFamily="2" charset="-78"/>
              </a:rPr>
              <a:t>المسرح </a:t>
            </a:r>
            <a:r>
              <a:rPr lang="ar-SA" sz="2800" b="1" dirty="0" smtClean="0">
                <a:latin typeface="Sakkal Majalla" pitchFamily="2" charset="-78"/>
                <a:cs typeface="Sakkal Majalla" pitchFamily="2" charset="-78"/>
              </a:rPr>
              <a:t>, شكسبير رائداً للتحرر والإبتكار ، ولذلك تجد إبراهيم العريض الشاعر الخليجي والرومانسي الكبير يخصص مطولة للخيام في ديوانه "العرائس" يتحدث فيها عن فلسفة الخيام فيطيل الحديث عن ألوان الجمال في الدنيا، ولكن الموت له بالمرصاد.</a:t>
            </a:r>
          </a:p>
          <a:p>
            <a:pPr algn="ctr"/>
            <a:endParaRPr lang="ar-SA" sz="2800" b="1"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 وهذا هو سر مأساة الإنسان، والحقيقه أن الشعراء الرومانسيين قد </a:t>
            </a:r>
            <a:r>
              <a:rPr lang="ar-SA" sz="2800" b="1" dirty="0" err="1" smtClean="0">
                <a:latin typeface="Sakkal Majalla" pitchFamily="2" charset="-78"/>
                <a:cs typeface="Sakkal Majalla" pitchFamily="2" charset="-78"/>
              </a:rPr>
              <a:t>قرأوا</a:t>
            </a:r>
            <a:r>
              <a:rPr lang="ar-SA" sz="2800" b="1" dirty="0" smtClean="0">
                <a:latin typeface="Sakkal Majalla" pitchFamily="2" charset="-78"/>
                <a:cs typeface="Sakkal Majalla" pitchFamily="2" charset="-78"/>
              </a:rPr>
              <a:t> أيضاً الشعر الغربي مترجما أو بلغته الأصليه ، فلم يعد الفكر الغربي بعيداً عن متناول المثقفين والشعراء، وأصبح للشعراء وجهات ظر نقديه ..</a:t>
            </a:r>
            <a:endParaRPr lang="ar-SA" sz="2800" dirty="0">
              <a:latin typeface="Sakkal Majalla" pitchFamily="2" charset="-78"/>
              <a:cs typeface="Sakkal Majalla" pitchFamily="2" charset="-78"/>
            </a:endParaRPr>
          </a:p>
        </p:txBody>
      </p:sp>
    </p:spTree>
  </p:cSld>
  <p:clrMapOvr>
    <a:masterClrMapping/>
  </p:clrMapOvr>
  <p:transition>
    <p:cut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92696"/>
            <a:ext cx="7344816"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يقول أحمد العدواني متحدثاً عن مفهوم الشعر في مقالة نشرها بمجلة البعثة اكتوبر 1948: "اللغة أداة ونسبتها للشاعر كنسبة الألوان للرسام، والفنان هو الذي يملك القدرة على جعل هذه الأداة تنطق عن خلجات نفسه ومكنونات ضميره فيعبر لنا عن شعوره وأحاسيسه بالصور التي يختارها لتأدية معانيه إلينا، وتأثيرها فينا، وقيمة الشاعر موكولة لقدرته في هذا الشأن بواسطة هذه الأدوات التي يصطنعها لذلك".</a:t>
            </a:r>
          </a:p>
          <a:p>
            <a:pPr algn="ct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والتعبير عن خلجات النفس ومكنونات الضمير بتصوير الشعور والأحاسيس مفاهيم رومانسية ترددت كثيرا على السن نقادهم ، المهم أن يحققها الشاعر في شعره ، وعلى الرغم من أن قصيدته "نداء المعركة" ـ على سبيل المثال ـ تذكرنا بقصيدة "أخي" لميخائيل نعيمه </a:t>
            </a:r>
            <a:endParaRPr lang="ar-SA" sz="2800" dirty="0">
              <a:latin typeface="Sakkal Majalla" pitchFamily="2" charset="-78"/>
              <a:cs typeface="Sakkal Majalla" pitchFamily="2" charset="-78"/>
            </a:endParaRPr>
          </a:p>
        </p:txBody>
      </p:sp>
    </p:spTree>
  </p:cSld>
  <p:clrMapOvr>
    <a:masterClrMapping/>
  </p:clrMapOvr>
  <p:transition>
    <p:push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332656"/>
            <a:ext cx="7992888" cy="61247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ألا أنها تحقق مفهومه السابق للشعر :</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يا أخـــي إن مت لا تسكب على قبري دمعة</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بل خذ الشمعه من كفي وكن في الليل شمعه</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إنـني منـك قـريـب كـلمـا ضـــوأت بــقـعــه</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وتركت الليل يهوي قطعه في أثر قــطــعـه</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يا أخي سر فالأماني كلها تـحــت ركــابـك</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والليالي ربــمــا تعبس لكن من عــتابك</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أنت فــرد مــن لفيف متلأق متشابـــــك</a:t>
            </a: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قد رمى بالقيد عن كفيه واستنكر صنعه</a:t>
            </a:r>
          </a:p>
          <a:p>
            <a:pPr marL="0" marR="0" lvl="0" indent="0" algn="ctr" defTabSz="914400" rtl="1"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7030A0"/>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فالهمس لنا لأخي ، ولذلك فهو قريب مني وأنا قريب منه، </a:t>
            </a:r>
            <a:r>
              <a:rPr kumimoji="0" lang="ar-SA" sz="2800"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يسمعني</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ar-SA" sz="2800" b="1" i="0" u="none" strike="noStrike" cap="none" normalizeH="0" baseline="0" dirty="0" err="1" smtClean="0">
                <a:ln>
                  <a:noFill/>
                </a:ln>
                <a:solidFill>
                  <a:schemeClr val="tx1"/>
                </a:solidFill>
                <a:effectLst/>
                <a:latin typeface="Sakkal Majalla" pitchFamily="2" charset="-78"/>
                <a:ea typeface="Calibri" pitchFamily="34" charset="0"/>
                <a:cs typeface="Sakkal Majalla" pitchFamily="2" charset="-78"/>
              </a:rPr>
              <a:t>وأسمعه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فلست محتاجاً إلى الخطابة ، ومحاولة التماسك والفدائية تعني أن نأخذ جميعاً شموعاً في أيدينا بدلاً من أن نلعن الظلام، والجمال هنا رهن بإيحاء الكلمات أو بتركيب العبارة "كن في الليل شمعه" و" تركت الليل يهوي".</a:t>
            </a:r>
            <a:endParaRPr kumimoji="0" lang="ar-SA" sz="2800" b="0"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ransition>
    <p:spli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23528" y="692696"/>
            <a:ext cx="7704856" cy="569386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إن نقل المشاعر عن طريق التعبير المجازي أو الصور هو الغاية، وأخذ الشمعة من كف الفدائي توحي بنهاية ولكنها نهاية فرد من أجل قضية، ولذلك فهناك من يتلقف الشمعه من يده ليواصل السير، حتى تتراجع جحافل الضلال</a:t>
            </a:r>
            <a:r>
              <a:rPr kumimoji="0" lang="ar-SA" sz="2800" b="1" i="0" u="none" strike="noStrike" cap="none" normalizeH="0" dirty="0" smtClean="0">
                <a:ln>
                  <a:noFill/>
                </a:ln>
                <a:solidFill>
                  <a:schemeClr val="tx1"/>
                </a:solidFill>
                <a:effectLst/>
                <a:latin typeface="Sakkal Majalla" pitchFamily="2" charset="-78"/>
                <a:ea typeface="Calibri" pitchFamily="34" charset="0"/>
                <a:cs typeface="Sakkal Majalla" pitchFamily="2" charset="-78"/>
              </a:rPr>
              <a:t> </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أمام نورالحق وتتهاوى قطعة في أثر قطعة، ويمكن أن  نوازن بين هذا التعبير وبين تعبير الشاعر الكلاسيكي عن الشهيد:</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7030A0"/>
                </a:solidFill>
                <a:effectLst/>
                <a:latin typeface="Sakkal Majalla" pitchFamily="2" charset="-78"/>
                <a:ea typeface="Calibri" pitchFamily="34" charset="0"/>
                <a:cs typeface="Sakkal Majalla" pitchFamily="2" charset="-78"/>
              </a:rPr>
              <a:t>هذا الدم المهراق فوق اديمها          غسق يمهد للنهار فيطلع</a:t>
            </a:r>
          </a:p>
          <a:p>
            <a:pPr marL="0" marR="0" lvl="0" indent="0" algn="ctr" defTabSz="914400" rtl="1"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فهذه الكلمات الخطابية ولفظة الدم كلها تتلاشى في أبيات أحمد العدواني؛ لأن الشعر يوحي إيحاء ولا يصرح تصريح، وإذا كان الغسق في هذا البيت يمهد للنهار فيطلع؛ فإن الأماني كلها قد تجسمت واستحالت زهرا على جانبي الطريق الذي نسير فيه إلى الغد بعد أن </a:t>
            </a:r>
            <a:r>
              <a:rPr lang="ar-SA" sz="2800" b="1" dirty="0" smtClean="0">
                <a:latin typeface="Sakkal Majalla" pitchFamily="2" charset="-78"/>
                <a:ea typeface="Calibri" pitchFamily="34" charset="0"/>
                <a:cs typeface="Sakkal Majalla" pitchFamily="2" charset="-78"/>
              </a:rPr>
              <a:t>أ</a:t>
            </a:r>
            <a:r>
              <a:rPr kumimoji="0" lang="ar-SA" sz="28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لقينا كل القيود بعيداً بعيداً ولم نعد نسير فرادى.</a:t>
            </a:r>
            <a:endParaRPr kumimoji="0" lang="ar-SA" sz="2800" b="0"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04664"/>
            <a:ext cx="7416824"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والحب عند هذه الجماعة من </a:t>
            </a:r>
            <a:r>
              <a:rPr lang="ar-SA" sz="2800" b="1" dirty="0" err="1" smtClean="0">
                <a:latin typeface="Sakkal Majalla" pitchFamily="2" charset="-78"/>
                <a:cs typeface="Sakkal Majalla" pitchFamily="2" charset="-78"/>
              </a:rPr>
              <a:t>الشعراء </a:t>
            </a:r>
            <a:r>
              <a:rPr lang="ar-SA" sz="2800" b="1" dirty="0" smtClean="0">
                <a:latin typeface="Sakkal Majalla" pitchFamily="2" charset="-78"/>
                <a:cs typeface="Sakkal Majalla" pitchFamily="2" charset="-78"/>
              </a:rPr>
              <a:t>, كما قلنا من قبل نوع من التقديس للعواطف، ولذلك ترد في غزلهم ألفاظ </a:t>
            </a:r>
            <a:r>
              <a:rPr lang="ar-SA" sz="2800" b="1" dirty="0" err="1" smtClean="0">
                <a:latin typeface="Sakkal Majalla" pitchFamily="2" charset="-78"/>
                <a:cs typeface="Sakkal Majalla" pitchFamily="2" charset="-78"/>
              </a:rPr>
              <a:t>القداسة </a:t>
            </a:r>
            <a:r>
              <a:rPr lang="ar-SA" sz="2800" b="1" dirty="0" smtClean="0">
                <a:latin typeface="Sakkal Majalla" pitchFamily="2" charset="-78"/>
                <a:cs typeface="Sakkal Majalla" pitchFamily="2" charset="-78"/>
              </a:rPr>
              <a:t>، كما كانت ترد في شعر العذريين من قبل وكما نلحظها في شعر الرومانسيين .</a:t>
            </a:r>
            <a:endParaRPr lang="en-US" sz="2800"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إنه ضرب من ضروب الرفض للمدينة الجديدة الكبيرة </a:t>
            </a:r>
            <a:r>
              <a:rPr lang="ar-SA" sz="2800" b="1" dirty="0" err="1" smtClean="0">
                <a:latin typeface="Sakkal Majalla" pitchFamily="2" charset="-78"/>
                <a:cs typeface="Sakkal Majalla" pitchFamily="2" charset="-78"/>
              </a:rPr>
              <a:t>بزحامها</a:t>
            </a:r>
            <a:r>
              <a:rPr lang="ar-SA" sz="2800" b="1" dirty="0" smtClean="0">
                <a:latin typeface="Sakkal Majalla" pitchFamily="2" charset="-78"/>
                <a:cs typeface="Sakkal Majalla" pitchFamily="2" charset="-78"/>
              </a:rPr>
              <a:t> ووجوهها الغريبة وعجلاتها وضجيجها، ثم ضياع الإنسان فيها، ولذلك يلجأ إلى مرفأ يحس فيه بالأمان . </a:t>
            </a:r>
          </a:p>
          <a:p>
            <a:pPr algn="ctr"/>
            <a:r>
              <a:rPr lang="ar-SA" sz="2800" b="1" dirty="0" smtClean="0">
                <a:latin typeface="Sakkal Majalla" pitchFamily="2" charset="-78"/>
                <a:cs typeface="Sakkal Majalla" pitchFamily="2" charset="-78"/>
              </a:rPr>
              <a:t>المرأة هناك رمز </a:t>
            </a:r>
            <a:r>
              <a:rPr lang="ar-SA" sz="2800" b="1" dirty="0" err="1" smtClean="0">
                <a:latin typeface="Sakkal Majalla" pitchFamily="2" charset="-78"/>
                <a:cs typeface="Sakkal Majalla" pitchFamily="2" charset="-78"/>
              </a:rPr>
              <a:t>للأمل </a:t>
            </a:r>
            <a:r>
              <a:rPr lang="ar-SA" sz="2800" b="1" dirty="0" smtClean="0">
                <a:latin typeface="Sakkal Majalla" pitchFamily="2" charset="-78"/>
                <a:cs typeface="Sakkal Majalla" pitchFamily="2" charset="-78"/>
              </a:rPr>
              <a:t>(أحبك شيئا يفوق الخيالا) فهو لا يرضى بالواقع، لكنه في الوقت نفسه يريد المستحيل بعد أن جنح إلى الخيال, إنه عاشق لأحلام اليقظه (يبدد في ناظري المحالا) فهو يحقق ذاته عن طريق هذا الحب ويتخلص من الضياع ، إنه شيء أبدي خالد كما يقول خليفه الوقيان:</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أريــدك نـــوراً يــدوم ويبقــى              إذا كل حي على الأرض حالا</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وشمسا تطل على كل صوب              تعـاف الأفــول وتأبى ارتحالا</a:t>
            </a:r>
            <a:endParaRPr lang="en-US" sz="2800" dirty="0" smtClean="0">
              <a:solidFill>
                <a:srgbClr val="7030A0"/>
              </a:solidFill>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404664"/>
            <a:ext cx="7128792" cy="612475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ومن هنا تأتي ألفاظ القداسة معبرة عن هذا الإجلال للعواطف النبيلة كما يقول أحمد محمد الخليفة في قصيدة بعنوان (في معبد الحب):</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يا ابنة الأمنيات ما أنت إلا       ضوء فجر على حياتي استطالا</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اتملاك في الغيوب وأجثو        فـي الـمحاريـب رهـبـة وجلالا</a:t>
            </a:r>
          </a:p>
          <a:p>
            <a:pPr algn="ctr"/>
            <a:endParaRPr lang="en-US" sz="2800" dirty="0" smtClean="0">
              <a:solidFill>
                <a:srgbClr val="7030A0"/>
              </a:solidFill>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ومن الغريب أن الشاعر هنا يتعذب الألم في البعد والحرمان ، لأن المحزن يستجلب العطف وهو بحاجة إالى هذا العطف ، بحاجة إلى أن يحس بالناس تلتفت اليه في وحدته، وقد عبر عن ذلك مبارك بن سيف في قصيدته "الليل والضفاف" :</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يا ضفاف الشط هل اشكوك ما بي من حنين</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ودمــوع هـــمــس الـجـفـن لـهــا ألا تـبــيــن</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لــي فــؤاد كــلمــا طـافـت بـه الـذكرى أثابا</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يستلــذ البعد والــحـــرمــان فـيـه والـعـذابـا</a:t>
            </a:r>
            <a:endParaRPr lang="ar-SA" sz="2800" dirty="0">
              <a:solidFill>
                <a:srgbClr val="7030A0"/>
              </a:solidFill>
              <a:latin typeface="Sakkal Majalla" pitchFamily="2" charset="-78"/>
              <a:cs typeface="Sakkal Majalla" pitchFamily="2" charset="-78"/>
            </a:endParaRPr>
          </a:p>
        </p:txBody>
      </p:sp>
    </p:spTree>
  </p:cSld>
  <p:clrMapOvr>
    <a:masterClrMapping/>
  </p:clrMapOvr>
  <p:transition>
    <p:pull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836712"/>
            <a:ext cx="684076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الموازنة هنا بين هذا النص وبين نص لشاعر تقليدي تتيح لنا معرفة الجديد الذي نتحدث عنه ، في قصيدة "اللقاء العظيم" لأحمد السقاف نلاحظ ثلاثة أمور : الأول أنه غزل حسي بمعنى أنه يتحدث عن جمال الجسم والقد المهفهف وتناسق الأعضاء وما إلى ذلك، فيذكرنا بشعرنا العربي القديم واحتفاله بهذا الجانب، وإن كان السقاف لا يفصل تفصيلهم، </a:t>
            </a:r>
          </a:p>
          <a:p>
            <a:pPr algn="ctr"/>
            <a:endParaRPr lang="ar-SA" sz="2800" b="1" dirty="0" smtClean="0">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وهو بحكم إختلاف الزمن يتحدث عن تناسق الأعضاء ولا يتحدث عن الضخامة والإكتناز "ببهكنة تتحت الطراف المعمد" كما يقول طرفه "تمشي الهوينا كما يمشي الوجى الوجل" كما يقول الأعشى. والأمر الثاني الغزل الجيد في عرفهم وهو الذي يذكر ذل المحب كما يقول صاحب الصناعتين، وهو ما يتحقق في نص السقاف</a:t>
            </a:r>
            <a:endParaRPr lang="ar-SA" sz="2800" dirty="0">
              <a:latin typeface="Sakkal Majalla" pitchFamily="2" charset="-78"/>
              <a:cs typeface="Sakkal Majalla" pitchFamily="2" charset="-78"/>
            </a:endParaRP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7560840" cy="6336704"/>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والفارق واضح بين القداسة عند الرومانسيين والذل عند الكلاسيكيين، الأول نابع من الروح والثاني من اللهفه، والأمر الثالث نراه في المشاعر الفياضة  عند الرومانسيين وهي دنيا مفروشة  بالورد وعالم بعيد أشبه بعالم المثل وفي ذلك يقول خليقة الوقيان:</a:t>
            </a:r>
          </a:p>
          <a:p>
            <a:pPr algn="ct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لا أريد الجمال ورداً بخديك ولا فاحماً من الشعر أسود.</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الهوى في دمي ضياع وبعد وارتحال وعالم يتجدد.</a:t>
            </a:r>
            <a:endParaRPr lang="en-US" sz="2800" dirty="0" smtClean="0">
              <a:solidFill>
                <a:srgbClr val="7030A0"/>
              </a:solidFill>
              <a:latin typeface="Sakkal Majalla" pitchFamily="2" charset="-78"/>
              <a:cs typeface="Sakkal Majalla" pitchFamily="2" charset="-78"/>
            </a:endParaRPr>
          </a:p>
          <a:p>
            <a:pPr algn="ctr"/>
            <a:r>
              <a:rPr lang="ar-SA" sz="2800" b="1" dirty="0" smtClean="0">
                <a:latin typeface="Sakkal Majalla" pitchFamily="2" charset="-78"/>
                <a:cs typeface="Sakkal Majalla" pitchFamily="2" charset="-78"/>
              </a:rPr>
              <a:t>ولكنها عند التقليديين معان عملية منسقة، وكل هذه الأمور تتضح في نص أحمد السقاف:</a:t>
            </a:r>
            <a:endParaRPr lang="en-US" sz="2800" dirty="0" smtClean="0">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فـــوالله لو مــرت بـشيـخ مـعمـر            عظيم التقى يوماً لحل به لمم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تناسقت الأعضـــاء فيها وإنــهــا            لتمثال فنان ولوحة من رسم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ويـطربني منها حديث مـهــذب           رقيق المعاني رائع الجرس والنغم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وإن ضمها في ساعة الأنس مجلس       فإن جميع الحاضرين لها خدم</a:t>
            </a:r>
            <a:endParaRPr lang="en-US" sz="2800" dirty="0" smtClean="0">
              <a:solidFill>
                <a:srgbClr val="7030A0"/>
              </a:solidFill>
              <a:latin typeface="Sakkal Majalla" pitchFamily="2" charset="-78"/>
              <a:cs typeface="Sakkal Majalla" pitchFamily="2" charset="-78"/>
            </a:endParaRPr>
          </a:p>
          <a:p>
            <a:pPr algn="ctr"/>
            <a:r>
              <a:rPr lang="ar-SA" sz="2800" b="1" dirty="0" smtClean="0">
                <a:solidFill>
                  <a:srgbClr val="7030A0"/>
                </a:solidFill>
                <a:latin typeface="Sakkal Majalla" pitchFamily="2" charset="-78"/>
                <a:cs typeface="Sakkal Majalla" pitchFamily="2" charset="-78"/>
              </a:rPr>
              <a:t>فأقسمت بالقد المهفهف إنني               أسير لعينيها وما نفع القسم</a:t>
            </a:r>
            <a:endParaRPr lang="ar-SA" sz="2800" dirty="0">
              <a:solidFill>
                <a:srgbClr val="7030A0"/>
              </a:solidFill>
              <a:latin typeface="Sakkal Majalla" pitchFamily="2" charset="-78"/>
              <a:cs typeface="Sakkal Majalla" pitchFamily="2" charset="-78"/>
            </a:endParaRPr>
          </a:p>
        </p:txBody>
      </p:sp>
    </p:spTree>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556792"/>
            <a:ext cx="6768752"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800" b="1" dirty="0" smtClean="0">
                <a:latin typeface="Sakkal Majalla" pitchFamily="2" charset="-78"/>
                <a:cs typeface="Sakkal Majalla" pitchFamily="2" charset="-78"/>
              </a:rPr>
              <a:t>والبيت الأول يذكرنا بقول الشاعر مسكين الدارمي"قل لمليحة في الخمار الأسود، ماذا صنعت بناسك متعبد" ومن الواضح أن الفارق يعود الى فلسفتين مختلفتين، الأولى تمثل الذات المتطلعة إلى المثال المنشود، ربما دون أمل واضح، والثانية تمثل الذات المتأقلمة مع محيطها ربما دون تطلع إلى مزيد.</a:t>
            </a:r>
            <a:endParaRPr lang="en-US" sz="2800" dirty="0" smtClean="0">
              <a:latin typeface="Sakkal Majalla" pitchFamily="2" charset="-78"/>
              <a:cs typeface="Sakkal Majalla" pitchFamily="2" charset="-78"/>
            </a:endParaRPr>
          </a:p>
          <a:p>
            <a:pPr algn="ctr"/>
            <a:endParaRPr lang="ar-SA" sz="2800" dirty="0">
              <a:latin typeface="Sakkal Majalla" pitchFamily="2" charset="-78"/>
              <a:cs typeface="Sakkal Majalla" pitchFamily="2" charset="-78"/>
            </a:endParaRPr>
          </a:p>
        </p:txBody>
      </p:sp>
    </p:spTree>
  </p:cSld>
  <p:clrMapOvr>
    <a:masterClrMapping/>
  </p:clrMapOvr>
  <p:transition>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TotalTime>
  <Words>2088</Words>
  <Application>Microsoft Office PowerPoint</Application>
  <PresentationFormat>عرض على الشاشة (3:4)‏</PresentationFormat>
  <Paragraphs>154</Paragraphs>
  <Slides>31</Slides>
  <Notes>0</Notes>
  <HiddenSlides>0</HiddenSlides>
  <MMClips>0</MMClips>
  <ScaleCrop>false</ScaleCrop>
  <HeadingPairs>
    <vt:vector size="4" baseType="variant">
      <vt:variant>
        <vt:lpstr>نسق</vt:lpstr>
      </vt:variant>
      <vt:variant>
        <vt:i4>1</vt:i4>
      </vt:variant>
      <vt:variant>
        <vt:lpstr>عناوين الشرائح</vt:lpstr>
      </vt:variant>
      <vt:variant>
        <vt:i4>31</vt:i4>
      </vt:variant>
    </vt:vector>
  </HeadingPairs>
  <TitlesOfParts>
    <vt:vector size="32" baseType="lpstr">
      <vt:lpstr>Opulent</vt:lpstr>
      <vt:lpstr>لادب العربي في الخليج واليمن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الادب العربي في الخليج واليمن</dc:title>
  <dc:creator>technogate</dc:creator>
  <cp:lastModifiedBy>sony</cp:lastModifiedBy>
  <cp:revision>25</cp:revision>
  <dcterms:created xsi:type="dcterms:W3CDTF">2013-02-16T15:12:21Z</dcterms:created>
  <dcterms:modified xsi:type="dcterms:W3CDTF">2013-03-11T15:47:44Z</dcterms:modified>
</cp:coreProperties>
</file>