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5"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6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17" name="عنصر نائب للتذييل 16"/>
          <p:cNvSpPr>
            <a:spLocks noGrp="1"/>
          </p:cNvSpPr>
          <p:nvPr>
            <p:ph type="ftr" sz="quarter" idx="11"/>
          </p:nvPr>
        </p:nvSpPr>
        <p:spPr/>
        <p:txBody>
          <a:bodyPr/>
          <a:lstStyle/>
          <a:p>
            <a:endParaRPr lang="ar-SA" dirty="0"/>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62789BD-5403-4104-9CB5-ABAC7DAE69D5}" type="slidenum">
              <a:rPr lang="ar-SA" smtClean="0"/>
              <a:pPr/>
              <a:t>‹#›</a:t>
            </a:fld>
            <a:endParaRPr lang="ar-SA" dirty="0"/>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a:xfrm>
            <a:off x="4361688" y="1026372"/>
            <a:ext cx="457200" cy="441325"/>
          </a:xfrm>
        </p:spPr>
        <p:txBody>
          <a:bodyPr/>
          <a:lstStyle/>
          <a:p>
            <a:fld id="{862789BD-5403-4104-9CB5-ABAC7DAE69D5}" type="slidenum">
              <a:rPr lang="ar-SA" smtClean="0"/>
              <a:pPr/>
              <a:t>‹#›</a:t>
            </a:fld>
            <a:endParaRPr lang="ar-SA" dirty="0"/>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dirty="0"/>
          </a:p>
        </p:txBody>
      </p:sp>
      <p:sp>
        <p:nvSpPr>
          <p:cNvPr id="4" name="عنصر نائب للتاريخ 3"/>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62789BD-5403-4104-9CB5-ABAC7DAE69D5}" type="slidenum">
              <a:rPr lang="ar-SA" smtClean="0"/>
              <a:pPr/>
              <a:t>‹#›</a:t>
            </a:fld>
            <a:endParaRPr lang="ar-SA" dirty="0"/>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F0364DBB-D375-42A6-B5FF-15CFD9845A56}" type="datetimeFigureOut">
              <a:rPr lang="ar-SA" smtClean="0"/>
              <a:pPr/>
              <a:t>02/05/32</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862789BD-5403-4104-9CB5-ABAC7DAE69D5}" type="slidenum">
              <a:rPr lang="ar-SA" smtClean="0"/>
              <a:pPr/>
              <a:t>‹#›</a:t>
            </a:fld>
            <a:endParaRPr lang="ar-SA" dirty="0"/>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dirty="0"/>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862789BD-5403-4104-9CB5-ABAC7DAE69D5}" type="slidenum">
              <a:rPr lang="ar-SA" smtClean="0"/>
              <a:pPr/>
              <a:t>‹#›</a:t>
            </a:fld>
            <a:endParaRPr lang="ar-SA" dirty="0"/>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a:xfrm>
            <a:off x="4343400" y="1036020"/>
            <a:ext cx="457200" cy="441325"/>
          </a:xfrm>
        </p:spPr>
        <p:txBody>
          <a:bodyPr/>
          <a:lstStyle/>
          <a:p>
            <a:fld id="{862789BD-5403-4104-9CB5-ABAC7DAE69D5}"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62789BD-5403-4104-9CB5-ABAC7DAE69D5}"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62789BD-5403-4104-9CB5-ABAC7DAE69D5}" type="slidenum">
              <a:rPr lang="ar-SA" smtClean="0"/>
              <a:pPr/>
              <a:t>‹#›</a:t>
            </a:fld>
            <a:endParaRPr lang="ar-SA" dirty="0"/>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عنصر نائب لرقم الشريحة 6"/>
          <p:cNvSpPr>
            <a:spLocks noGrp="1"/>
          </p:cNvSpPr>
          <p:nvPr>
            <p:ph type="sldNum" sz="quarter" idx="12"/>
          </p:nvPr>
        </p:nvSpPr>
        <p:spPr>
          <a:xfrm>
            <a:off x="1371600" y="312738"/>
            <a:ext cx="457200" cy="441325"/>
          </a:xfrm>
        </p:spPr>
        <p:txBody>
          <a:bodyPr/>
          <a:lstStyle/>
          <a:p>
            <a:fld id="{862789BD-5403-4104-9CB5-ABAC7DAE69D5}" type="slidenum">
              <a:rPr lang="ar-SA" smtClean="0"/>
              <a:pPr/>
              <a:t>‹#›</a:t>
            </a:fld>
            <a:endParaRPr lang="ar-SA" dirty="0"/>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dirty="0"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اريخ 4"/>
          <p:cNvSpPr>
            <a:spLocks noGrp="1"/>
          </p:cNvSpPr>
          <p:nvPr>
            <p:ph type="dt" sz="half" idx="10"/>
          </p:nvPr>
        </p:nvSpPr>
        <p:spPr>
          <a:xfrm>
            <a:off x="5788152" y="6404984"/>
            <a:ext cx="3044952" cy="365760"/>
          </a:xfrm>
        </p:spPr>
        <p:txBody>
          <a:bodyPr/>
          <a:lstStyle/>
          <a:p>
            <a:fld id="{F0364DBB-D375-42A6-B5FF-15CFD9845A56}" type="datetimeFigureOut">
              <a:rPr lang="ar-SA" smtClean="0"/>
              <a:pPr/>
              <a:t>02/05/32</a:t>
            </a:fld>
            <a:endParaRPr lang="ar-SA" dirty="0"/>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862789BD-5403-4104-9CB5-ABAC7DAE69D5}"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عنصر نائب لرقم الشريحة 5"/>
          <p:cNvSpPr>
            <a:spLocks noGrp="1"/>
          </p:cNvSpPr>
          <p:nvPr>
            <p:ph type="sldNum" sz="quarter" idx="12"/>
          </p:nvPr>
        </p:nvSpPr>
        <p:spPr>
          <a:xfrm>
            <a:off x="6915912" y="3009901"/>
            <a:ext cx="457200" cy="441325"/>
          </a:xfrm>
        </p:spPr>
        <p:txBody>
          <a:bodyPr/>
          <a:lstStyle/>
          <a:p>
            <a:fld id="{862789BD-5403-4104-9CB5-ABAC7DAE69D5}" type="slidenum">
              <a:rPr lang="ar-SA" smtClean="0"/>
              <a:pPr/>
              <a:t>‹#›</a:t>
            </a:fld>
            <a:endParaRPr lang="ar-SA" dirty="0"/>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F0364DBB-D375-42A6-B5FF-15CFD9845A56}" type="datetimeFigureOut">
              <a:rPr lang="ar-SA" smtClean="0"/>
              <a:pPr/>
              <a:t>02/05/32</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0364DBB-D375-42A6-B5FF-15CFD9845A56}" type="datetimeFigureOut">
              <a:rPr lang="ar-SA" smtClean="0"/>
              <a:pPr/>
              <a:t>02/05/32</a:t>
            </a:fld>
            <a:endParaRPr lang="ar-SA" dirty="0"/>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dirty="0"/>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62789BD-5403-4104-9CB5-ABAC7DAE69D5}" type="slidenum">
              <a:rPr lang="ar-SA" smtClean="0"/>
              <a:pPr/>
              <a:t>‹#›</a:t>
            </a:fld>
            <a:endParaRPr lang="ar-SA" dirty="0"/>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28794" y="2500306"/>
            <a:ext cx="5378395"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7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abic Typesetting" pitchFamily="66" charset="-78"/>
                <a:cs typeface="Arabic Typesetting" pitchFamily="66" charset="-78"/>
              </a:rPr>
              <a:t>بسم الله الرحمن الرحيم</a:t>
            </a:r>
            <a:endParaRPr lang="ar-SA" sz="7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abic Typesetting" pitchFamily="66" charset="-78"/>
              <a:cs typeface="Arabic Typesetting" pitchFamily="66" charset="-78"/>
            </a:endParaRPr>
          </a:p>
        </p:txBody>
      </p:sp>
    </p:spTree>
  </p:cSld>
  <p:clrMapOvr>
    <a:masterClrMapping/>
  </p:clrMapOvr>
  <p:transition spd="slow">
    <p:wheel spokes="8"/>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free user\Pictures\imagesCAT0Q35Z.jpg"/>
          <p:cNvPicPr>
            <a:picLocks noChangeAspect="1" noChangeArrowheads="1"/>
          </p:cNvPicPr>
          <p:nvPr/>
        </p:nvPicPr>
        <p:blipFill>
          <a:blip r:embed="rId2" cstate="print"/>
          <a:srcRect/>
          <a:stretch>
            <a:fillRect/>
          </a:stretch>
        </p:blipFill>
        <p:spPr bwMode="auto">
          <a:xfrm>
            <a:off x="971600" y="908720"/>
            <a:ext cx="7344816" cy="5256584"/>
          </a:xfrm>
          <a:prstGeom prst="rect">
            <a:avLst/>
          </a:prstGeom>
          <a:ln>
            <a:noFill/>
          </a:ln>
          <a:effectLst>
            <a:softEdge rad="112500"/>
          </a:effectLst>
        </p:spPr>
      </p:pic>
      <p:sp>
        <p:nvSpPr>
          <p:cNvPr id="7" name="مستطيل 6"/>
          <p:cNvSpPr/>
          <p:nvPr/>
        </p:nvSpPr>
        <p:spPr>
          <a:xfrm>
            <a:off x="1991814" y="2967335"/>
            <a:ext cx="5160387" cy="646331"/>
          </a:xfrm>
          <a:prstGeom prst="rect">
            <a:avLst/>
          </a:prstGeom>
          <a:noFill/>
        </p:spPr>
        <p:txBody>
          <a:bodyPr wrap="none" lIns="91440" tIns="45720" rIns="91440" bIns="45720">
            <a:spAutoFit/>
            <a:scene3d>
              <a:camera prst="isometricLeftDown"/>
              <a:lightRig rig="threePt" dir="t"/>
            </a:scene3d>
          </a:bodyPr>
          <a:lstStyle/>
          <a:p>
            <a:pPr algn="ctr"/>
            <a:r>
              <a:rPr lang="ar-SA" sz="3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DecoType Naskh Swashes" pitchFamily="2" charset="-78"/>
              </a:rPr>
              <a:t>الخصائص السكانية في المملكة العربية السعودية</a:t>
            </a:r>
            <a:endParaRPr lang="ar-SA"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DecoType Naskh Swashes" pitchFamily="2" charset="-78"/>
            </a:endParaRPr>
          </a:p>
        </p:txBody>
      </p:sp>
    </p:spTree>
  </p:cSld>
  <p:clrMapOvr>
    <a:masterClrMapping/>
  </p:clrMapOvr>
  <p:transition spd="slow">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p:txBody>
          <a:bodyPr/>
          <a:lstStyle/>
          <a:p>
            <a:r>
              <a:rPr lang="ar-SA" dirty="0" smtClean="0"/>
              <a:t>1- تطور جملة سكان المملكة.</a:t>
            </a:r>
          </a:p>
          <a:p>
            <a:r>
              <a:rPr lang="ar-SA" dirty="0" smtClean="0"/>
              <a:t>2- عوامل نمو السكان.</a:t>
            </a:r>
          </a:p>
          <a:p>
            <a:r>
              <a:rPr lang="ar-SA" dirty="0" smtClean="0"/>
              <a:t>3- التوزيع الجغرافي للسكان.</a:t>
            </a:r>
          </a:p>
          <a:p>
            <a:r>
              <a:rPr lang="ar-SA" dirty="0" smtClean="0"/>
              <a:t>4- الأنماط الإجتماعية في المملكة.</a:t>
            </a:r>
          </a:p>
          <a:p>
            <a:r>
              <a:rPr lang="ar-SA" dirty="0" smtClean="0"/>
              <a:t>5- التركيب السكاني.</a:t>
            </a:r>
          </a:p>
          <a:p>
            <a:r>
              <a:rPr lang="ar-SA" dirty="0" smtClean="0"/>
              <a:t>6- حجم الأسرة.</a:t>
            </a:r>
          </a:p>
          <a:p>
            <a:r>
              <a:rPr lang="ar-SA" dirty="0" smtClean="0"/>
              <a:t>7- التركيب السلالي للسكان.</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30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3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30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3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30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3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70C0"/>
                </a:solidFill>
                <a:cs typeface="DecoType Naskh Swashes" pitchFamily="2" charset="-78"/>
              </a:rPr>
              <a:t>أولا: تطور جملة سكان المملكة العربية السعودية</a:t>
            </a:r>
            <a:endParaRPr lang="ar-SA" dirty="0">
              <a:solidFill>
                <a:srgbClr val="0070C0"/>
              </a:solidFill>
              <a:cs typeface="DecoType Naskh Swashes" pitchFamily="2" charset="-78"/>
            </a:endParaRPr>
          </a:p>
        </p:txBody>
      </p:sp>
      <p:sp>
        <p:nvSpPr>
          <p:cNvPr id="3" name="عنصر نائب للمحتوى 2"/>
          <p:cNvSpPr>
            <a:spLocks noGrp="1"/>
          </p:cNvSpPr>
          <p:nvPr>
            <p:ph sz="quarter" idx="1"/>
          </p:nvPr>
        </p:nvSpPr>
        <p:spPr/>
        <p:txBody>
          <a:bodyPr>
            <a:normAutofit lnSpcReduction="10000"/>
          </a:bodyPr>
          <a:lstStyle/>
          <a:p>
            <a:r>
              <a:rPr lang="ar-SA" sz="2400" dirty="0" smtClean="0">
                <a:cs typeface="Akhbar MT" pitchFamily="2" charset="-78"/>
              </a:rPr>
              <a:t>أن الزيادة في عدد سكان المملكة كانت مرتفعة جداً خلال الفترة الماضية, فقد لايضاهيها زيادة في عدد سكان عدد كبير من دول العالم الثالث.</a:t>
            </a:r>
          </a:p>
          <a:p>
            <a:r>
              <a:rPr lang="ar-SA" sz="2400" dirty="0" smtClean="0">
                <a:solidFill>
                  <a:srgbClr val="FF0000"/>
                </a:solidFill>
                <a:cs typeface="Akhbar MT" pitchFamily="2" charset="-78"/>
              </a:rPr>
              <a:t>تطور سكان مناطق المملكة:</a:t>
            </a:r>
          </a:p>
          <a:p>
            <a:r>
              <a:rPr lang="ar-SA" sz="2400" dirty="0" smtClean="0">
                <a:cs typeface="Akhbar MT" pitchFamily="2" charset="-78"/>
              </a:rPr>
              <a:t>* قسمت المملكة في أول تنظيم إداري لها 18 وحدة إدارية ,في نتائج حصر السكان والمؤسسات لعام 1963/1382.</a:t>
            </a:r>
          </a:p>
          <a:p>
            <a:r>
              <a:rPr lang="ar-SA" sz="2400" dirty="0" smtClean="0">
                <a:cs typeface="Akhbar MT" pitchFamily="2" charset="-78"/>
              </a:rPr>
              <a:t>دمجت أربع مناطق صغيرة مع أخريات فتراجع عددها إلى 14 منطقة في نتائج تعداد عام 1974/1394.</a:t>
            </a:r>
          </a:p>
          <a:p>
            <a:r>
              <a:rPr lang="ar-SA" sz="2400" dirty="0" smtClean="0">
                <a:cs typeface="Akhbar MT" pitchFamily="2" charset="-78"/>
              </a:rPr>
              <a:t>أتبع قسم من منطقة القريات إلى منطقة الجوف والباقي إلى منطقة تبوك,فتراجع عددها إلى ثلاث عشرة منطقة في تعداد 1992/1413.</a:t>
            </a:r>
          </a:p>
          <a:p>
            <a:r>
              <a:rPr lang="ar-SA" sz="2400" dirty="0" smtClean="0">
                <a:cs typeface="Akhbar MT" pitchFamily="2" charset="-78"/>
              </a:rPr>
              <a:t>وردت قائمة المناطق الثلاث عشرة في نتائج تعداد السكان لعام 1992/1413.</a:t>
            </a:r>
          </a:p>
          <a:p>
            <a:r>
              <a:rPr lang="ar-SA" sz="2400" dirty="0" smtClean="0">
                <a:cs typeface="Akhbar MT" pitchFamily="2" charset="-78"/>
              </a:rPr>
              <a:t>تعتمد هذه المناطق 13 كوحدات تقسيم المملكة لغاية تحليل توزيع أو تغير السكان أو نشاطاتهم.</a:t>
            </a:r>
          </a:p>
          <a:p>
            <a:r>
              <a:rPr lang="ar-SA" sz="2400" dirty="0" smtClean="0">
                <a:cs typeface="Akhbar MT" pitchFamily="2" charset="-78"/>
              </a:rPr>
              <a:t>تعتمد على أرقام تعداد السكان في عامي 1394هـ/ 1974م , 1413هـ/1992م في ذلك التحليل.</a:t>
            </a: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ee user\Pictures\_1_~1.JPG"/>
          <p:cNvPicPr>
            <a:picLocks noGrp="1" noChangeAspect="1" noChangeArrowheads="1"/>
          </p:cNvPicPr>
          <p:nvPr>
            <p:ph sz="quarter" idx="1"/>
          </p:nvPr>
        </p:nvPicPr>
        <p:blipFill>
          <a:blip r:embed="rId2" cstate="print"/>
          <a:srcRect/>
          <a:stretch>
            <a:fillRect/>
          </a:stretch>
        </p:blipFill>
        <p:spPr bwMode="auto">
          <a:xfrm>
            <a:off x="1115616" y="692696"/>
            <a:ext cx="6696744" cy="5616624"/>
          </a:xfrm>
          <a:prstGeom prst="rect">
            <a:avLst/>
          </a:prstGeom>
          <a:noFill/>
        </p:spPr>
      </p:pic>
    </p:spTree>
  </p:cSld>
  <p:clrMapOvr>
    <a:masterClrMapping/>
  </p:clrMapOvr>
  <p:transition spd="slow">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340768"/>
            <a:ext cx="8503920" cy="4758280"/>
          </a:xfrm>
        </p:spPr>
        <p:txBody>
          <a:bodyPr>
            <a:normAutofit/>
          </a:bodyPr>
          <a:lstStyle/>
          <a:p>
            <a:r>
              <a:rPr lang="ar-SA" sz="2400" dirty="0" smtClean="0">
                <a:cs typeface="Akhbar MT" pitchFamily="2" charset="-78"/>
              </a:rPr>
              <a:t>أن تباين زيادة السكان لم تقتصر على الزمان بل تجاوزه إلى المكان,أي أن نسبة زيادة السكان اختلفت من منطقة إلى أخرى حسب موضع وموقع ظروف كل منطقة.</a:t>
            </a:r>
          </a:p>
          <a:p>
            <a:r>
              <a:rPr lang="ar-SA" sz="2400" dirty="0" smtClean="0">
                <a:cs typeface="Akhbar MT" pitchFamily="2" charset="-78"/>
              </a:rPr>
              <a:t>نجد أن أربع مناطق فاقت نسبة زيادة السكان فيها نسبة الزيادة لمجمل سكان المملكة وهي ( المنطقة الشرقية والرياض والجوف ومكة المكرمة).</a:t>
            </a:r>
          </a:p>
          <a:p>
            <a:r>
              <a:rPr lang="ar-SA" sz="2400" dirty="0" smtClean="0">
                <a:cs typeface="Akhbar MT" pitchFamily="2" charset="-78"/>
              </a:rPr>
              <a:t>وهذه المناطق مثلت في هذه المرحلة مراكز الجذب للمهاجرين,أما المناطق الباقية فقد زاد سكانها بنسب متفاوتة ,ولكنها بنسب أقل عن معدل الزيادة في مجمل سكان المملكة.</a:t>
            </a:r>
          </a:p>
          <a:p>
            <a:r>
              <a:rPr lang="ar-SA" sz="2400" dirty="0" smtClean="0">
                <a:cs typeface="Akhbar MT" pitchFamily="2" charset="-78"/>
              </a:rPr>
              <a:t>يدل على أنها لن تستطيع أن تلعب دور مراكز الجذب بقوة المناطق السابقة.</a:t>
            </a:r>
          </a:p>
          <a:p>
            <a:r>
              <a:rPr lang="ar-SA" sz="2400" dirty="0" smtClean="0">
                <a:cs typeface="Akhbar MT" pitchFamily="2" charset="-78"/>
              </a:rPr>
              <a:t>لمنطقة الشرقية أكثر المناطق تحقيقاً للزيادة السكانية أنها زادت بقدر ثلاث مرات وثلث المرة وهي أعظمها جذباً للمهاجرين.</a:t>
            </a:r>
          </a:p>
          <a:p>
            <a:r>
              <a:rPr lang="ar-SA" sz="2400" dirty="0" smtClean="0">
                <a:cs typeface="Akhbar MT" pitchFamily="2" charset="-78"/>
              </a:rPr>
              <a:t>ومنطقة حائل فهي أقلها تحقيقاً للزيادة وأضعفها قدرة على جذب المهاجرين,وأقدرها دفع نسبة من سكانها للهجرة الداخلية.</a:t>
            </a: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700808"/>
            <a:ext cx="8503920" cy="4398240"/>
          </a:xfrm>
        </p:spPr>
        <p:txBody>
          <a:bodyPr>
            <a:normAutofit lnSpcReduction="10000"/>
          </a:bodyPr>
          <a:lstStyle/>
          <a:p>
            <a:r>
              <a:rPr lang="ar-SA" sz="2800" dirty="0" smtClean="0">
                <a:solidFill>
                  <a:srgbClr val="FF0000"/>
                </a:solidFill>
                <a:cs typeface="Akhbar MT" pitchFamily="2" charset="-78"/>
              </a:rPr>
              <a:t>جملة السكان:</a:t>
            </a:r>
            <a:r>
              <a:rPr lang="ar-SA" sz="2800" dirty="0" smtClean="0">
                <a:solidFill>
                  <a:srgbClr val="FFFF00"/>
                </a:solidFill>
                <a:cs typeface="Akhbar MT" pitchFamily="2" charset="-78"/>
              </a:rPr>
              <a:t>تنقسم إلى ست مجموعات وهي :</a:t>
            </a:r>
          </a:p>
          <a:p>
            <a:r>
              <a:rPr lang="ar-SA" sz="2800" dirty="0" smtClean="0">
                <a:cs typeface="Akhbar MT" pitchFamily="2" charset="-78"/>
              </a:rPr>
              <a:t>المجموعة الأولى:وتضم منطقتي الرياض والمنطقة الشرقية.</a:t>
            </a:r>
          </a:p>
          <a:p>
            <a:r>
              <a:rPr lang="ar-SA" sz="2400" dirty="0" smtClean="0">
                <a:cs typeface="Akhbar MT" pitchFamily="2" charset="-78"/>
              </a:rPr>
              <a:t>عللي: تضم منطقتي الشرقية والرياض أكبر تركز في مجمل سكانها (زادت أكثر من 200%)فيما بين 1992,1974م؟</a:t>
            </a:r>
          </a:p>
          <a:p>
            <a:r>
              <a:rPr lang="ar-SA" sz="2400" dirty="0" smtClean="0">
                <a:cs typeface="Akhbar MT" pitchFamily="2" charset="-78"/>
              </a:rPr>
              <a:t>لأنهما أكثر المناطق التي قامت فيها مشاريع البنية التحتية ومشاريع التنمية الاقتصادية,الصناعية والفعاليات أكثر جذباً للسكان من داخل وخارج المملكة.مما أدى إلى مضاعفة سكانهما .</a:t>
            </a:r>
          </a:p>
          <a:p>
            <a:r>
              <a:rPr lang="ar-SA" sz="2400" dirty="0" smtClean="0">
                <a:cs typeface="Akhbar MT" pitchFamily="2" charset="-78"/>
              </a:rPr>
              <a:t>المجموعة الثانية:تمثل في تركز السكان(175- 200%) في منطقة واحدة وهي منطقة الجوف رغم أنها أقل مناطق المملكة سكاناً وقد حصل إرتفاع في نسبة الزيادة (عللي) بسبب بدء مشاريع التنمية فيها خلال هذه الفترة وليس قبلها,فارتفعت قوة جذبها للسكان نسبياً.</a:t>
            </a:r>
          </a:p>
          <a:p>
            <a:r>
              <a:rPr lang="ar-SA" sz="2400" dirty="0" smtClean="0">
                <a:cs typeface="Akhbar MT" pitchFamily="2" charset="-78"/>
              </a:rPr>
              <a:t>المجموعة الثالثة: تمثل في تركز السكان(150- 175%) في منطقة واحدة هي مكة المكرمة بدأت تجذب السكان إليها قبل عام 1974م واستمرت تجذب بقوة.</a:t>
            </a:r>
          </a:p>
          <a:p>
            <a:endParaRPr lang="ar-SA" sz="2400" dirty="0">
              <a:cs typeface="Akhbar MT" pitchFamily="2" charset="-78"/>
            </a:endParaRPr>
          </a:p>
        </p:txBody>
      </p:sp>
      <p:pic>
        <p:nvPicPr>
          <p:cNvPr id="4" name="صورة 3" descr="images.jpg"/>
          <p:cNvPicPr>
            <a:picLocks noChangeAspect="1"/>
          </p:cNvPicPr>
          <p:nvPr/>
        </p:nvPicPr>
        <p:blipFill>
          <a:blip r:embed="rId2" cstate="print"/>
          <a:stretch>
            <a:fillRect/>
          </a:stretch>
        </p:blipFill>
        <p:spPr>
          <a:xfrm>
            <a:off x="251520" y="188640"/>
            <a:ext cx="2664296" cy="237626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2636912"/>
            <a:ext cx="8503920" cy="3462136"/>
          </a:xfrm>
        </p:spPr>
        <p:txBody>
          <a:bodyPr>
            <a:normAutofit/>
          </a:bodyPr>
          <a:lstStyle/>
          <a:p>
            <a:r>
              <a:rPr lang="ar-SA" sz="2400" dirty="0" smtClean="0">
                <a:cs typeface="Akhbar MT" pitchFamily="2" charset="-78"/>
              </a:rPr>
              <a:t>المجموعة الربعة: وهي معتدلة السرعة وزيادتها بين(125-150%) وتتركز في منطقتي القصيم وتبوك .وبدأت تجذب السكان إليهما قبل بدء هذه الفترة بإعتدال واستمرار مما سبب أن تكون الزيادة فيهما معتدلة .</a:t>
            </a:r>
          </a:p>
          <a:p>
            <a:r>
              <a:rPr lang="ar-SA" sz="2400" dirty="0" smtClean="0">
                <a:cs typeface="Akhbar MT" pitchFamily="2" charset="-78"/>
              </a:rPr>
              <a:t>المجموعة الخامسة:زيادة السكان فيها (100-125%) وتتمثل في ثلاث مناطق وهي جاوان والمدينة المنورة ونجران ,وتعتبر الزيادة فيها معتدلة أودون المعتدلة .</a:t>
            </a:r>
          </a:p>
          <a:p>
            <a:r>
              <a:rPr lang="ar-SA" sz="2400" dirty="0" smtClean="0">
                <a:cs typeface="Akhbar MT" pitchFamily="2" charset="-78"/>
              </a:rPr>
              <a:t>المجموعة السادسة: وزيادة السكان فيها قليلة (أقل من 100%) أي أن سكانها لم يصل إلى ضعف مكان عليه بعد 18عام. وهي أقل مناطق المملكة في زيادة سكانها وهي عسير والحدود الشمالية والباحة وهي اقلها . </a:t>
            </a:r>
            <a:endParaRPr lang="ar-SA" sz="2400" dirty="0">
              <a:cs typeface="Akhbar MT" pitchFamily="2" charset="-78"/>
            </a:endParaRPr>
          </a:p>
        </p:txBody>
      </p:sp>
      <p:pic>
        <p:nvPicPr>
          <p:cNvPr id="4" name="صورة 3" descr="images.jpg"/>
          <p:cNvPicPr>
            <a:picLocks noChangeAspect="1"/>
          </p:cNvPicPr>
          <p:nvPr/>
        </p:nvPicPr>
        <p:blipFill>
          <a:blip r:embed="rId2" cstate="print"/>
          <a:stretch>
            <a:fillRect/>
          </a:stretch>
        </p:blipFill>
        <p:spPr>
          <a:xfrm>
            <a:off x="251520" y="188640"/>
            <a:ext cx="2664296" cy="237626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0070C0"/>
                </a:solidFill>
                <a:cs typeface="DecoType Naskh Swashes" pitchFamily="2" charset="-78"/>
              </a:rPr>
              <a:t>ثانياً: عوامل نمو السكان في المملكة</a:t>
            </a:r>
            <a:endParaRPr lang="ar-SA" dirty="0">
              <a:solidFill>
                <a:srgbClr val="0070C0"/>
              </a:solidFill>
              <a:cs typeface="DecoType Naskh Swashes" pitchFamily="2" charset="-78"/>
            </a:endParaRPr>
          </a:p>
        </p:txBody>
      </p:sp>
      <p:sp>
        <p:nvSpPr>
          <p:cNvPr id="3" name="عنصر نائب للمحتوى 2"/>
          <p:cNvSpPr>
            <a:spLocks noGrp="1"/>
          </p:cNvSpPr>
          <p:nvPr>
            <p:ph sz="quarter" idx="1"/>
          </p:nvPr>
        </p:nvSpPr>
        <p:spPr>
          <a:xfrm>
            <a:off x="301752" y="1340768"/>
            <a:ext cx="8503920" cy="5184576"/>
          </a:xfrm>
        </p:spPr>
        <p:txBody>
          <a:bodyPr>
            <a:normAutofit/>
          </a:bodyPr>
          <a:lstStyle/>
          <a:p>
            <a:r>
              <a:rPr lang="ar-SA" sz="2400" dirty="0" smtClean="0">
                <a:cs typeface="Akhbar MT" pitchFamily="2" charset="-78"/>
              </a:rPr>
              <a:t>أن نمو السكان يعود إلى إشتراك ظاهرتين معاً هما                                                     </a:t>
            </a:r>
          </a:p>
          <a:p>
            <a:pPr>
              <a:buNone/>
            </a:pPr>
            <a:endParaRPr lang="ar-SA" sz="2400" dirty="0" smtClean="0">
              <a:cs typeface="Akhbar MT" pitchFamily="2" charset="-78"/>
            </a:endParaRPr>
          </a:p>
          <a:p>
            <a:r>
              <a:rPr lang="ar-SA" sz="2400" dirty="0" smtClean="0">
                <a:solidFill>
                  <a:srgbClr val="FF0000"/>
                </a:solidFill>
                <a:latin typeface="Andalus" pitchFamily="18" charset="-78"/>
                <a:cs typeface="Andalus" pitchFamily="18" charset="-78"/>
              </a:rPr>
              <a:t>1- الزيادة الطبيعية: </a:t>
            </a:r>
          </a:p>
          <a:p>
            <a:r>
              <a:rPr lang="ar-SA" sz="2400" dirty="0" smtClean="0">
                <a:cs typeface="Akhbar MT" pitchFamily="2" charset="-78"/>
              </a:rPr>
              <a:t>* تنتج عن الفروق بين عاملي المواليد والوفيات.</a:t>
            </a:r>
          </a:p>
          <a:p>
            <a:r>
              <a:rPr lang="ar-SA" sz="2400" dirty="0" smtClean="0">
                <a:cs typeface="Akhbar MT" pitchFamily="2" charset="-78"/>
              </a:rPr>
              <a:t>*تحسب كنسبة ألفية في العام,أي معدل حالات الولادة أو الوفاة لكل ألف من السكان في العام.</a:t>
            </a:r>
          </a:p>
          <a:p>
            <a:r>
              <a:rPr lang="ar-SA" sz="2400" dirty="0" smtClean="0">
                <a:cs typeface="Akhbar MT" pitchFamily="2" charset="-78"/>
              </a:rPr>
              <a:t>*أن بيانات المواليد والوفيات وباقي الإحصاءات الحيوية لا تتوفر بدقة في كل أنحاء المملكة.</a:t>
            </a:r>
          </a:p>
          <a:p>
            <a:r>
              <a:rPr lang="ar-SA" sz="2400" dirty="0" smtClean="0">
                <a:cs typeface="Akhbar MT" pitchFamily="2" charset="-78"/>
              </a:rPr>
              <a:t>* لا يمكن الإعتماد عليها  بغرض الدراسة بالرغم من صدور قانون 1382هـ الذي يحتم عل </a:t>
            </a:r>
            <a:r>
              <a:rPr lang="ar-SA" sz="2400" dirty="0" smtClean="0">
                <a:cs typeface="Akhbar MT" pitchFamily="2" charset="-78"/>
              </a:rPr>
              <a:t>الأفراد </a:t>
            </a:r>
            <a:r>
              <a:rPr lang="ar-SA" sz="2400" dirty="0" smtClean="0">
                <a:cs typeface="Akhbar MT" pitchFamily="2" charset="-78"/>
              </a:rPr>
              <a:t>تسجيل أو التبليغ عن الحالات الحيوية الطارئة (عللي) بسسبب صعوبة تنفيذ القانون في كثير من المناطق.</a:t>
            </a:r>
          </a:p>
          <a:p>
            <a:r>
              <a:rPr lang="ar-SA" sz="2400" dirty="0" smtClean="0">
                <a:cs typeface="Akhbar MT" pitchFamily="2" charset="-78"/>
              </a:rPr>
              <a:t>* اختلاف تقديرات الخبراء والباحثين عن نسب المواليد خلال العقود الخمسة الأخيرة ,أنهم يجمعون على أنها كانت مرتفعة وتتجاوز(40) في الألف في السنوات الأولى ثم بدات في الانخفاض البطئ وأصبحت تقل عن(40) في الألف في العقد الأخير.                                              </a:t>
            </a:r>
            <a:endParaRPr lang="ar-SA" sz="2400" dirty="0">
              <a:cs typeface="Akhbar MT" pitchFamily="2" charset="-78"/>
            </a:endParaRPr>
          </a:p>
        </p:txBody>
      </p:sp>
      <p:sp>
        <p:nvSpPr>
          <p:cNvPr id="4" name="سهم إلى اليسار واليمين 3"/>
          <p:cNvSpPr/>
          <p:nvPr/>
        </p:nvSpPr>
        <p:spPr>
          <a:xfrm>
            <a:off x="3779912" y="1916832"/>
            <a:ext cx="2160240" cy="3600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5" name="مستطيل 4"/>
          <p:cNvSpPr/>
          <p:nvPr/>
        </p:nvSpPr>
        <p:spPr>
          <a:xfrm>
            <a:off x="6084168" y="1916832"/>
            <a:ext cx="1502334"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khbar MT" pitchFamily="2" charset="-78"/>
              </a:rPr>
              <a:t>الزيادة الطبيعية</a:t>
            </a:r>
            <a:endParaRPr lang="ar-SA"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khbar MT" pitchFamily="2" charset="-78"/>
            </a:endParaRPr>
          </a:p>
        </p:txBody>
      </p:sp>
      <p:sp>
        <p:nvSpPr>
          <p:cNvPr id="6" name="مستطيل 5"/>
          <p:cNvSpPr/>
          <p:nvPr/>
        </p:nvSpPr>
        <p:spPr>
          <a:xfrm>
            <a:off x="1835696" y="1916832"/>
            <a:ext cx="1871025"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khbar MT" pitchFamily="2" charset="-78"/>
              </a:rPr>
              <a:t>الزيادة غير الطبيعية</a:t>
            </a:r>
            <a:endParaRPr lang="ar-SA"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95536" y="1412776"/>
            <a:ext cx="8503920" cy="4686272"/>
          </a:xfrm>
        </p:spPr>
        <p:txBody>
          <a:bodyPr>
            <a:normAutofit/>
          </a:bodyPr>
          <a:lstStyle/>
          <a:p>
            <a:r>
              <a:rPr lang="ar-SA" sz="2400" dirty="0" smtClean="0">
                <a:cs typeface="Akhbar MT" pitchFamily="2" charset="-78"/>
              </a:rPr>
              <a:t>*أن نسب الوفيات كانت مرتفعة جداً في السنوات الأولى من هذه الفترة ,وتجاوزت (30)في الألف في معظم التقديرات, إلاأنها اتجهت إلى الإنخفاض التدريجي(عللي) نظراً للتغيرات العميقة التي تعرض لها المجتمع السعودي مثل زيادة العناية الصحة ونشرالوعي الصحي وتحسين شروط التغذية والنظافة والوقاية والعلاج ومكافحة الأوبئة والآفات.</a:t>
            </a:r>
          </a:p>
          <a:p>
            <a:r>
              <a:rPr lang="ar-SA" sz="2400" dirty="0" smtClean="0">
                <a:cs typeface="Akhbar MT" pitchFamily="2" charset="-78"/>
              </a:rPr>
              <a:t>* في هذه الفترة كانت نسب الولادات والوفيات مرتفعة ,مما جعل الزيادة الطبيعية منخفضة.</a:t>
            </a:r>
          </a:p>
          <a:p>
            <a:r>
              <a:rPr lang="ar-SA" sz="2400" dirty="0" smtClean="0">
                <a:cs typeface="Akhbar MT" pitchFamily="2" charset="-78"/>
              </a:rPr>
              <a:t>* الزيادة الطبيعية أخذت بالتزايد المطرد نتيجة تزايد الفرق بين الولادات والوفيات .</a:t>
            </a:r>
          </a:p>
          <a:p>
            <a:r>
              <a:rPr lang="ar-SA" sz="2400" dirty="0" smtClean="0">
                <a:cs typeface="Akhbar MT" pitchFamily="2" charset="-78"/>
              </a:rPr>
              <a:t>أن ارتفاع وتزايد نسب الزيادة الطبيعية تشكل العامل الأول والأساس في زيادة وتزايد مجمل سكان المملكة.</a:t>
            </a:r>
          </a:p>
          <a:p>
            <a:pPr>
              <a:buNone/>
            </a:pP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268760"/>
            <a:ext cx="8503920" cy="5040560"/>
          </a:xfrm>
        </p:spPr>
        <p:txBody>
          <a:bodyPr>
            <a:normAutofit/>
          </a:bodyPr>
          <a:lstStyle/>
          <a:p>
            <a:r>
              <a:rPr lang="ar-SA" sz="2400" dirty="0" smtClean="0">
                <a:solidFill>
                  <a:srgbClr val="FF0000"/>
                </a:solidFill>
                <a:latin typeface="Andalus" pitchFamily="18" charset="-78"/>
                <a:cs typeface="Andalus" pitchFamily="18" charset="-78"/>
              </a:rPr>
              <a:t>2- الزيادة غير الطبيعية:</a:t>
            </a:r>
          </a:p>
          <a:p>
            <a:r>
              <a:rPr lang="ar-SA" sz="2400" dirty="0" smtClean="0">
                <a:latin typeface="Andalus" pitchFamily="18" charset="-78"/>
                <a:cs typeface="Akhbar MT" pitchFamily="2" charset="-78"/>
              </a:rPr>
              <a:t>* تنتج الزيادة غير الطبيعية عن الفرق بين الهجرة الخارجية والداخلية .</a:t>
            </a:r>
          </a:p>
          <a:p>
            <a:r>
              <a:rPr lang="ar-SA" sz="2400" dirty="0" smtClean="0">
                <a:latin typeface="Andalus" pitchFamily="18" charset="-78"/>
                <a:cs typeface="Akhbar MT" pitchFamily="2" charset="-78"/>
              </a:rPr>
              <a:t>* بدأت الهجرة إلى المملكة تشكل ظاهرة بارزة,ونسبتها لم تكن تسير على وتيرة وحدة,ولو أنها اتسمت بالتزايد المستمر بشكل عام.</a:t>
            </a:r>
          </a:p>
          <a:p>
            <a:r>
              <a:rPr lang="ar-SA" sz="2400" dirty="0" smtClean="0">
                <a:latin typeface="Andalus" pitchFamily="18" charset="-78"/>
                <a:cs typeface="Akhbar MT" pitchFamily="2" charset="-78"/>
              </a:rPr>
              <a:t>* يتضح وجود علاقة وثيقة بين الهجرة وتطور الإقتصاد السعودي عامة.</a:t>
            </a:r>
          </a:p>
          <a:p>
            <a:r>
              <a:rPr lang="ar-SA" sz="2400" dirty="0" smtClean="0">
                <a:latin typeface="Andalus" pitchFamily="18" charset="-78"/>
                <a:cs typeface="Akhbar MT" pitchFamily="2" charset="-78"/>
              </a:rPr>
              <a:t>* تنفذ خطط التنمية الشاملة( تسع خطط),والتي وجدت أوج ازدهارها في السبعينات والثمانينات,قد تطلب تنفيذها تدفق موجات متلاحقة ومتزايدة من القادمين إلى المملكة.</a:t>
            </a:r>
          </a:p>
          <a:p>
            <a:r>
              <a:rPr lang="ar-SA" sz="2400" dirty="0" smtClean="0">
                <a:latin typeface="Andalus" pitchFamily="18" charset="-78"/>
                <a:cs typeface="Akhbar MT" pitchFamily="2" charset="-78"/>
              </a:rPr>
              <a:t>* خطط التنمية: حيث كانت البلاد في حاجة إلى مزيد من القوى البشرية خاصة </a:t>
            </a:r>
            <a:r>
              <a:rPr lang="ar-SA" sz="2400" dirty="0" smtClean="0">
                <a:latin typeface="Andalus" pitchFamily="18" charset="-78"/>
                <a:cs typeface="Akhbar MT" pitchFamily="2" charset="-78"/>
              </a:rPr>
              <a:t>المؤهلة,لتتمكن </a:t>
            </a:r>
            <a:r>
              <a:rPr lang="ar-SA" sz="2400" dirty="0" smtClean="0">
                <a:latin typeface="Andalus" pitchFamily="18" charset="-78"/>
                <a:cs typeface="Akhbar MT" pitchFamily="2" charset="-78"/>
              </a:rPr>
              <a:t>من إنشاء البنية التحتية الهائلة ومشاريع التنمية الطموحة وتوفير الخدمات اللازمة وتطوير القطاعين الإقتصاديين العام والخاص ليكونا في مستوى المرحلة.</a:t>
            </a:r>
          </a:p>
          <a:p>
            <a:r>
              <a:rPr lang="ar-SA" sz="2400" dirty="0" smtClean="0">
                <a:latin typeface="Andalus" pitchFamily="18" charset="-78"/>
                <a:cs typeface="Akhbar MT" pitchFamily="2" charset="-78"/>
              </a:rPr>
              <a:t>* أثرت هذه التغيرات الاقتصادية تأثيراً معاكساً على الهجرة من القطر ,إذأنها لم تساهم في تناقصها فحسب ,بل ساهمت في تقليصها إلى حدها الأدنى.</a:t>
            </a:r>
            <a:endParaRPr lang="ar-SA" sz="2400" dirty="0">
              <a:latin typeface="Andalus" pitchFamily="18" charset="-78"/>
              <a:cs typeface="Akhbar MT"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01752" y="1412776"/>
            <a:ext cx="8503920" cy="4686272"/>
          </a:xfrm>
        </p:spPr>
        <p:txBody>
          <a:bodyPr>
            <a:normAutofit/>
          </a:bodyPr>
          <a:lstStyle/>
          <a:p>
            <a:r>
              <a:rPr lang="ar-SA" sz="2400" dirty="0" smtClean="0">
                <a:cs typeface="Akhbar MT" pitchFamily="2" charset="-78"/>
              </a:rPr>
              <a:t>أن هذه الظاهرة تعتبر إيجابية فيما يتعلق بخطط التنمية وتنفيذ مخططاتها,إلا أن سرعة تزايدها.</a:t>
            </a:r>
          </a:p>
          <a:p>
            <a:r>
              <a:rPr lang="ar-SA" sz="2400" dirty="0" smtClean="0">
                <a:cs typeface="Akhbar MT" pitchFamily="2" charset="-78"/>
              </a:rPr>
              <a:t>* تسبب ببعض الجوانب السلبية نتيجة إرتباطها بالهجرة الداخلية,أي الهجرة من الريف والبادية ومن المدن الصغيرة والهامشية (مواقع الطرد البشري) إلى المدن الكبيرة ومواقع الإنتاج( مواقع الجذب البشري).</a:t>
            </a:r>
          </a:p>
          <a:p>
            <a:r>
              <a:rPr lang="ar-SA" sz="2400" dirty="0" smtClean="0">
                <a:cs typeface="Akhbar MT" pitchFamily="2" charset="-78"/>
              </a:rPr>
              <a:t>* تسبب وجود خلل وعدم توازن في مستوى التنمية والتطوير بين بين هذين النوعين من المواقع أي مواقع الجذب والطرد السكاني.</a:t>
            </a:r>
          </a:p>
          <a:p>
            <a:r>
              <a:rPr lang="ar-SA" sz="2400" dirty="0" smtClean="0">
                <a:cs typeface="Akhbar MT" pitchFamily="2" charset="-78"/>
              </a:rPr>
              <a:t>* تسبب بوجود بعض الإرتباكات المدنية كندرة المساكن وارتفاع أرجوها والتوسع المفاجئ للمدن وقصور وصول الخدمات إلى أطرافها ومشاكل التلوث وفقدان بعض المواد التموينية لفترات غير منتظمة ونشوء أزمات المرور.</a:t>
            </a:r>
          </a:p>
          <a:p>
            <a:r>
              <a:rPr lang="ar-SA" sz="2400" dirty="0" smtClean="0">
                <a:cs typeface="Akhbar MT" pitchFamily="2" charset="-78"/>
              </a:rPr>
              <a:t>نتج عن هذه الظاهرة هجر الأراضي الزراعية مثل تلك التي تعتمد على الأمطار والسيول كما في جبال </a:t>
            </a:r>
            <a:r>
              <a:rPr lang="ar-SA" sz="2400" dirty="0" smtClean="0">
                <a:cs typeface="Akhbar MT" pitchFamily="2" charset="-78"/>
              </a:rPr>
              <a:t>السروات</a:t>
            </a:r>
            <a:r>
              <a:rPr lang="ar-SA" sz="2400" dirty="0" smtClean="0">
                <a:cs typeface="Akhbar MT" pitchFamily="2" charset="-78"/>
              </a:rPr>
              <a:t> ووديان جازان وتهامة,مما أدى إلى خسارة إنتاجها الزراعية ونقص إنتاج اللحوم والألبان.</a:t>
            </a:r>
          </a:p>
          <a:p>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10000.jpg"/>
          <p:cNvPicPr>
            <a:picLocks noChangeAspect="1" noChangeArrowheads="1"/>
          </p:cNvPicPr>
          <p:nvPr/>
        </p:nvPicPr>
        <p:blipFill>
          <a:blip r:embed="rId2" cstate="print"/>
          <a:srcRect/>
          <a:stretch>
            <a:fillRect/>
          </a:stretch>
        </p:blipFill>
        <p:spPr bwMode="auto">
          <a:xfrm>
            <a:off x="2786062" y="1600200"/>
            <a:ext cx="3571875" cy="3657600"/>
          </a:xfrm>
          <a:prstGeom prst="rect">
            <a:avLst/>
          </a:prstGeom>
          <a:noFill/>
        </p:spPr>
      </p:pic>
      <p:sp>
        <p:nvSpPr>
          <p:cNvPr id="2" name="عنوان 1"/>
          <p:cNvSpPr>
            <a:spLocks noGrp="1"/>
          </p:cNvSpPr>
          <p:nvPr>
            <p:ph type="title"/>
          </p:nvPr>
        </p:nvSpPr>
        <p:spPr/>
        <p:txBody>
          <a:bodyPr>
            <a:normAutofit/>
          </a:bodyPr>
          <a:lstStyle/>
          <a:p>
            <a:r>
              <a:rPr lang="ar-SA" sz="3600" dirty="0" smtClean="0">
                <a:solidFill>
                  <a:srgbClr val="0070C0"/>
                </a:solidFill>
                <a:cs typeface="DecoType Naskh Swashes" pitchFamily="2" charset="-78"/>
              </a:rPr>
              <a:t>ثالثاً:التوزيع الجغرافي لسكان المملكة</a:t>
            </a:r>
            <a:endParaRPr lang="ar-SA" sz="3600" dirty="0">
              <a:solidFill>
                <a:srgbClr val="0070C0"/>
              </a:solidFill>
              <a:cs typeface="DecoType Naskh Swashes" pitchFamily="2" charset="-78"/>
            </a:endParaRPr>
          </a:p>
        </p:txBody>
      </p:sp>
      <p:sp>
        <p:nvSpPr>
          <p:cNvPr id="3" name="عنصر نائب للمحتوى 2"/>
          <p:cNvSpPr>
            <a:spLocks noGrp="1"/>
          </p:cNvSpPr>
          <p:nvPr>
            <p:ph sz="quarter" idx="1"/>
          </p:nvPr>
        </p:nvSpPr>
        <p:spPr>
          <a:xfrm>
            <a:off x="301752" y="1484784"/>
            <a:ext cx="8503920" cy="4614264"/>
          </a:xfrm>
        </p:spPr>
        <p:txBody>
          <a:bodyPr>
            <a:normAutofit lnSpcReduction="10000"/>
          </a:bodyPr>
          <a:lstStyle/>
          <a:p>
            <a:r>
              <a:rPr lang="ar-SA" sz="2400" dirty="0" smtClean="0">
                <a:solidFill>
                  <a:schemeClr val="accent6">
                    <a:lumMod val="50000"/>
                  </a:schemeClr>
                </a:solidFill>
                <a:latin typeface="Courier New" pitchFamily="49" charset="0"/>
                <a:cs typeface="DecoType Naskh Extensions" pitchFamily="2" charset="-78"/>
              </a:rPr>
              <a:t>أ- التوزيع العددي للسكان</a:t>
            </a:r>
            <a:r>
              <a:rPr lang="ar-SA" sz="2400" dirty="0" smtClean="0">
                <a:solidFill>
                  <a:schemeClr val="accent6">
                    <a:lumMod val="50000"/>
                  </a:schemeClr>
                </a:solidFill>
                <a:latin typeface="Courier New" pitchFamily="49" charset="0"/>
                <a:cs typeface="DecoType Naskh Extensions" pitchFamily="2" charset="-78"/>
              </a:rPr>
              <a:t>:</a:t>
            </a:r>
          </a:p>
          <a:p>
            <a:r>
              <a:rPr lang="ar-SA" sz="2400" dirty="0" smtClean="0">
                <a:latin typeface="Courier New" pitchFamily="49" charset="0"/>
                <a:cs typeface="Akhbar MT" pitchFamily="2" charset="-78"/>
              </a:rPr>
              <a:t>* تتباعد مواقع الاستقرار البشري وتتباين أهميتها في الأقاليم الصحراوية وشبة الصحراوية.</a:t>
            </a:r>
          </a:p>
          <a:p>
            <a:r>
              <a:rPr lang="ar-SA" sz="2400" dirty="0" smtClean="0">
                <a:latin typeface="Courier New" pitchFamily="49" charset="0"/>
                <a:cs typeface="Akhbar MT" pitchFamily="2" charset="-78"/>
              </a:rPr>
              <a:t>*</a:t>
            </a:r>
            <a:r>
              <a:rPr lang="ar-SA" sz="2400" dirty="0" smtClean="0">
                <a:latin typeface="Courier New" pitchFamily="49" charset="0"/>
                <a:cs typeface="Akhbar MT" pitchFamily="2" charset="-78"/>
              </a:rPr>
              <a:t> تباين عدد سكان مناطق المملكة (عللي) بسبب تباين توافر الشروط التي تهيء إستطانهم وتعمل على إستقرارهم وتوفر فرص معيشتهم.</a:t>
            </a:r>
          </a:p>
          <a:p>
            <a:r>
              <a:rPr lang="ar-SA" sz="2400" dirty="0" smtClean="0">
                <a:solidFill>
                  <a:srgbClr val="0070C0"/>
                </a:solidFill>
                <a:latin typeface="Courier New" pitchFamily="49" charset="0"/>
                <a:cs typeface="Akhbar MT" pitchFamily="2" charset="-78"/>
              </a:rPr>
              <a:t>تقسم مناطق المملكة إلى أربع </a:t>
            </a:r>
            <a:r>
              <a:rPr lang="ar-SA" sz="2400" dirty="0" smtClean="0">
                <a:solidFill>
                  <a:srgbClr val="0070C0"/>
                </a:solidFill>
                <a:latin typeface="Courier New" pitchFamily="49" charset="0"/>
                <a:cs typeface="Akhbar MT" pitchFamily="2" charset="-78"/>
              </a:rPr>
              <a:t>مجموعات مترتبة حسب حجمها السكاني :</a:t>
            </a:r>
          </a:p>
          <a:p>
            <a:r>
              <a:rPr lang="ar-SA" sz="2400" dirty="0" smtClean="0">
                <a:latin typeface="Courier New" pitchFamily="49" charset="0"/>
                <a:cs typeface="Akhbar MT" pitchFamily="2" charset="-78"/>
              </a:rPr>
              <a:t>(1) المجموعة الأولى: وتحتل المرتبة الأولى في حجم سكان كل منها.</a:t>
            </a:r>
          </a:p>
          <a:p>
            <a:r>
              <a:rPr lang="ar-SA" sz="2400" dirty="0" smtClean="0">
                <a:latin typeface="Courier New" pitchFamily="49" charset="0"/>
                <a:cs typeface="Akhbar MT" pitchFamily="2" charset="-78"/>
              </a:rPr>
              <a:t>تشمل المناطق التي زاد عدد سكانها عن مليوني نسمة.</a:t>
            </a:r>
          </a:p>
          <a:p>
            <a:r>
              <a:rPr lang="ar-SA" sz="2400" dirty="0" smtClean="0">
                <a:latin typeface="Courier New" pitchFamily="49" charset="0"/>
                <a:cs typeface="Akhbar MT" pitchFamily="2" charset="-78"/>
              </a:rPr>
              <a:t>تضم الحزام الأوسط من المملكة </a:t>
            </a:r>
            <a:r>
              <a:rPr lang="en-US" sz="2400" dirty="0" smtClean="0">
                <a:latin typeface="Courier New" pitchFamily="49" charset="0"/>
                <a:cs typeface="Akhbar MT" pitchFamily="2" charset="-78"/>
              </a:rPr>
              <a:t>}</a:t>
            </a:r>
            <a:r>
              <a:rPr lang="ar-SA" sz="2400" dirty="0" smtClean="0">
                <a:latin typeface="Courier New" pitchFamily="49" charset="0"/>
                <a:cs typeface="Akhbar MT" pitchFamily="2" charset="-78"/>
              </a:rPr>
              <a:t>منطقة مكة المكرمة ومنطقة الرياض والمنطقة الشرقية</a:t>
            </a:r>
            <a:r>
              <a:rPr lang="en-US" sz="2400" dirty="0" smtClean="0">
                <a:latin typeface="Courier New" pitchFamily="49" charset="0"/>
                <a:cs typeface="Akhbar MT" pitchFamily="2" charset="-78"/>
              </a:rPr>
              <a:t>{</a:t>
            </a:r>
            <a:r>
              <a:rPr lang="ar-SA" sz="2400" dirty="0" smtClean="0">
                <a:latin typeface="Courier New" pitchFamily="49" charset="0"/>
                <a:cs typeface="Akhbar MT" pitchFamily="2" charset="-78"/>
              </a:rPr>
              <a:t>وقد عاش في هذه المناطق حوالي(11)مليون نسمة.</a:t>
            </a:r>
          </a:p>
          <a:p>
            <a:r>
              <a:rPr lang="ar-SA" sz="2400" dirty="0" smtClean="0">
                <a:solidFill>
                  <a:srgbClr val="FF0000"/>
                </a:solidFill>
                <a:latin typeface="Courier New" pitchFamily="49" charset="0"/>
                <a:cs typeface="Akhbar MT" pitchFamily="2" charset="-78"/>
              </a:rPr>
              <a:t>عللي : تحتل منطقة الرياض ومكة المكرمة والشرقية المرتبة الأولى في حجم السكان وتزايد سكانها عن مليون نسمة؟ </a:t>
            </a:r>
            <a:r>
              <a:rPr lang="ar-SA" sz="2400" dirty="0" smtClean="0">
                <a:latin typeface="Courier New" pitchFamily="49" charset="0"/>
                <a:cs typeface="Akhbar MT" pitchFamily="2" charset="-78"/>
              </a:rPr>
              <a:t>لأنها تضم أكبر وأهم مدن المملكة وأهم مواقع الإنتاج الرئيسية,وأقيمت فيها أهم المشاريع التنموية الحديثة كمشاريع البنية التحتية والمشاريع الصناعية الكبيرة.</a:t>
            </a:r>
            <a:endParaRPr lang="ar-SA" sz="2400" dirty="0">
              <a:solidFill>
                <a:srgbClr val="FF0000"/>
              </a:solidFill>
              <a:latin typeface="Courier New" pitchFamily="49" charset="0"/>
              <a:cs typeface="Akhbar MT"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a10000.jpg"/>
          <p:cNvPicPr>
            <a:picLocks noChangeAspect="1" noChangeArrowheads="1"/>
          </p:cNvPicPr>
          <p:nvPr/>
        </p:nvPicPr>
        <p:blipFill>
          <a:blip r:embed="rId2" cstate="print"/>
          <a:srcRect/>
          <a:stretch>
            <a:fillRect/>
          </a:stretch>
        </p:blipFill>
        <p:spPr bwMode="auto">
          <a:xfrm>
            <a:off x="2786062" y="1600200"/>
            <a:ext cx="3571875" cy="3657600"/>
          </a:xfrm>
          <a:prstGeom prst="rect">
            <a:avLst/>
          </a:prstGeom>
          <a:noFill/>
        </p:spPr>
      </p:pic>
      <p:sp>
        <p:nvSpPr>
          <p:cNvPr id="3" name="عنصر نائب للمحتوى 2"/>
          <p:cNvSpPr>
            <a:spLocks noGrp="1"/>
          </p:cNvSpPr>
          <p:nvPr>
            <p:ph sz="quarter" idx="1"/>
          </p:nvPr>
        </p:nvSpPr>
        <p:spPr>
          <a:xfrm>
            <a:off x="301752" y="1700808"/>
            <a:ext cx="8503920" cy="4398240"/>
          </a:xfrm>
        </p:spPr>
        <p:txBody>
          <a:bodyPr>
            <a:normAutofit/>
          </a:bodyPr>
          <a:lstStyle/>
          <a:p>
            <a:r>
              <a:rPr lang="ar-SA" sz="2400" dirty="0" smtClean="0">
                <a:cs typeface="Akhbar MT" pitchFamily="2" charset="-78"/>
              </a:rPr>
              <a:t>(2) </a:t>
            </a:r>
            <a:r>
              <a:rPr lang="ar-SA" sz="2400" dirty="0" smtClean="0">
                <a:cs typeface="Akhbar MT" pitchFamily="2" charset="-78"/>
              </a:rPr>
              <a:t>المجموعة الثانية: وتحتل المرتبة الثانية في عدد السكان ويتراوح عدد سكان كل منها مابين (1-2مليون نسمة) وتشمل منطقتي عسير والمدينة المنورة وتقعان على خاصرة الحزام الأوسط من جهتي الجنوب الغربي والشمال الغربي .وفي هاتين المنطقتين عاش 2.43مليون نسمة.</a:t>
            </a:r>
          </a:p>
          <a:p>
            <a:r>
              <a:rPr lang="ar-SA" sz="2400" dirty="0" smtClean="0">
                <a:cs typeface="Akhbar MT" pitchFamily="2" charset="-78"/>
              </a:rPr>
              <a:t>(3) المجموعة الثالثة: وتشمل المناطق التي يتراوح عدد سكانها مابين (400000-1000000مليون نسمة)وتتكون من أربع مناطق هي بالترتيب حسب حجم السكان </a:t>
            </a:r>
            <a:r>
              <a:rPr lang="en-US" sz="2400" dirty="0" smtClean="0">
                <a:cs typeface="Akhbar MT" pitchFamily="2" charset="-78"/>
              </a:rPr>
              <a:t>}</a:t>
            </a:r>
            <a:r>
              <a:rPr lang="ar-SA" sz="2400" dirty="0" smtClean="0">
                <a:cs typeface="Akhbar MT" pitchFamily="2" charset="-78"/>
              </a:rPr>
              <a:t>جازان والقصيم وتبوك وحائل</a:t>
            </a:r>
            <a:r>
              <a:rPr lang="en-US" sz="2400" dirty="0" smtClean="0">
                <a:cs typeface="Akhbar MT" pitchFamily="2" charset="-78"/>
              </a:rPr>
              <a:t>{</a:t>
            </a:r>
            <a:r>
              <a:rPr lang="ar-SA" sz="2400" dirty="0" smtClean="0">
                <a:cs typeface="Akhbar MT" pitchFamily="2" charset="-78"/>
              </a:rPr>
              <a:t> وفيها مجتمعة 2.5مليون نسمة.</a:t>
            </a:r>
          </a:p>
          <a:p>
            <a:r>
              <a:rPr lang="ar-SA" sz="2400" dirty="0" smtClean="0">
                <a:cs typeface="Akhbar MT" pitchFamily="2" charset="-78"/>
              </a:rPr>
              <a:t>(4) المجموعة الرابعة: وتشمل المناطق الصغيرة التي يقل عدد سكان كل منها عن 350ألف نسمة  وهي مرتبة حسب الأهمية العددية:الباحة ونجران والجوف والحدود الشمالية وفيها مجتمعة 1.13مليون نسمة.</a:t>
            </a: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10000.jpg"/>
          <p:cNvPicPr>
            <a:picLocks noChangeAspect="1" noChangeArrowheads="1"/>
          </p:cNvPicPr>
          <p:nvPr/>
        </p:nvPicPr>
        <p:blipFill>
          <a:blip r:embed="rId2" cstate="print"/>
          <a:srcRect/>
          <a:stretch>
            <a:fillRect/>
          </a:stretch>
        </p:blipFill>
        <p:spPr bwMode="auto">
          <a:xfrm>
            <a:off x="2786062" y="1600200"/>
            <a:ext cx="3571875" cy="3657600"/>
          </a:xfrm>
          <a:prstGeom prst="rect">
            <a:avLst/>
          </a:prstGeom>
          <a:noFill/>
        </p:spPr>
      </p:pic>
      <p:sp>
        <p:nvSpPr>
          <p:cNvPr id="3" name="عنصر نائب للمحتوى 2"/>
          <p:cNvSpPr>
            <a:spLocks noGrp="1"/>
          </p:cNvSpPr>
          <p:nvPr>
            <p:ph sz="quarter" idx="1"/>
          </p:nvPr>
        </p:nvSpPr>
        <p:spPr/>
        <p:txBody>
          <a:bodyPr>
            <a:normAutofit/>
          </a:bodyPr>
          <a:lstStyle/>
          <a:p>
            <a:r>
              <a:rPr lang="ar-SA" sz="2400" dirty="0" smtClean="0">
                <a:solidFill>
                  <a:srgbClr val="00B050"/>
                </a:solidFill>
                <a:cs typeface="DecoType Naskh Extensions" pitchFamily="2" charset="-78"/>
              </a:rPr>
              <a:t>ب-</a:t>
            </a:r>
            <a:r>
              <a:rPr lang="ar-SA" sz="2400" dirty="0" smtClean="0">
                <a:solidFill>
                  <a:srgbClr val="00B050"/>
                </a:solidFill>
                <a:cs typeface="DecoType Naskh Extensions" pitchFamily="2" charset="-78"/>
              </a:rPr>
              <a:t> </a:t>
            </a:r>
            <a:r>
              <a:rPr lang="ar-SA" sz="2400" dirty="0" smtClean="0">
                <a:solidFill>
                  <a:srgbClr val="00B050"/>
                </a:solidFill>
                <a:cs typeface="DecoType Naskh Extensions" pitchFamily="2" charset="-78"/>
              </a:rPr>
              <a:t>كثافة السكان في المملكة:</a:t>
            </a:r>
          </a:p>
          <a:p>
            <a:r>
              <a:rPr lang="ar-SA" sz="2400" dirty="0" smtClean="0">
                <a:cs typeface="Akhbar MT" pitchFamily="2" charset="-78"/>
              </a:rPr>
              <a:t>تعريف الكثافة: مؤشر الضغط السكاني على الأرض أو مقياس التواجد السكاني على سطح </a:t>
            </a:r>
            <a:r>
              <a:rPr lang="ar-SA" sz="2400" dirty="0" smtClean="0">
                <a:cs typeface="Akhbar MT" pitchFamily="2" charset="-78"/>
              </a:rPr>
              <a:t>الأرض.</a:t>
            </a:r>
          </a:p>
          <a:p>
            <a:r>
              <a:rPr lang="ar-SA" sz="2400" dirty="0" smtClean="0">
                <a:cs typeface="Akhbar MT" pitchFamily="2" charset="-78"/>
              </a:rPr>
              <a:t>الارتفاع السريع في كثافة السكان في المملكة الذي جعله يتضاعف نح خمسة أمثال </a:t>
            </a:r>
            <a:r>
              <a:rPr lang="ar-SA" sz="2400" dirty="0" smtClean="0">
                <a:cs typeface="Akhbar MT" pitchFamily="2" charset="-78"/>
              </a:rPr>
              <a:t>ماكان</a:t>
            </a:r>
            <a:r>
              <a:rPr lang="ar-SA" sz="2400" dirty="0" smtClean="0">
                <a:cs typeface="Akhbar MT" pitchFamily="2" charset="-78"/>
              </a:rPr>
              <a:t> عليه قبل أربعين عاماً,فإن كثافة السكان </a:t>
            </a:r>
            <a:r>
              <a:rPr lang="ar-SA" sz="2400" dirty="0" smtClean="0">
                <a:cs typeface="Akhbar MT" pitchFamily="2" charset="-78"/>
              </a:rPr>
              <a:t>لات</a:t>
            </a:r>
            <a:r>
              <a:rPr lang="ar-SA" sz="2400" dirty="0" smtClean="0">
                <a:cs typeface="Akhbar MT" pitchFamily="2" charset="-78"/>
              </a:rPr>
              <a:t>زال</a:t>
            </a:r>
            <a:r>
              <a:rPr lang="ar-SA" sz="2400" dirty="0" smtClean="0">
                <a:cs typeface="Akhbar MT" pitchFamily="2" charset="-78"/>
              </a:rPr>
              <a:t> منخفضة شأن الأقاليم التي تحوي مساحات صحراوية أو أرض جدباء.</a:t>
            </a:r>
          </a:p>
          <a:p>
            <a:r>
              <a:rPr lang="ar-SA" sz="2400" dirty="0" smtClean="0">
                <a:cs typeface="Akhbar MT" pitchFamily="2" charset="-78"/>
              </a:rPr>
              <a:t>يمكن قياس </a:t>
            </a:r>
            <a:r>
              <a:rPr lang="ar-SA" sz="2400" dirty="0" smtClean="0">
                <a:cs typeface="Akhbar MT" pitchFamily="2" charset="-78"/>
              </a:rPr>
              <a:t>العلاقة مابين عدد السكان وأرض الدولة عامة من خلال نوعين من الكثافة السكانية.فهناك الكثافة السكانية الحسابية العامة والكثافة </a:t>
            </a:r>
            <a:r>
              <a:rPr lang="ar-SA" sz="2400" dirty="0" smtClean="0">
                <a:cs typeface="Akhbar MT" pitchFamily="2" charset="-78"/>
              </a:rPr>
              <a:t>الفزيولوجية (الإنتاجية).</a:t>
            </a:r>
            <a:endParaRPr lang="ar-SA" sz="2400" dirty="0" smtClean="0">
              <a:cs typeface="Akhbar MT" pitchFamily="2" charset="-78"/>
            </a:endParaRPr>
          </a:p>
          <a:p>
            <a:r>
              <a:rPr lang="ar-SA" sz="2400" dirty="0" smtClean="0">
                <a:cs typeface="Akhbar MT" pitchFamily="2" charset="-78"/>
              </a:rPr>
              <a:t>كيف يتم حسابهما؟</a:t>
            </a:r>
          </a:p>
          <a:p>
            <a:r>
              <a:rPr lang="ar-SA" sz="2400" dirty="0" smtClean="0">
                <a:cs typeface="Akhbar MT" pitchFamily="2" charset="-78"/>
              </a:rPr>
              <a:t>يتم حساب الكثافة السكانية الحسابية العامة عدد السكان/ المساحة الإجمالية.</a:t>
            </a:r>
          </a:p>
          <a:p>
            <a:r>
              <a:rPr lang="ar-SA" sz="2400" dirty="0" smtClean="0">
                <a:cs typeface="Akhbar MT" pitchFamily="2" charset="-78"/>
              </a:rPr>
              <a:t>يتم حساب الكثافة الفزيولوجية (الإنتاجية).</a:t>
            </a:r>
            <a:r>
              <a:rPr lang="ar-SA" sz="2400" dirty="0" smtClean="0">
                <a:cs typeface="Akhbar MT" pitchFamily="2" charset="-78"/>
              </a:rPr>
              <a:t> </a:t>
            </a:r>
            <a:r>
              <a:rPr lang="ar-SA" sz="2400" dirty="0" smtClean="0">
                <a:cs typeface="Akhbar MT" pitchFamily="2" charset="-78"/>
              </a:rPr>
              <a:t>عدد السكان/مساحة الأرض المزروعة.</a:t>
            </a:r>
          </a:p>
          <a:p>
            <a:r>
              <a:rPr lang="ar-SA" sz="2400" dirty="0" smtClean="0">
                <a:cs typeface="Akhbar MT" pitchFamily="2" charset="-78"/>
              </a:rPr>
              <a:t> تساعد كثافات المناطق </a:t>
            </a:r>
            <a:r>
              <a:rPr lang="ar-SA" sz="2400" dirty="0" smtClean="0">
                <a:cs typeface="Akhbar MT" pitchFamily="2" charset="-78"/>
              </a:rPr>
              <a:t>على تقسيمها إلى أربع مراتب من حيث كثافة السكان.</a:t>
            </a: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sz="half" idx="3"/>
          </p:nvPr>
        </p:nvSpPr>
        <p:spPr/>
        <p:txBody>
          <a:bodyPr/>
          <a:lstStyle/>
          <a:p>
            <a:r>
              <a:rPr lang="ar-SA" sz="2400" dirty="0" smtClean="0">
                <a:solidFill>
                  <a:srgbClr val="FFFF00"/>
                </a:solidFill>
                <a:latin typeface="Andalus" pitchFamily="18" charset="-78"/>
                <a:cs typeface="Andalus" pitchFamily="18" charset="-78"/>
              </a:rPr>
              <a:t>مراتب المناطق حسب الكثافة السكانية</a:t>
            </a:r>
            <a:endParaRPr lang="ar-SA" sz="2400" dirty="0">
              <a:solidFill>
                <a:srgbClr val="FFFF00"/>
              </a:solidFill>
              <a:latin typeface="Andalus" pitchFamily="18" charset="-78"/>
              <a:cs typeface="Andalus" pitchFamily="18" charset="-78"/>
            </a:endParaRPr>
          </a:p>
        </p:txBody>
      </p:sp>
      <p:sp>
        <p:nvSpPr>
          <p:cNvPr id="5" name="عنصر نائب للمحتوى 4"/>
          <p:cNvSpPr>
            <a:spLocks noGrp="1"/>
          </p:cNvSpPr>
          <p:nvPr>
            <p:ph sz="quarter" idx="4"/>
          </p:nvPr>
        </p:nvSpPr>
        <p:spPr>
          <a:xfrm>
            <a:off x="4800600" y="2132856"/>
            <a:ext cx="4038600" cy="4160719"/>
          </a:xfrm>
        </p:spPr>
        <p:txBody>
          <a:bodyPr>
            <a:normAutofit fontScale="77500" lnSpcReduction="20000"/>
          </a:bodyPr>
          <a:lstStyle/>
          <a:p>
            <a:r>
              <a:rPr lang="ar-SA" sz="2400" dirty="0" smtClean="0">
                <a:cs typeface="Akhbar MT" pitchFamily="2" charset="-78"/>
              </a:rPr>
              <a:t>1- المرتبة الأولى:وتضم المناطق التي تزيد الكثافة فيها عن 30نسمة/كم</a:t>
            </a:r>
            <a:r>
              <a:rPr lang="ar-SA" sz="1800" dirty="0" smtClean="0">
                <a:cs typeface="Akhbar MT" pitchFamily="2" charset="-78"/>
              </a:rPr>
              <a:t>2</a:t>
            </a:r>
            <a:r>
              <a:rPr lang="ar-SA" sz="2400" dirty="0" smtClean="0">
                <a:cs typeface="Akhbar MT" pitchFamily="2" charset="-78"/>
              </a:rPr>
              <a:t>وأعلاها كثافة منطقة جازان (56</a:t>
            </a:r>
            <a:r>
              <a:rPr lang="ar-SA" sz="1800" dirty="0" smtClean="0">
                <a:cs typeface="Akhbar MT" pitchFamily="2" charset="-78"/>
              </a:rPr>
              <a:t>نسمة/كم2</a:t>
            </a:r>
            <a:r>
              <a:rPr lang="ar-SA" sz="2400" dirty="0" smtClean="0">
                <a:cs typeface="Akhbar MT" pitchFamily="2" charset="-78"/>
              </a:rPr>
              <a:t>) وكانت تحتل هذا المركز سنة 1974موتليها كل من مكةالمكرمة والباحة.</a:t>
            </a:r>
          </a:p>
          <a:p>
            <a:r>
              <a:rPr lang="ar-SA" sz="2400" dirty="0" smtClean="0">
                <a:cs typeface="Akhbar MT" pitchFamily="2" charset="-78"/>
              </a:rPr>
              <a:t>2-المرتبة الثانية : وتضم المناطق التي تتراوح الكثافة فيها بين 10-30نسمة/كم</a:t>
            </a:r>
            <a:r>
              <a:rPr lang="ar-SA" sz="1400" dirty="0" smtClean="0">
                <a:cs typeface="Akhbar MT" pitchFamily="2" charset="-78"/>
              </a:rPr>
              <a:t>2 </a:t>
            </a:r>
            <a:r>
              <a:rPr lang="ar-SA" sz="2400" dirty="0" smtClean="0">
                <a:cs typeface="Akhbar MT" pitchFamily="2" charset="-78"/>
              </a:rPr>
              <a:t>أي المعتدلة الكثافة وتضم كل من عسير والقصيم والرياض.</a:t>
            </a:r>
          </a:p>
          <a:p>
            <a:r>
              <a:rPr lang="ar-SA" sz="2400" dirty="0" smtClean="0">
                <a:cs typeface="Akhbar MT" pitchFamily="2" charset="-78"/>
              </a:rPr>
              <a:t>3- المرتبة الثالثة:وهي المناطق ضعيفة الكثافة والتي تتراوح فيها الكثافة بين</a:t>
            </a:r>
          </a:p>
          <a:p>
            <a:pPr>
              <a:buNone/>
            </a:pPr>
            <a:r>
              <a:rPr lang="ar-SA" sz="2400" dirty="0" smtClean="0">
                <a:cs typeface="Akhbar MT" pitchFamily="2" charset="-78"/>
              </a:rPr>
              <a:t> 5-10نسمة/كم</a:t>
            </a:r>
            <a:r>
              <a:rPr lang="ar-SA" sz="2100" dirty="0" smtClean="0">
                <a:cs typeface="Akhbar MT" pitchFamily="2" charset="-78"/>
              </a:rPr>
              <a:t>2</a:t>
            </a:r>
            <a:r>
              <a:rPr lang="ar-SA" sz="2400" dirty="0" smtClean="0">
                <a:cs typeface="Akhbar MT" pitchFamily="2" charset="-78"/>
              </a:rPr>
              <a:t>وتضم منطقتي المدينة المنورة وتبوك.</a:t>
            </a:r>
          </a:p>
          <a:p>
            <a:pPr>
              <a:buNone/>
            </a:pPr>
            <a:r>
              <a:rPr lang="ar-SA" sz="2400" dirty="0" smtClean="0">
                <a:cs typeface="Akhbar MT" pitchFamily="2" charset="-78"/>
              </a:rPr>
              <a:t>4- المرتبة الرابعة:وتشمل المناطق ضعيفة الكثافة جدا والتي تقل فيها الكثافة عن 5نسمة/كم</a:t>
            </a:r>
            <a:r>
              <a:rPr lang="ar-SA" sz="2100" dirty="0" smtClean="0">
                <a:cs typeface="Akhbar MT" pitchFamily="2" charset="-78"/>
              </a:rPr>
              <a:t>2</a:t>
            </a:r>
            <a:r>
              <a:rPr lang="ar-SA" sz="2400" dirty="0" smtClean="0">
                <a:cs typeface="Akhbar MT" pitchFamily="2" charset="-78"/>
              </a:rPr>
              <a:t> وتضم حائل والشرقية والجوف ونجران والحدود الشمالية.(عللي)لأن كل منها تضم مساحة واسعة من الأراضي الصحراوية الجرداء.</a:t>
            </a:r>
          </a:p>
          <a:p>
            <a:pPr>
              <a:buNone/>
            </a:pPr>
            <a:r>
              <a:rPr lang="ar-SA" sz="2400" dirty="0" smtClean="0">
                <a:cs typeface="Akhbar MT" pitchFamily="2" charset="-78"/>
              </a:rPr>
              <a:t>* أي أن أعلى كثافة للسكان تقع في الزاوية الجنوبية الغربية ثم تبدأ تتناقص في باقي المناطق.</a:t>
            </a:r>
            <a:endParaRPr lang="ar-SA" sz="1800" dirty="0">
              <a:cs typeface="Akhbar MT" pitchFamily="2" charset="-78"/>
            </a:endParaRPr>
          </a:p>
        </p:txBody>
      </p:sp>
      <p:pic>
        <p:nvPicPr>
          <p:cNvPr id="1026" name="Picture 2" descr="C:\Users\free user\Pictures\_1_~1.JPG"/>
          <p:cNvPicPr>
            <a:picLocks noGrp="1" noChangeAspect="1" noChangeArrowheads="1"/>
          </p:cNvPicPr>
          <p:nvPr>
            <p:ph sz="quarter" idx="2"/>
          </p:nvPr>
        </p:nvPicPr>
        <p:blipFill>
          <a:blip r:embed="rId2" cstate="print"/>
          <a:srcRect/>
          <a:stretch>
            <a:fillRect/>
          </a:stretch>
        </p:blipFill>
        <p:spPr bwMode="auto">
          <a:xfrm>
            <a:off x="301625" y="2580490"/>
            <a:ext cx="4041775" cy="360043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ee user\Pictures\250px-Saudi_Arabia_location_map_svg.png"/>
          <p:cNvPicPr>
            <a:picLocks noChangeAspect="1" noChangeArrowheads="1"/>
          </p:cNvPicPr>
          <p:nvPr/>
        </p:nvPicPr>
        <p:blipFill>
          <a:blip r:embed="rId2" cstate="print"/>
          <a:srcRect/>
          <a:stretch>
            <a:fillRect/>
          </a:stretch>
        </p:blipFill>
        <p:spPr bwMode="auto">
          <a:xfrm>
            <a:off x="1187624" y="1268760"/>
            <a:ext cx="6768751" cy="4536504"/>
          </a:xfrm>
          <a:prstGeom prst="rect">
            <a:avLst/>
          </a:prstGeom>
          <a:noFill/>
        </p:spPr>
      </p:pic>
      <p:sp>
        <p:nvSpPr>
          <p:cNvPr id="4" name="مستطيل 3"/>
          <p:cNvSpPr/>
          <p:nvPr/>
        </p:nvSpPr>
        <p:spPr>
          <a:xfrm>
            <a:off x="1847549" y="2967335"/>
            <a:ext cx="5448928" cy="461665"/>
          </a:xfrm>
          <a:prstGeom prst="rect">
            <a:avLst/>
          </a:prstGeom>
          <a:noFill/>
        </p:spPr>
        <p:txBody>
          <a:bodyPr wrap="none" lIns="91440" tIns="45720" rIns="91440" bIns="45720">
            <a:prstTxWarp prst="textPlain">
              <a:avLst/>
            </a:prstTxWarp>
            <a:spAutoFit/>
          </a:bodyPr>
          <a:lstStyle/>
          <a:p>
            <a:pPr algn="ctr"/>
            <a:r>
              <a:rPr lang="ar-SA"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Akhbar MT" pitchFamily="2" charset="-78"/>
              </a:rPr>
              <a:t>ارسمي خريطة للمملكة موضحه عليها الكثافة السكانية في المناطق</a:t>
            </a:r>
            <a:endParaRPr lang="ar-SA"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Akhbar M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free user\Pictures\60900_1264073355.gif"/>
          <p:cNvPicPr>
            <a:picLocks noChangeAspect="1" noChangeArrowheads="1" noCrop="1"/>
          </p:cNvPicPr>
          <p:nvPr/>
        </p:nvPicPr>
        <p:blipFill>
          <a:blip r:embed="rId2" cstate="print"/>
          <a:srcRect/>
          <a:stretch>
            <a:fillRect/>
          </a:stretch>
        </p:blipFill>
        <p:spPr bwMode="auto">
          <a:xfrm>
            <a:off x="2386012" y="1785937"/>
            <a:ext cx="4371975" cy="328612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363</TotalTime>
  <Words>1562</Words>
  <Application>Microsoft Office PowerPoint</Application>
  <PresentationFormat>عرض على الشاشة (3:4)‏</PresentationFormat>
  <Paragraphs>88</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مدني</vt:lpstr>
      <vt:lpstr>الشريحة 1</vt:lpstr>
      <vt:lpstr>الشريحة 2</vt:lpstr>
      <vt:lpstr>الشريحة 3</vt:lpstr>
      <vt:lpstr>أولا: تطور جملة سكان المملكة العربية السعودية</vt:lpstr>
      <vt:lpstr>الشريحة 5</vt:lpstr>
      <vt:lpstr>الشريحة 6</vt:lpstr>
      <vt:lpstr>الشريحة 7</vt:lpstr>
      <vt:lpstr>الشريحة 8</vt:lpstr>
      <vt:lpstr>ثانياً: عوامل نمو السكان في المملكة</vt:lpstr>
      <vt:lpstr>الشريحة 10</vt:lpstr>
      <vt:lpstr>الشريحة 11</vt:lpstr>
      <vt:lpstr>الشريحة 12</vt:lpstr>
      <vt:lpstr>ثالثاً:التوزيع الجغرافي لسكان المملكة</vt:lpstr>
      <vt:lpstr>الشريحة 14</vt:lpstr>
      <vt:lpstr>الشريحة 15</vt:lpstr>
      <vt:lpstr>الشريحة 16</vt:lpstr>
      <vt:lpstr>الشريحة 17</vt:lpstr>
      <vt:lpstr>الشريحة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jalmayan</dc:creator>
  <cp:lastModifiedBy>free user</cp:lastModifiedBy>
  <cp:revision>40</cp:revision>
  <dcterms:created xsi:type="dcterms:W3CDTF">2011-04-02T06:15:37Z</dcterms:created>
  <dcterms:modified xsi:type="dcterms:W3CDTF">2011-04-05T03:32:16Z</dcterms:modified>
</cp:coreProperties>
</file>