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71"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91" r:id="rId28"/>
    <p:sldId id="283" r:id="rId29"/>
    <p:sldId id="292" r:id="rId30"/>
    <p:sldId id="284" r:id="rId31"/>
    <p:sldId id="294" r:id="rId32"/>
    <p:sldId id="285" r:id="rId33"/>
    <p:sldId id="286" r:id="rId34"/>
    <p:sldId id="287" r:id="rId35"/>
    <p:sldId id="293" r:id="rId36"/>
    <p:sldId id="288" r:id="rId37"/>
    <p:sldId id="289" r:id="rId38"/>
    <p:sldId id="290" r:id="rId39"/>
    <p:sldId id="295" r:id="rId4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94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3BEACD-D3FE-45DC-AE5C-941BD38170C8}" type="doc">
      <dgm:prSet loTypeId="urn:microsoft.com/office/officeart/2005/8/layout/cycle1" loCatId="cycle" qsTypeId="urn:microsoft.com/office/officeart/2005/8/quickstyle/3d1" qsCatId="3D" csTypeId="urn:microsoft.com/office/officeart/2005/8/colors/colorful3" csCatId="colorful" phldr="1"/>
      <dgm:spPr/>
    </dgm:pt>
    <dgm:pt modelId="{1D61C5E0-8EF9-404D-9CDA-279DDD630A37}">
      <dgm:prSet phldrT="[نص]"/>
      <dgm:spPr/>
      <dgm:t>
        <a:bodyPr/>
        <a:lstStyle/>
        <a:p>
          <a:pPr rtl="1"/>
          <a:r>
            <a:rPr lang="ar-SA" dirty="0" smtClean="0"/>
            <a:t>سد الدرعية </a:t>
          </a:r>
          <a:endParaRPr lang="ar-SA" dirty="0"/>
        </a:p>
      </dgm:t>
    </dgm:pt>
    <dgm:pt modelId="{EBF7948E-93EB-46AB-8BE7-9479DD28B758}" type="parTrans" cxnId="{A392D0FC-3271-405E-917E-D46ECFECE939}">
      <dgm:prSet/>
      <dgm:spPr/>
      <dgm:t>
        <a:bodyPr/>
        <a:lstStyle/>
        <a:p>
          <a:pPr rtl="1"/>
          <a:endParaRPr lang="ar-SA"/>
        </a:p>
      </dgm:t>
    </dgm:pt>
    <dgm:pt modelId="{D7985184-CC8C-4ABC-ADE2-4ABADC5A8000}" type="sibTrans" cxnId="{A392D0FC-3271-405E-917E-D46ECFECE939}">
      <dgm:prSet/>
      <dgm:spPr/>
      <dgm:t>
        <a:bodyPr/>
        <a:lstStyle/>
        <a:p>
          <a:pPr rtl="1"/>
          <a:endParaRPr lang="ar-SA"/>
        </a:p>
      </dgm:t>
    </dgm:pt>
    <dgm:pt modelId="{13D42449-0182-4D96-B09E-613320590BEF}">
      <dgm:prSet phldrT="[نص]"/>
      <dgm:spPr/>
      <dgm:t>
        <a:bodyPr/>
        <a:lstStyle/>
        <a:p>
          <a:pPr rtl="1"/>
          <a:r>
            <a:rPr lang="ar-SA" dirty="0" smtClean="0"/>
            <a:t>سد وادي لبن</a:t>
          </a:r>
          <a:endParaRPr lang="ar-SA" dirty="0"/>
        </a:p>
      </dgm:t>
    </dgm:pt>
    <dgm:pt modelId="{1B2500C6-FA97-44FB-8E3A-2FEDF01B5224}" type="parTrans" cxnId="{931EE496-B1C9-41D5-8885-7B5AF7DDABC0}">
      <dgm:prSet/>
      <dgm:spPr/>
      <dgm:t>
        <a:bodyPr/>
        <a:lstStyle/>
        <a:p>
          <a:pPr rtl="1"/>
          <a:endParaRPr lang="ar-SA"/>
        </a:p>
      </dgm:t>
    </dgm:pt>
    <dgm:pt modelId="{21C036CE-3089-4667-AF4D-1D9DCD065574}" type="sibTrans" cxnId="{931EE496-B1C9-41D5-8885-7B5AF7DDABC0}">
      <dgm:prSet/>
      <dgm:spPr/>
      <dgm:t>
        <a:bodyPr/>
        <a:lstStyle/>
        <a:p>
          <a:pPr rtl="1"/>
          <a:endParaRPr lang="ar-SA"/>
        </a:p>
      </dgm:t>
    </dgm:pt>
    <dgm:pt modelId="{6D4DB3F8-7885-453B-A812-1AAC994D67D8}">
      <dgm:prSet phldrT="[نص]"/>
      <dgm:spPr/>
      <dgm:t>
        <a:bodyPr/>
        <a:lstStyle/>
        <a:p>
          <a:pPr rtl="1"/>
          <a:r>
            <a:rPr lang="ar-SA" dirty="0" smtClean="0"/>
            <a:t>سد وادي حنيفة</a:t>
          </a:r>
          <a:endParaRPr lang="ar-SA" dirty="0"/>
        </a:p>
      </dgm:t>
    </dgm:pt>
    <dgm:pt modelId="{C8327708-2FF1-4C65-94A7-70267B4DE95F}" type="parTrans" cxnId="{5376290C-E897-4A37-9689-DF38D7E4FF24}">
      <dgm:prSet/>
      <dgm:spPr/>
      <dgm:t>
        <a:bodyPr/>
        <a:lstStyle/>
        <a:p>
          <a:pPr rtl="1"/>
          <a:endParaRPr lang="ar-SA"/>
        </a:p>
      </dgm:t>
    </dgm:pt>
    <dgm:pt modelId="{D7331F1E-50F7-4718-BE45-CFE083A3DE8A}" type="sibTrans" cxnId="{5376290C-E897-4A37-9689-DF38D7E4FF24}">
      <dgm:prSet/>
      <dgm:spPr/>
      <dgm:t>
        <a:bodyPr/>
        <a:lstStyle/>
        <a:p>
          <a:pPr rtl="1"/>
          <a:endParaRPr lang="ar-SA"/>
        </a:p>
      </dgm:t>
    </dgm:pt>
    <dgm:pt modelId="{8D4419BD-162A-45D2-ACCF-6FF33357C9C6}" type="pres">
      <dgm:prSet presAssocID="{C13BEACD-D3FE-45DC-AE5C-941BD38170C8}" presName="cycle" presStyleCnt="0">
        <dgm:presLayoutVars>
          <dgm:dir/>
          <dgm:resizeHandles val="exact"/>
        </dgm:presLayoutVars>
      </dgm:prSet>
      <dgm:spPr/>
    </dgm:pt>
    <dgm:pt modelId="{D5F66844-C3E4-44BA-8111-B191BE276DDE}" type="pres">
      <dgm:prSet presAssocID="{1D61C5E0-8EF9-404D-9CDA-279DDD630A37}" presName="dummy" presStyleCnt="0"/>
      <dgm:spPr/>
    </dgm:pt>
    <dgm:pt modelId="{A93BFF99-0E3B-4307-A3BA-9C4A340D7D83}" type="pres">
      <dgm:prSet presAssocID="{1D61C5E0-8EF9-404D-9CDA-279DDD630A37}" presName="node" presStyleLbl="revTx" presStyleIdx="0" presStyleCnt="3">
        <dgm:presLayoutVars>
          <dgm:bulletEnabled val="1"/>
        </dgm:presLayoutVars>
      </dgm:prSet>
      <dgm:spPr/>
      <dgm:t>
        <a:bodyPr/>
        <a:lstStyle/>
        <a:p>
          <a:pPr rtl="1"/>
          <a:endParaRPr lang="ar-SA"/>
        </a:p>
      </dgm:t>
    </dgm:pt>
    <dgm:pt modelId="{E7FA2315-7C7B-49DA-B8DC-B9AF7B05C519}" type="pres">
      <dgm:prSet presAssocID="{D7985184-CC8C-4ABC-ADE2-4ABADC5A8000}" presName="sibTrans" presStyleLbl="node1" presStyleIdx="0" presStyleCnt="3"/>
      <dgm:spPr/>
      <dgm:t>
        <a:bodyPr/>
        <a:lstStyle/>
        <a:p>
          <a:pPr rtl="1"/>
          <a:endParaRPr lang="ar-SA"/>
        </a:p>
      </dgm:t>
    </dgm:pt>
    <dgm:pt modelId="{5F023C6F-ACBA-4DC6-83B7-D0182C1AD114}" type="pres">
      <dgm:prSet presAssocID="{13D42449-0182-4D96-B09E-613320590BEF}" presName="dummy" presStyleCnt="0"/>
      <dgm:spPr/>
    </dgm:pt>
    <dgm:pt modelId="{A5E7A7C6-EDEF-41E9-B780-D63939CDE6F7}" type="pres">
      <dgm:prSet presAssocID="{13D42449-0182-4D96-B09E-613320590BEF}" presName="node" presStyleLbl="revTx" presStyleIdx="1" presStyleCnt="3">
        <dgm:presLayoutVars>
          <dgm:bulletEnabled val="1"/>
        </dgm:presLayoutVars>
      </dgm:prSet>
      <dgm:spPr/>
      <dgm:t>
        <a:bodyPr/>
        <a:lstStyle/>
        <a:p>
          <a:pPr rtl="1"/>
          <a:endParaRPr lang="ar-SA"/>
        </a:p>
      </dgm:t>
    </dgm:pt>
    <dgm:pt modelId="{D3483565-03FE-43C1-A142-4DE4946B92F9}" type="pres">
      <dgm:prSet presAssocID="{21C036CE-3089-4667-AF4D-1D9DCD065574}" presName="sibTrans" presStyleLbl="node1" presStyleIdx="1" presStyleCnt="3"/>
      <dgm:spPr/>
      <dgm:t>
        <a:bodyPr/>
        <a:lstStyle/>
        <a:p>
          <a:pPr rtl="1"/>
          <a:endParaRPr lang="ar-SA"/>
        </a:p>
      </dgm:t>
    </dgm:pt>
    <dgm:pt modelId="{B8AAE82C-33A4-4CB3-A7C8-0E30EB2C8425}" type="pres">
      <dgm:prSet presAssocID="{6D4DB3F8-7885-453B-A812-1AAC994D67D8}" presName="dummy" presStyleCnt="0"/>
      <dgm:spPr/>
    </dgm:pt>
    <dgm:pt modelId="{C639B49B-84F9-4011-8C2D-64D4A80AC95B}" type="pres">
      <dgm:prSet presAssocID="{6D4DB3F8-7885-453B-A812-1AAC994D67D8}" presName="node" presStyleLbl="revTx" presStyleIdx="2" presStyleCnt="3">
        <dgm:presLayoutVars>
          <dgm:bulletEnabled val="1"/>
        </dgm:presLayoutVars>
      </dgm:prSet>
      <dgm:spPr/>
      <dgm:t>
        <a:bodyPr/>
        <a:lstStyle/>
        <a:p>
          <a:pPr rtl="1"/>
          <a:endParaRPr lang="ar-SA"/>
        </a:p>
      </dgm:t>
    </dgm:pt>
    <dgm:pt modelId="{70228C2B-7CF8-4891-9B19-24CA9EE1A21E}" type="pres">
      <dgm:prSet presAssocID="{D7331F1E-50F7-4718-BE45-CFE083A3DE8A}" presName="sibTrans" presStyleLbl="node1" presStyleIdx="2" presStyleCnt="3"/>
      <dgm:spPr/>
      <dgm:t>
        <a:bodyPr/>
        <a:lstStyle/>
        <a:p>
          <a:pPr rtl="1"/>
          <a:endParaRPr lang="ar-SA"/>
        </a:p>
      </dgm:t>
    </dgm:pt>
  </dgm:ptLst>
  <dgm:cxnLst>
    <dgm:cxn modelId="{6F698B26-0DC8-472E-905E-46B7D8639547}" type="presOf" srcId="{13D42449-0182-4D96-B09E-613320590BEF}" destId="{A5E7A7C6-EDEF-41E9-B780-D63939CDE6F7}" srcOrd="0" destOrd="0" presId="urn:microsoft.com/office/officeart/2005/8/layout/cycle1"/>
    <dgm:cxn modelId="{820E0410-4E22-4FCA-901F-77E57F614DEF}" type="presOf" srcId="{D7985184-CC8C-4ABC-ADE2-4ABADC5A8000}" destId="{E7FA2315-7C7B-49DA-B8DC-B9AF7B05C519}" srcOrd="0" destOrd="0" presId="urn:microsoft.com/office/officeart/2005/8/layout/cycle1"/>
    <dgm:cxn modelId="{F45AA676-CBA9-4BFE-9357-2BFB6C4388E4}" type="presOf" srcId="{D7331F1E-50F7-4718-BE45-CFE083A3DE8A}" destId="{70228C2B-7CF8-4891-9B19-24CA9EE1A21E}" srcOrd="0" destOrd="0" presId="urn:microsoft.com/office/officeart/2005/8/layout/cycle1"/>
    <dgm:cxn modelId="{5376290C-E897-4A37-9689-DF38D7E4FF24}" srcId="{C13BEACD-D3FE-45DC-AE5C-941BD38170C8}" destId="{6D4DB3F8-7885-453B-A812-1AAC994D67D8}" srcOrd="2" destOrd="0" parTransId="{C8327708-2FF1-4C65-94A7-70267B4DE95F}" sibTransId="{D7331F1E-50F7-4718-BE45-CFE083A3DE8A}"/>
    <dgm:cxn modelId="{931EE496-B1C9-41D5-8885-7B5AF7DDABC0}" srcId="{C13BEACD-D3FE-45DC-AE5C-941BD38170C8}" destId="{13D42449-0182-4D96-B09E-613320590BEF}" srcOrd="1" destOrd="0" parTransId="{1B2500C6-FA97-44FB-8E3A-2FEDF01B5224}" sibTransId="{21C036CE-3089-4667-AF4D-1D9DCD065574}"/>
    <dgm:cxn modelId="{A392D0FC-3271-405E-917E-D46ECFECE939}" srcId="{C13BEACD-D3FE-45DC-AE5C-941BD38170C8}" destId="{1D61C5E0-8EF9-404D-9CDA-279DDD630A37}" srcOrd="0" destOrd="0" parTransId="{EBF7948E-93EB-46AB-8BE7-9479DD28B758}" sibTransId="{D7985184-CC8C-4ABC-ADE2-4ABADC5A8000}"/>
    <dgm:cxn modelId="{A5E9B3C0-0A4F-446D-9846-DDD541E219A4}" type="presOf" srcId="{1D61C5E0-8EF9-404D-9CDA-279DDD630A37}" destId="{A93BFF99-0E3B-4307-A3BA-9C4A340D7D83}" srcOrd="0" destOrd="0" presId="urn:microsoft.com/office/officeart/2005/8/layout/cycle1"/>
    <dgm:cxn modelId="{1E64B50F-DF47-48FE-B209-689A0EC0402D}" type="presOf" srcId="{C13BEACD-D3FE-45DC-AE5C-941BD38170C8}" destId="{8D4419BD-162A-45D2-ACCF-6FF33357C9C6}" srcOrd="0" destOrd="0" presId="urn:microsoft.com/office/officeart/2005/8/layout/cycle1"/>
    <dgm:cxn modelId="{2F872E87-B8CA-4641-8F6E-4A103FCEEA92}" type="presOf" srcId="{6D4DB3F8-7885-453B-A812-1AAC994D67D8}" destId="{C639B49B-84F9-4011-8C2D-64D4A80AC95B}" srcOrd="0" destOrd="0" presId="urn:microsoft.com/office/officeart/2005/8/layout/cycle1"/>
    <dgm:cxn modelId="{F199C241-F496-44CD-A101-CCA6542F603F}" type="presOf" srcId="{21C036CE-3089-4667-AF4D-1D9DCD065574}" destId="{D3483565-03FE-43C1-A142-4DE4946B92F9}" srcOrd="0" destOrd="0" presId="urn:microsoft.com/office/officeart/2005/8/layout/cycle1"/>
    <dgm:cxn modelId="{A0002B98-DC9B-4246-85EF-25D6CE68731C}" type="presParOf" srcId="{8D4419BD-162A-45D2-ACCF-6FF33357C9C6}" destId="{D5F66844-C3E4-44BA-8111-B191BE276DDE}" srcOrd="0" destOrd="0" presId="urn:microsoft.com/office/officeart/2005/8/layout/cycle1"/>
    <dgm:cxn modelId="{4FA53226-A81D-469A-82C8-7AE37F134A95}" type="presParOf" srcId="{8D4419BD-162A-45D2-ACCF-6FF33357C9C6}" destId="{A93BFF99-0E3B-4307-A3BA-9C4A340D7D83}" srcOrd="1" destOrd="0" presId="urn:microsoft.com/office/officeart/2005/8/layout/cycle1"/>
    <dgm:cxn modelId="{72E6DC3A-C27C-4EE0-9049-8246C6740460}" type="presParOf" srcId="{8D4419BD-162A-45D2-ACCF-6FF33357C9C6}" destId="{E7FA2315-7C7B-49DA-B8DC-B9AF7B05C519}" srcOrd="2" destOrd="0" presId="urn:microsoft.com/office/officeart/2005/8/layout/cycle1"/>
    <dgm:cxn modelId="{872E6F3D-E109-4805-9275-B94F51366D61}" type="presParOf" srcId="{8D4419BD-162A-45D2-ACCF-6FF33357C9C6}" destId="{5F023C6F-ACBA-4DC6-83B7-D0182C1AD114}" srcOrd="3" destOrd="0" presId="urn:microsoft.com/office/officeart/2005/8/layout/cycle1"/>
    <dgm:cxn modelId="{69A5FE54-1DBF-46CF-A199-6ECC970813B4}" type="presParOf" srcId="{8D4419BD-162A-45D2-ACCF-6FF33357C9C6}" destId="{A5E7A7C6-EDEF-41E9-B780-D63939CDE6F7}" srcOrd="4" destOrd="0" presId="urn:microsoft.com/office/officeart/2005/8/layout/cycle1"/>
    <dgm:cxn modelId="{CA7E9A1E-1C90-4C5E-930D-4BEB3479FA0C}" type="presParOf" srcId="{8D4419BD-162A-45D2-ACCF-6FF33357C9C6}" destId="{D3483565-03FE-43C1-A142-4DE4946B92F9}" srcOrd="5" destOrd="0" presId="urn:microsoft.com/office/officeart/2005/8/layout/cycle1"/>
    <dgm:cxn modelId="{546536B5-5E56-4FE1-9309-6DB522F0E1F3}" type="presParOf" srcId="{8D4419BD-162A-45D2-ACCF-6FF33357C9C6}" destId="{B8AAE82C-33A4-4CB3-A7C8-0E30EB2C8425}" srcOrd="6" destOrd="0" presId="urn:microsoft.com/office/officeart/2005/8/layout/cycle1"/>
    <dgm:cxn modelId="{60613C9B-46FF-45BD-920B-277B8D5E2236}" type="presParOf" srcId="{8D4419BD-162A-45D2-ACCF-6FF33357C9C6}" destId="{C639B49B-84F9-4011-8C2D-64D4A80AC95B}" srcOrd="7" destOrd="0" presId="urn:microsoft.com/office/officeart/2005/8/layout/cycle1"/>
    <dgm:cxn modelId="{3A97F5C0-AC1B-4842-A32A-785BB42369A2}" type="presParOf" srcId="{8D4419BD-162A-45D2-ACCF-6FF33357C9C6}" destId="{70228C2B-7CF8-4891-9B19-24CA9EE1A21E}" srcOrd="8" destOrd="0" presId="urn:microsoft.com/office/officeart/2005/8/layout/cycle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CBE948-B180-4AF7-916C-1E6AB918522E}" type="doc">
      <dgm:prSet loTypeId="urn:microsoft.com/office/officeart/2005/8/layout/cycle4" loCatId="cycle" qsTypeId="urn:microsoft.com/office/officeart/2005/8/quickstyle/simple3" qsCatId="simple" csTypeId="urn:microsoft.com/office/officeart/2005/8/colors/colorful2" csCatId="colorful" phldr="1"/>
      <dgm:spPr/>
      <dgm:t>
        <a:bodyPr/>
        <a:lstStyle/>
        <a:p>
          <a:pPr rtl="1"/>
          <a:endParaRPr lang="ar-SA"/>
        </a:p>
      </dgm:t>
    </dgm:pt>
    <dgm:pt modelId="{099B127C-DA48-4BB6-9196-8BDACC791B76}">
      <dgm:prSet phldrT="[نص]"/>
      <dgm:spPr/>
      <dgm:t>
        <a:bodyPr/>
        <a:lstStyle/>
        <a:p>
          <a:pPr rtl="1"/>
          <a:r>
            <a:rPr lang="ar-SA" dirty="0" smtClean="0"/>
            <a:t>سد حريملاء</a:t>
          </a:r>
          <a:endParaRPr lang="ar-SA" dirty="0"/>
        </a:p>
      </dgm:t>
    </dgm:pt>
    <dgm:pt modelId="{8A079A41-61E3-4BD6-9DE8-4878366621EA}" type="parTrans" cxnId="{B11A7A80-7BB2-4159-8B3E-960B0705BE46}">
      <dgm:prSet/>
      <dgm:spPr/>
      <dgm:t>
        <a:bodyPr/>
        <a:lstStyle/>
        <a:p>
          <a:pPr rtl="1"/>
          <a:endParaRPr lang="ar-SA"/>
        </a:p>
      </dgm:t>
    </dgm:pt>
    <dgm:pt modelId="{AD6BDD94-14D8-4775-A14E-77A2D95B44DC}" type="sibTrans" cxnId="{B11A7A80-7BB2-4159-8B3E-960B0705BE46}">
      <dgm:prSet/>
      <dgm:spPr/>
      <dgm:t>
        <a:bodyPr/>
        <a:lstStyle/>
        <a:p>
          <a:pPr rtl="1"/>
          <a:endParaRPr lang="ar-SA"/>
        </a:p>
      </dgm:t>
    </dgm:pt>
    <dgm:pt modelId="{47879053-8349-46F3-8B74-C539BC94F672}">
      <dgm:prSet phldrT="[نص]"/>
      <dgm:spPr/>
      <dgm:t>
        <a:bodyPr/>
        <a:lstStyle/>
        <a:p>
          <a:pPr rtl="1"/>
          <a:r>
            <a:rPr lang="ar-SA" dirty="0" smtClean="0"/>
            <a:t>سد المجمعة</a:t>
          </a:r>
          <a:endParaRPr lang="ar-SA" dirty="0"/>
        </a:p>
      </dgm:t>
    </dgm:pt>
    <dgm:pt modelId="{F375AD5A-CE32-4D29-B087-CB7B94A4F31E}" type="parTrans" cxnId="{EB83EDF9-3C6C-43F9-A29B-B127E50C808D}">
      <dgm:prSet/>
      <dgm:spPr/>
      <dgm:t>
        <a:bodyPr/>
        <a:lstStyle/>
        <a:p>
          <a:pPr rtl="1"/>
          <a:endParaRPr lang="ar-SA"/>
        </a:p>
      </dgm:t>
    </dgm:pt>
    <dgm:pt modelId="{7F6DE788-7BB7-426F-839C-31FDF6EE4EF5}" type="sibTrans" cxnId="{EB83EDF9-3C6C-43F9-A29B-B127E50C808D}">
      <dgm:prSet/>
      <dgm:spPr/>
      <dgm:t>
        <a:bodyPr/>
        <a:lstStyle/>
        <a:p>
          <a:pPr rtl="1"/>
          <a:endParaRPr lang="ar-SA"/>
        </a:p>
      </dgm:t>
    </dgm:pt>
    <dgm:pt modelId="{B7B760A8-94A7-45E3-943F-55126FF2C486}">
      <dgm:prSet phldrT="[نص]"/>
      <dgm:spPr/>
      <dgm:t>
        <a:bodyPr/>
        <a:lstStyle/>
        <a:p>
          <a:pPr rtl="1"/>
          <a:r>
            <a:rPr lang="ar-SA" dirty="0" smtClean="0"/>
            <a:t>سد العينية</a:t>
          </a:r>
          <a:endParaRPr lang="ar-SA" dirty="0"/>
        </a:p>
      </dgm:t>
    </dgm:pt>
    <dgm:pt modelId="{6E26F501-48C9-4B04-8024-D476B3E078C1}" type="parTrans" cxnId="{B6E68FAE-547D-408B-9F3B-A8CD6E83CF95}">
      <dgm:prSet/>
      <dgm:spPr/>
      <dgm:t>
        <a:bodyPr/>
        <a:lstStyle/>
        <a:p>
          <a:pPr rtl="1"/>
          <a:endParaRPr lang="ar-SA"/>
        </a:p>
      </dgm:t>
    </dgm:pt>
    <dgm:pt modelId="{9ACF7ECF-9B98-442C-A3EB-8D37762EB341}" type="sibTrans" cxnId="{B6E68FAE-547D-408B-9F3B-A8CD6E83CF95}">
      <dgm:prSet/>
      <dgm:spPr/>
      <dgm:t>
        <a:bodyPr/>
        <a:lstStyle/>
        <a:p>
          <a:pPr rtl="1"/>
          <a:endParaRPr lang="ar-SA"/>
        </a:p>
      </dgm:t>
    </dgm:pt>
    <dgm:pt modelId="{FC3FD5C2-E3C2-47E0-89E4-6CA65BE08B31}">
      <dgm:prSet phldrT="[نص]"/>
      <dgm:spPr/>
      <dgm:t>
        <a:bodyPr/>
        <a:lstStyle/>
        <a:p>
          <a:pPr rtl="1"/>
          <a:r>
            <a:rPr lang="ar-SA" dirty="0" smtClean="0"/>
            <a:t>سد حوطة سدير</a:t>
          </a:r>
          <a:endParaRPr lang="ar-SA" dirty="0"/>
        </a:p>
      </dgm:t>
    </dgm:pt>
    <dgm:pt modelId="{9E34816D-2B82-48ED-8263-621D77B13E06}" type="parTrans" cxnId="{A91320F3-D477-4F57-9F4C-045B40895EC1}">
      <dgm:prSet/>
      <dgm:spPr/>
      <dgm:t>
        <a:bodyPr/>
        <a:lstStyle/>
        <a:p>
          <a:pPr rtl="1"/>
          <a:endParaRPr lang="ar-SA"/>
        </a:p>
      </dgm:t>
    </dgm:pt>
    <dgm:pt modelId="{75F34817-6A98-4AF4-973E-94AB17379A41}" type="sibTrans" cxnId="{A91320F3-D477-4F57-9F4C-045B40895EC1}">
      <dgm:prSet/>
      <dgm:spPr/>
      <dgm:t>
        <a:bodyPr/>
        <a:lstStyle/>
        <a:p>
          <a:pPr rtl="1"/>
          <a:endParaRPr lang="ar-SA"/>
        </a:p>
      </dgm:t>
    </dgm:pt>
    <dgm:pt modelId="{7AC02D11-1D7D-4925-96F8-61A30D7E2D1E}">
      <dgm:prSet phldrT="[نص]"/>
      <dgm:spPr/>
      <dgm:t>
        <a:bodyPr/>
        <a:lstStyle/>
        <a:p>
          <a:pPr rtl="1"/>
          <a:r>
            <a:rPr lang="ar-SA" dirty="0" smtClean="0"/>
            <a:t>سد أبها</a:t>
          </a:r>
          <a:endParaRPr lang="ar-SA" dirty="0"/>
        </a:p>
      </dgm:t>
    </dgm:pt>
    <dgm:pt modelId="{224267C6-59A8-42C5-BD83-A40ACDE968BE}" type="parTrans" cxnId="{B93F142F-FCA5-45B3-8A8F-BDCF66F5BDC2}">
      <dgm:prSet/>
      <dgm:spPr/>
      <dgm:t>
        <a:bodyPr/>
        <a:lstStyle/>
        <a:p>
          <a:pPr rtl="1"/>
          <a:endParaRPr lang="ar-SA"/>
        </a:p>
      </dgm:t>
    </dgm:pt>
    <dgm:pt modelId="{BE76E497-55ED-42F7-AE18-9685EE836E54}" type="sibTrans" cxnId="{B93F142F-FCA5-45B3-8A8F-BDCF66F5BDC2}">
      <dgm:prSet/>
      <dgm:spPr/>
      <dgm:t>
        <a:bodyPr/>
        <a:lstStyle/>
        <a:p>
          <a:pPr rtl="1"/>
          <a:endParaRPr lang="ar-SA"/>
        </a:p>
      </dgm:t>
    </dgm:pt>
    <dgm:pt modelId="{F87C65DA-B418-4B15-8CAD-C4B539D55737}">
      <dgm:prSet phldrT="[نص]"/>
      <dgm:spPr/>
      <dgm:t>
        <a:bodyPr/>
        <a:lstStyle/>
        <a:p>
          <a:pPr rtl="1"/>
          <a:r>
            <a:rPr lang="ar-SA" dirty="0" smtClean="0"/>
            <a:t>سد شقراء</a:t>
          </a:r>
          <a:endParaRPr lang="ar-SA" dirty="0"/>
        </a:p>
      </dgm:t>
    </dgm:pt>
    <dgm:pt modelId="{3D9C2982-51FC-4FEA-ACB4-548402E6A260}" type="parTrans" cxnId="{85AF558F-6103-413B-8166-4594DDCCC803}">
      <dgm:prSet/>
      <dgm:spPr/>
      <dgm:t>
        <a:bodyPr/>
        <a:lstStyle/>
        <a:p>
          <a:pPr rtl="1"/>
          <a:endParaRPr lang="ar-SA"/>
        </a:p>
      </dgm:t>
    </dgm:pt>
    <dgm:pt modelId="{A1F43E41-1F41-41E1-B560-6296731ADFA6}" type="sibTrans" cxnId="{85AF558F-6103-413B-8166-4594DDCCC803}">
      <dgm:prSet/>
      <dgm:spPr/>
      <dgm:t>
        <a:bodyPr/>
        <a:lstStyle/>
        <a:p>
          <a:pPr rtl="1"/>
          <a:endParaRPr lang="ar-SA"/>
        </a:p>
      </dgm:t>
    </dgm:pt>
    <dgm:pt modelId="{8E6327BD-7D28-4B4C-A686-43817F82A71F}">
      <dgm:prSet phldrT="[نص]"/>
      <dgm:spPr/>
      <dgm:t>
        <a:bodyPr/>
        <a:lstStyle/>
        <a:p>
          <a:pPr rtl="1"/>
          <a:r>
            <a:rPr lang="ar-SA" dirty="0" smtClean="0"/>
            <a:t>سد وادي جازان</a:t>
          </a:r>
          <a:endParaRPr lang="ar-SA" dirty="0"/>
        </a:p>
      </dgm:t>
    </dgm:pt>
    <dgm:pt modelId="{9A2E3625-2B9B-4B9F-A097-BA64542C8892}" type="parTrans" cxnId="{59B6EE4E-A151-4B0F-BE2C-6AE8E7EAB046}">
      <dgm:prSet/>
      <dgm:spPr/>
      <dgm:t>
        <a:bodyPr/>
        <a:lstStyle/>
        <a:p>
          <a:pPr rtl="1"/>
          <a:endParaRPr lang="ar-SA"/>
        </a:p>
      </dgm:t>
    </dgm:pt>
    <dgm:pt modelId="{2EA1A6F1-665B-4844-93DC-AB8C3F94EF40}" type="sibTrans" cxnId="{59B6EE4E-A151-4B0F-BE2C-6AE8E7EAB046}">
      <dgm:prSet/>
      <dgm:spPr/>
      <dgm:t>
        <a:bodyPr/>
        <a:lstStyle/>
        <a:p>
          <a:pPr rtl="1"/>
          <a:endParaRPr lang="ar-SA"/>
        </a:p>
      </dgm:t>
    </dgm:pt>
    <dgm:pt modelId="{18F269DB-DE05-467E-8B47-D3F3D847E143}">
      <dgm:prSet phldrT="[نص]"/>
      <dgm:spPr/>
      <dgm:t>
        <a:bodyPr/>
        <a:lstStyle/>
        <a:p>
          <a:pPr rtl="1"/>
          <a:r>
            <a:rPr lang="ar-SA" dirty="0" smtClean="0"/>
            <a:t>سد حفر الباطن</a:t>
          </a:r>
          <a:endParaRPr lang="ar-SA" dirty="0"/>
        </a:p>
      </dgm:t>
    </dgm:pt>
    <dgm:pt modelId="{8280C1DD-A887-4348-A086-88E5BE07FD46}" type="parTrans" cxnId="{B6D1CBBA-9906-4BE4-A366-8B9F65793455}">
      <dgm:prSet/>
      <dgm:spPr/>
      <dgm:t>
        <a:bodyPr/>
        <a:lstStyle/>
        <a:p>
          <a:pPr rtl="1"/>
          <a:endParaRPr lang="ar-SA"/>
        </a:p>
      </dgm:t>
    </dgm:pt>
    <dgm:pt modelId="{22654D70-4FC3-428E-BE6F-01082AC60C14}" type="sibTrans" cxnId="{B6D1CBBA-9906-4BE4-A366-8B9F65793455}">
      <dgm:prSet/>
      <dgm:spPr/>
      <dgm:t>
        <a:bodyPr/>
        <a:lstStyle/>
        <a:p>
          <a:pPr rtl="1"/>
          <a:endParaRPr lang="ar-SA"/>
        </a:p>
      </dgm:t>
    </dgm:pt>
    <dgm:pt modelId="{5751ED3B-5BB0-4FF5-BDDD-6F9167A5AAE6}" type="pres">
      <dgm:prSet presAssocID="{D2CBE948-B180-4AF7-916C-1E6AB918522E}" presName="cycleMatrixDiagram" presStyleCnt="0">
        <dgm:presLayoutVars>
          <dgm:chMax val="1"/>
          <dgm:dir/>
          <dgm:animLvl val="lvl"/>
          <dgm:resizeHandles val="exact"/>
        </dgm:presLayoutVars>
      </dgm:prSet>
      <dgm:spPr/>
      <dgm:t>
        <a:bodyPr/>
        <a:lstStyle/>
        <a:p>
          <a:pPr rtl="1"/>
          <a:endParaRPr lang="ar-SA"/>
        </a:p>
      </dgm:t>
    </dgm:pt>
    <dgm:pt modelId="{516C7C71-0502-4B92-AA4B-B3C029CDA772}" type="pres">
      <dgm:prSet presAssocID="{D2CBE948-B180-4AF7-916C-1E6AB918522E}" presName="children" presStyleCnt="0"/>
      <dgm:spPr/>
    </dgm:pt>
    <dgm:pt modelId="{113459B6-D8C0-43AD-858C-7492F155268C}" type="pres">
      <dgm:prSet presAssocID="{D2CBE948-B180-4AF7-916C-1E6AB918522E}" presName="child1group" presStyleCnt="0"/>
      <dgm:spPr/>
    </dgm:pt>
    <dgm:pt modelId="{44D661B3-B0AF-4709-9CAC-475EFA7A7972}" type="pres">
      <dgm:prSet presAssocID="{D2CBE948-B180-4AF7-916C-1E6AB918522E}" presName="child1" presStyleLbl="bgAcc1" presStyleIdx="0" presStyleCnt="4"/>
      <dgm:spPr/>
      <dgm:t>
        <a:bodyPr/>
        <a:lstStyle/>
        <a:p>
          <a:pPr rtl="1"/>
          <a:endParaRPr lang="ar-SA"/>
        </a:p>
      </dgm:t>
    </dgm:pt>
    <dgm:pt modelId="{FE18E521-BC52-465E-AF04-71675B55F917}" type="pres">
      <dgm:prSet presAssocID="{D2CBE948-B180-4AF7-916C-1E6AB918522E}" presName="child1Text" presStyleLbl="bgAcc1" presStyleIdx="0" presStyleCnt="4">
        <dgm:presLayoutVars>
          <dgm:bulletEnabled val="1"/>
        </dgm:presLayoutVars>
      </dgm:prSet>
      <dgm:spPr/>
      <dgm:t>
        <a:bodyPr/>
        <a:lstStyle/>
        <a:p>
          <a:pPr rtl="1"/>
          <a:endParaRPr lang="ar-SA"/>
        </a:p>
      </dgm:t>
    </dgm:pt>
    <dgm:pt modelId="{E1BD3BC6-4474-4D74-9171-9CBBE5992CC9}" type="pres">
      <dgm:prSet presAssocID="{D2CBE948-B180-4AF7-916C-1E6AB918522E}" presName="child2group" presStyleCnt="0"/>
      <dgm:spPr/>
    </dgm:pt>
    <dgm:pt modelId="{37403772-D842-41BC-91FA-ED5125883C27}" type="pres">
      <dgm:prSet presAssocID="{D2CBE948-B180-4AF7-916C-1E6AB918522E}" presName="child2" presStyleLbl="bgAcc1" presStyleIdx="1" presStyleCnt="4"/>
      <dgm:spPr/>
      <dgm:t>
        <a:bodyPr/>
        <a:lstStyle/>
        <a:p>
          <a:pPr rtl="1"/>
          <a:endParaRPr lang="ar-SA"/>
        </a:p>
      </dgm:t>
    </dgm:pt>
    <dgm:pt modelId="{A3996540-561E-4603-AF08-B1267582CCEF}" type="pres">
      <dgm:prSet presAssocID="{D2CBE948-B180-4AF7-916C-1E6AB918522E}" presName="child2Text" presStyleLbl="bgAcc1" presStyleIdx="1" presStyleCnt="4">
        <dgm:presLayoutVars>
          <dgm:bulletEnabled val="1"/>
        </dgm:presLayoutVars>
      </dgm:prSet>
      <dgm:spPr/>
      <dgm:t>
        <a:bodyPr/>
        <a:lstStyle/>
        <a:p>
          <a:pPr rtl="1"/>
          <a:endParaRPr lang="ar-SA"/>
        </a:p>
      </dgm:t>
    </dgm:pt>
    <dgm:pt modelId="{5030A348-EA56-40B3-AC34-8E30AD54CAEC}" type="pres">
      <dgm:prSet presAssocID="{D2CBE948-B180-4AF7-916C-1E6AB918522E}" presName="child3group" presStyleCnt="0"/>
      <dgm:spPr/>
    </dgm:pt>
    <dgm:pt modelId="{53DBDB72-155C-4A39-9488-2C3B64A30070}" type="pres">
      <dgm:prSet presAssocID="{D2CBE948-B180-4AF7-916C-1E6AB918522E}" presName="child3" presStyleLbl="bgAcc1" presStyleIdx="2" presStyleCnt="4"/>
      <dgm:spPr/>
      <dgm:t>
        <a:bodyPr/>
        <a:lstStyle/>
        <a:p>
          <a:pPr rtl="1"/>
          <a:endParaRPr lang="ar-SA"/>
        </a:p>
      </dgm:t>
    </dgm:pt>
    <dgm:pt modelId="{FFE059C7-31DA-48A6-BFE0-59ED1EE93B43}" type="pres">
      <dgm:prSet presAssocID="{D2CBE948-B180-4AF7-916C-1E6AB918522E}" presName="child3Text" presStyleLbl="bgAcc1" presStyleIdx="2" presStyleCnt="4">
        <dgm:presLayoutVars>
          <dgm:bulletEnabled val="1"/>
        </dgm:presLayoutVars>
      </dgm:prSet>
      <dgm:spPr/>
      <dgm:t>
        <a:bodyPr/>
        <a:lstStyle/>
        <a:p>
          <a:pPr rtl="1"/>
          <a:endParaRPr lang="ar-SA"/>
        </a:p>
      </dgm:t>
    </dgm:pt>
    <dgm:pt modelId="{D954AA90-C16F-43D3-8B6C-8063DAA9EC4C}" type="pres">
      <dgm:prSet presAssocID="{D2CBE948-B180-4AF7-916C-1E6AB918522E}" presName="child4group" presStyleCnt="0"/>
      <dgm:spPr/>
    </dgm:pt>
    <dgm:pt modelId="{9C874675-98D8-492E-B686-BCDD8E9CEDBA}" type="pres">
      <dgm:prSet presAssocID="{D2CBE948-B180-4AF7-916C-1E6AB918522E}" presName="child4" presStyleLbl="bgAcc1" presStyleIdx="3" presStyleCnt="4"/>
      <dgm:spPr/>
      <dgm:t>
        <a:bodyPr/>
        <a:lstStyle/>
        <a:p>
          <a:pPr rtl="1"/>
          <a:endParaRPr lang="ar-SA"/>
        </a:p>
      </dgm:t>
    </dgm:pt>
    <dgm:pt modelId="{785CF507-9AAD-4464-988F-5111C4F9B9EF}" type="pres">
      <dgm:prSet presAssocID="{D2CBE948-B180-4AF7-916C-1E6AB918522E}" presName="child4Text" presStyleLbl="bgAcc1" presStyleIdx="3" presStyleCnt="4">
        <dgm:presLayoutVars>
          <dgm:bulletEnabled val="1"/>
        </dgm:presLayoutVars>
      </dgm:prSet>
      <dgm:spPr/>
      <dgm:t>
        <a:bodyPr/>
        <a:lstStyle/>
        <a:p>
          <a:pPr rtl="1"/>
          <a:endParaRPr lang="ar-SA"/>
        </a:p>
      </dgm:t>
    </dgm:pt>
    <dgm:pt modelId="{1C050ED4-5393-44A0-B392-F1387F4E9C56}" type="pres">
      <dgm:prSet presAssocID="{D2CBE948-B180-4AF7-916C-1E6AB918522E}" presName="childPlaceholder" presStyleCnt="0"/>
      <dgm:spPr/>
    </dgm:pt>
    <dgm:pt modelId="{72D035F2-8254-4ED1-B5F3-6AA729B567B1}" type="pres">
      <dgm:prSet presAssocID="{D2CBE948-B180-4AF7-916C-1E6AB918522E}" presName="circle" presStyleCnt="0"/>
      <dgm:spPr/>
    </dgm:pt>
    <dgm:pt modelId="{603C8287-17D2-4844-B1AD-9923F5942101}" type="pres">
      <dgm:prSet presAssocID="{D2CBE948-B180-4AF7-916C-1E6AB918522E}" presName="quadrant1" presStyleLbl="node1" presStyleIdx="0" presStyleCnt="4">
        <dgm:presLayoutVars>
          <dgm:chMax val="1"/>
          <dgm:bulletEnabled val="1"/>
        </dgm:presLayoutVars>
      </dgm:prSet>
      <dgm:spPr/>
      <dgm:t>
        <a:bodyPr/>
        <a:lstStyle/>
        <a:p>
          <a:pPr rtl="1"/>
          <a:endParaRPr lang="ar-SA"/>
        </a:p>
      </dgm:t>
    </dgm:pt>
    <dgm:pt modelId="{5188647F-E1D9-42AB-BFA9-8DE814B13D41}" type="pres">
      <dgm:prSet presAssocID="{D2CBE948-B180-4AF7-916C-1E6AB918522E}" presName="quadrant2" presStyleLbl="node1" presStyleIdx="1" presStyleCnt="4">
        <dgm:presLayoutVars>
          <dgm:chMax val="1"/>
          <dgm:bulletEnabled val="1"/>
        </dgm:presLayoutVars>
      </dgm:prSet>
      <dgm:spPr/>
      <dgm:t>
        <a:bodyPr/>
        <a:lstStyle/>
        <a:p>
          <a:pPr rtl="1"/>
          <a:endParaRPr lang="ar-SA"/>
        </a:p>
      </dgm:t>
    </dgm:pt>
    <dgm:pt modelId="{1F2D2935-0950-4964-8770-5DC6C59B346F}" type="pres">
      <dgm:prSet presAssocID="{D2CBE948-B180-4AF7-916C-1E6AB918522E}" presName="quadrant3" presStyleLbl="node1" presStyleIdx="2" presStyleCnt="4">
        <dgm:presLayoutVars>
          <dgm:chMax val="1"/>
          <dgm:bulletEnabled val="1"/>
        </dgm:presLayoutVars>
      </dgm:prSet>
      <dgm:spPr/>
      <dgm:t>
        <a:bodyPr/>
        <a:lstStyle/>
        <a:p>
          <a:pPr rtl="1"/>
          <a:endParaRPr lang="ar-SA"/>
        </a:p>
      </dgm:t>
    </dgm:pt>
    <dgm:pt modelId="{C7B87105-9FE5-4C2C-8647-0495D9324DF2}" type="pres">
      <dgm:prSet presAssocID="{D2CBE948-B180-4AF7-916C-1E6AB918522E}" presName="quadrant4" presStyleLbl="node1" presStyleIdx="3" presStyleCnt="4">
        <dgm:presLayoutVars>
          <dgm:chMax val="1"/>
          <dgm:bulletEnabled val="1"/>
        </dgm:presLayoutVars>
      </dgm:prSet>
      <dgm:spPr/>
      <dgm:t>
        <a:bodyPr/>
        <a:lstStyle/>
        <a:p>
          <a:pPr rtl="1"/>
          <a:endParaRPr lang="ar-SA"/>
        </a:p>
      </dgm:t>
    </dgm:pt>
    <dgm:pt modelId="{2CA2EB3F-25C4-4EDC-934A-BA006D5DD767}" type="pres">
      <dgm:prSet presAssocID="{D2CBE948-B180-4AF7-916C-1E6AB918522E}" presName="quadrantPlaceholder" presStyleCnt="0"/>
      <dgm:spPr/>
    </dgm:pt>
    <dgm:pt modelId="{AED5C677-59A7-409C-B510-C743D95917C4}" type="pres">
      <dgm:prSet presAssocID="{D2CBE948-B180-4AF7-916C-1E6AB918522E}" presName="center1" presStyleLbl="fgShp" presStyleIdx="0" presStyleCnt="2"/>
      <dgm:spPr/>
    </dgm:pt>
    <dgm:pt modelId="{82F2EC90-2AD3-4FE8-B7A8-C06ED8FE1524}" type="pres">
      <dgm:prSet presAssocID="{D2CBE948-B180-4AF7-916C-1E6AB918522E}" presName="center2" presStyleLbl="fgShp" presStyleIdx="1" presStyleCnt="2"/>
      <dgm:spPr/>
    </dgm:pt>
  </dgm:ptLst>
  <dgm:cxnLst>
    <dgm:cxn modelId="{4636CF8F-E898-4A6B-A8B7-1983745DFFF9}" type="presOf" srcId="{47879053-8349-46F3-8B74-C539BC94F672}" destId="{FE18E521-BC52-465E-AF04-71675B55F917}" srcOrd="1" destOrd="0" presId="urn:microsoft.com/office/officeart/2005/8/layout/cycle4"/>
    <dgm:cxn modelId="{A91320F3-D477-4F57-9F4C-045B40895EC1}" srcId="{B7B760A8-94A7-45E3-943F-55126FF2C486}" destId="{FC3FD5C2-E3C2-47E0-89E4-6CA65BE08B31}" srcOrd="0" destOrd="0" parTransId="{9E34816D-2B82-48ED-8263-621D77B13E06}" sibTransId="{75F34817-6A98-4AF4-973E-94AB17379A41}"/>
    <dgm:cxn modelId="{7A82D7A3-D91A-4246-8AE0-83E3879C0D16}" type="presOf" srcId="{47879053-8349-46F3-8B74-C539BC94F672}" destId="{44D661B3-B0AF-4709-9CAC-475EFA7A7972}" srcOrd="0" destOrd="0" presId="urn:microsoft.com/office/officeart/2005/8/layout/cycle4"/>
    <dgm:cxn modelId="{EB83EDF9-3C6C-43F9-A29B-B127E50C808D}" srcId="{099B127C-DA48-4BB6-9196-8BDACC791B76}" destId="{47879053-8349-46F3-8B74-C539BC94F672}" srcOrd="0" destOrd="0" parTransId="{F375AD5A-CE32-4D29-B087-CB7B94A4F31E}" sibTransId="{7F6DE788-7BB7-426F-839C-31FDF6EE4EF5}"/>
    <dgm:cxn modelId="{B6E68FAE-547D-408B-9F3B-A8CD6E83CF95}" srcId="{D2CBE948-B180-4AF7-916C-1E6AB918522E}" destId="{B7B760A8-94A7-45E3-943F-55126FF2C486}" srcOrd="1" destOrd="0" parTransId="{6E26F501-48C9-4B04-8024-D476B3E078C1}" sibTransId="{9ACF7ECF-9B98-442C-A3EB-8D37762EB341}"/>
    <dgm:cxn modelId="{FF78932F-9E79-49C8-B15D-4BA2A0BDD6B6}" type="presOf" srcId="{F87C65DA-B418-4B15-8CAD-C4B539D55737}" destId="{53DBDB72-155C-4A39-9488-2C3B64A30070}" srcOrd="0" destOrd="0" presId="urn:microsoft.com/office/officeart/2005/8/layout/cycle4"/>
    <dgm:cxn modelId="{65F5DEFD-DCAF-4C26-B897-42AF764F88E8}" type="presOf" srcId="{8E6327BD-7D28-4B4C-A686-43817F82A71F}" destId="{C7B87105-9FE5-4C2C-8647-0495D9324DF2}" srcOrd="0" destOrd="0" presId="urn:microsoft.com/office/officeart/2005/8/layout/cycle4"/>
    <dgm:cxn modelId="{B11A7A80-7BB2-4159-8B3E-960B0705BE46}" srcId="{D2CBE948-B180-4AF7-916C-1E6AB918522E}" destId="{099B127C-DA48-4BB6-9196-8BDACC791B76}" srcOrd="0" destOrd="0" parTransId="{8A079A41-61E3-4BD6-9DE8-4878366621EA}" sibTransId="{AD6BDD94-14D8-4775-A14E-77A2D95B44DC}"/>
    <dgm:cxn modelId="{D18A493D-4C9F-4E50-BB2E-02761AB52A9C}" type="presOf" srcId="{FC3FD5C2-E3C2-47E0-89E4-6CA65BE08B31}" destId="{37403772-D842-41BC-91FA-ED5125883C27}" srcOrd="0" destOrd="0" presId="urn:microsoft.com/office/officeart/2005/8/layout/cycle4"/>
    <dgm:cxn modelId="{7AE0778E-A426-4A82-87B7-F752758BD7F4}" type="presOf" srcId="{B7B760A8-94A7-45E3-943F-55126FF2C486}" destId="{5188647F-E1D9-42AB-BFA9-8DE814B13D41}" srcOrd="0" destOrd="0" presId="urn:microsoft.com/office/officeart/2005/8/layout/cycle4"/>
    <dgm:cxn modelId="{B1B68D58-FC99-4D32-A49D-E8B194E2617D}" type="presOf" srcId="{D2CBE948-B180-4AF7-916C-1E6AB918522E}" destId="{5751ED3B-5BB0-4FF5-BDDD-6F9167A5AAE6}" srcOrd="0" destOrd="0" presId="urn:microsoft.com/office/officeart/2005/8/layout/cycle4"/>
    <dgm:cxn modelId="{59B6EE4E-A151-4B0F-BE2C-6AE8E7EAB046}" srcId="{D2CBE948-B180-4AF7-916C-1E6AB918522E}" destId="{8E6327BD-7D28-4B4C-A686-43817F82A71F}" srcOrd="3" destOrd="0" parTransId="{9A2E3625-2B9B-4B9F-A097-BA64542C8892}" sibTransId="{2EA1A6F1-665B-4844-93DC-AB8C3F94EF40}"/>
    <dgm:cxn modelId="{D11AA259-3C41-4500-9376-E6630F6CCF42}" type="presOf" srcId="{F87C65DA-B418-4B15-8CAD-C4B539D55737}" destId="{FFE059C7-31DA-48A6-BFE0-59ED1EE93B43}" srcOrd="1" destOrd="0" presId="urn:microsoft.com/office/officeart/2005/8/layout/cycle4"/>
    <dgm:cxn modelId="{A958BE1E-FF21-431B-879E-6A979AECCA3B}" type="presOf" srcId="{099B127C-DA48-4BB6-9196-8BDACC791B76}" destId="{603C8287-17D2-4844-B1AD-9923F5942101}" srcOrd="0" destOrd="0" presId="urn:microsoft.com/office/officeart/2005/8/layout/cycle4"/>
    <dgm:cxn modelId="{F06E1F08-1103-48A4-A712-DF828A68AC20}" type="presOf" srcId="{18F269DB-DE05-467E-8B47-D3F3D847E143}" destId="{9C874675-98D8-492E-B686-BCDD8E9CEDBA}" srcOrd="0" destOrd="0" presId="urn:microsoft.com/office/officeart/2005/8/layout/cycle4"/>
    <dgm:cxn modelId="{A37BA243-F09F-4646-A358-28826729B0B6}" type="presOf" srcId="{18F269DB-DE05-467E-8B47-D3F3D847E143}" destId="{785CF507-9AAD-4464-988F-5111C4F9B9EF}" srcOrd="1" destOrd="0" presId="urn:microsoft.com/office/officeart/2005/8/layout/cycle4"/>
    <dgm:cxn modelId="{B6D1CBBA-9906-4BE4-A366-8B9F65793455}" srcId="{8E6327BD-7D28-4B4C-A686-43817F82A71F}" destId="{18F269DB-DE05-467E-8B47-D3F3D847E143}" srcOrd="0" destOrd="0" parTransId="{8280C1DD-A887-4348-A086-88E5BE07FD46}" sibTransId="{22654D70-4FC3-428E-BE6F-01082AC60C14}"/>
    <dgm:cxn modelId="{AC80ACBC-FF09-492A-8CE2-5D960505B71C}" type="presOf" srcId="{7AC02D11-1D7D-4925-96F8-61A30D7E2D1E}" destId="{1F2D2935-0950-4964-8770-5DC6C59B346F}" srcOrd="0" destOrd="0" presId="urn:microsoft.com/office/officeart/2005/8/layout/cycle4"/>
    <dgm:cxn modelId="{B93F142F-FCA5-45B3-8A8F-BDCF66F5BDC2}" srcId="{D2CBE948-B180-4AF7-916C-1E6AB918522E}" destId="{7AC02D11-1D7D-4925-96F8-61A30D7E2D1E}" srcOrd="2" destOrd="0" parTransId="{224267C6-59A8-42C5-BD83-A40ACDE968BE}" sibTransId="{BE76E497-55ED-42F7-AE18-9685EE836E54}"/>
    <dgm:cxn modelId="{B8800FB0-C7C5-4908-A6FB-855EE0B1CA5B}" type="presOf" srcId="{FC3FD5C2-E3C2-47E0-89E4-6CA65BE08B31}" destId="{A3996540-561E-4603-AF08-B1267582CCEF}" srcOrd="1" destOrd="0" presId="urn:microsoft.com/office/officeart/2005/8/layout/cycle4"/>
    <dgm:cxn modelId="{85AF558F-6103-413B-8166-4594DDCCC803}" srcId="{7AC02D11-1D7D-4925-96F8-61A30D7E2D1E}" destId="{F87C65DA-B418-4B15-8CAD-C4B539D55737}" srcOrd="0" destOrd="0" parTransId="{3D9C2982-51FC-4FEA-ACB4-548402E6A260}" sibTransId="{A1F43E41-1F41-41E1-B560-6296731ADFA6}"/>
    <dgm:cxn modelId="{ABFE94B8-B4B9-4B9C-9F89-5585B5FFE3B5}" type="presParOf" srcId="{5751ED3B-5BB0-4FF5-BDDD-6F9167A5AAE6}" destId="{516C7C71-0502-4B92-AA4B-B3C029CDA772}" srcOrd="0" destOrd="0" presId="urn:microsoft.com/office/officeart/2005/8/layout/cycle4"/>
    <dgm:cxn modelId="{1E588D7B-B4D8-4E83-9D6C-CB291AD36848}" type="presParOf" srcId="{516C7C71-0502-4B92-AA4B-B3C029CDA772}" destId="{113459B6-D8C0-43AD-858C-7492F155268C}" srcOrd="0" destOrd="0" presId="urn:microsoft.com/office/officeart/2005/8/layout/cycle4"/>
    <dgm:cxn modelId="{A769D89F-09AF-4BC2-B2EC-AB11A935AA92}" type="presParOf" srcId="{113459B6-D8C0-43AD-858C-7492F155268C}" destId="{44D661B3-B0AF-4709-9CAC-475EFA7A7972}" srcOrd="0" destOrd="0" presId="urn:microsoft.com/office/officeart/2005/8/layout/cycle4"/>
    <dgm:cxn modelId="{492190C4-47A5-4826-B832-8070893A9E8F}" type="presParOf" srcId="{113459B6-D8C0-43AD-858C-7492F155268C}" destId="{FE18E521-BC52-465E-AF04-71675B55F917}" srcOrd="1" destOrd="0" presId="urn:microsoft.com/office/officeart/2005/8/layout/cycle4"/>
    <dgm:cxn modelId="{92EEC6D4-8D83-4687-ABD8-E6EAC5B6C3F3}" type="presParOf" srcId="{516C7C71-0502-4B92-AA4B-B3C029CDA772}" destId="{E1BD3BC6-4474-4D74-9171-9CBBE5992CC9}" srcOrd="1" destOrd="0" presId="urn:microsoft.com/office/officeart/2005/8/layout/cycle4"/>
    <dgm:cxn modelId="{7B66A85F-4E0D-4549-A123-418088FD05E7}" type="presParOf" srcId="{E1BD3BC6-4474-4D74-9171-9CBBE5992CC9}" destId="{37403772-D842-41BC-91FA-ED5125883C27}" srcOrd="0" destOrd="0" presId="urn:microsoft.com/office/officeart/2005/8/layout/cycle4"/>
    <dgm:cxn modelId="{B8E018A3-10C4-4999-9005-6DDAB771E1F3}" type="presParOf" srcId="{E1BD3BC6-4474-4D74-9171-9CBBE5992CC9}" destId="{A3996540-561E-4603-AF08-B1267582CCEF}" srcOrd="1" destOrd="0" presId="urn:microsoft.com/office/officeart/2005/8/layout/cycle4"/>
    <dgm:cxn modelId="{A1097F10-4EB6-45DC-B9A1-EE7B9823B223}" type="presParOf" srcId="{516C7C71-0502-4B92-AA4B-B3C029CDA772}" destId="{5030A348-EA56-40B3-AC34-8E30AD54CAEC}" srcOrd="2" destOrd="0" presId="urn:microsoft.com/office/officeart/2005/8/layout/cycle4"/>
    <dgm:cxn modelId="{EBC699D1-84BF-4BE1-8ADF-207A6B58C0C4}" type="presParOf" srcId="{5030A348-EA56-40B3-AC34-8E30AD54CAEC}" destId="{53DBDB72-155C-4A39-9488-2C3B64A30070}" srcOrd="0" destOrd="0" presId="urn:microsoft.com/office/officeart/2005/8/layout/cycle4"/>
    <dgm:cxn modelId="{EA452D1A-8DC7-46E9-952C-26D53A1F1A7C}" type="presParOf" srcId="{5030A348-EA56-40B3-AC34-8E30AD54CAEC}" destId="{FFE059C7-31DA-48A6-BFE0-59ED1EE93B43}" srcOrd="1" destOrd="0" presId="urn:microsoft.com/office/officeart/2005/8/layout/cycle4"/>
    <dgm:cxn modelId="{08F17D2A-0E28-4E4B-91A3-B7EDF8BC801B}" type="presParOf" srcId="{516C7C71-0502-4B92-AA4B-B3C029CDA772}" destId="{D954AA90-C16F-43D3-8B6C-8063DAA9EC4C}" srcOrd="3" destOrd="0" presId="urn:microsoft.com/office/officeart/2005/8/layout/cycle4"/>
    <dgm:cxn modelId="{659E508E-F20E-4F0C-BB25-3FC2E7CCB11B}" type="presParOf" srcId="{D954AA90-C16F-43D3-8B6C-8063DAA9EC4C}" destId="{9C874675-98D8-492E-B686-BCDD8E9CEDBA}" srcOrd="0" destOrd="0" presId="urn:microsoft.com/office/officeart/2005/8/layout/cycle4"/>
    <dgm:cxn modelId="{D8156BAA-3346-4D70-B594-DA8535BC2A80}" type="presParOf" srcId="{D954AA90-C16F-43D3-8B6C-8063DAA9EC4C}" destId="{785CF507-9AAD-4464-988F-5111C4F9B9EF}" srcOrd="1" destOrd="0" presId="urn:microsoft.com/office/officeart/2005/8/layout/cycle4"/>
    <dgm:cxn modelId="{02C2E462-FAD8-47A6-ABA0-33DF252E38F0}" type="presParOf" srcId="{516C7C71-0502-4B92-AA4B-B3C029CDA772}" destId="{1C050ED4-5393-44A0-B392-F1387F4E9C56}" srcOrd="4" destOrd="0" presId="urn:microsoft.com/office/officeart/2005/8/layout/cycle4"/>
    <dgm:cxn modelId="{FB496B68-3D02-4F8B-9E91-21F72DEA8667}" type="presParOf" srcId="{5751ED3B-5BB0-4FF5-BDDD-6F9167A5AAE6}" destId="{72D035F2-8254-4ED1-B5F3-6AA729B567B1}" srcOrd="1" destOrd="0" presId="urn:microsoft.com/office/officeart/2005/8/layout/cycle4"/>
    <dgm:cxn modelId="{CEA74D93-94E6-49D1-92FA-EBFCFAFAEA62}" type="presParOf" srcId="{72D035F2-8254-4ED1-B5F3-6AA729B567B1}" destId="{603C8287-17D2-4844-B1AD-9923F5942101}" srcOrd="0" destOrd="0" presId="urn:microsoft.com/office/officeart/2005/8/layout/cycle4"/>
    <dgm:cxn modelId="{F254BB42-36B6-4022-BF5D-7F61B0FD6947}" type="presParOf" srcId="{72D035F2-8254-4ED1-B5F3-6AA729B567B1}" destId="{5188647F-E1D9-42AB-BFA9-8DE814B13D41}" srcOrd="1" destOrd="0" presId="urn:microsoft.com/office/officeart/2005/8/layout/cycle4"/>
    <dgm:cxn modelId="{51588A95-758E-44AC-B4ED-4711F55BF405}" type="presParOf" srcId="{72D035F2-8254-4ED1-B5F3-6AA729B567B1}" destId="{1F2D2935-0950-4964-8770-5DC6C59B346F}" srcOrd="2" destOrd="0" presId="urn:microsoft.com/office/officeart/2005/8/layout/cycle4"/>
    <dgm:cxn modelId="{6FAC2455-6D5F-42EC-8C93-06ACD280EB5D}" type="presParOf" srcId="{72D035F2-8254-4ED1-B5F3-6AA729B567B1}" destId="{C7B87105-9FE5-4C2C-8647-0495D9324DF2}" srcOrd="3" destOrd="0" presId="urn:microsoft.com/office/officeart/2005/8/layout/cycle4"/>
    <dgm:cxn modelId="{31D42F2C-D877-4511-A679-342FCC7060DA}" type="presParOf" srcId="{72D035F2-8254-4ED1-B5F3-6AA729B567B1}" destId="{2CA2EB3F-25C4-4EDC-934A-BA006D5DD767}" srcOrd="4" destOrd="0" presId="urn:microsoft.com/office/officeart/2005/8/layout/cycle4"/>
    <dgm:cxn modelId="{16D5B2E7-785C-4CF4-AB36-8A1FC3954984}" type="presParOf" srcId="{5751ED3B-5BB0-4FF5-BDDD-6F9167A5AAE6}" destId="{AED5C677-59A7-409C-B510-C743D95917C4}" srcOrd="2" destOrd="0" presId="urn:microsoft.com/office/officeart/2005/8/layout/cycle4"/>
    <dgm:cxn modelId="{42857E9F-A671-49D9-84FD-D5DB39FA1CE1}" type="presParOf" srcId="{5751ED3B-5BB0-4FF5-BDDD-6F9167A5AAE6}" destId="{82F2EC90-2AD3-4FE8-B7A8-C06ED8FE1524}" srcOrd="3" destOrd="0" presId="urn:microsoft.com/office/officeart/2005/8/layout/cycle4"/>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93BFF99-0E3B-4307-A3BA-9C4A340D7D83}">
      <dsp:nvSpPr>
        <dsp:cNvPr id="0" name=""/>
        <dsp:cNvSpPr/>
      </dsp:nvSpPr>
      <dsp:spPr>
        <a:xfrm>
          <a:off x="1490647" y="294906"/>
          <a:ext cx="885297" cy="885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سد الدرعية </a:t>
          </a:r>
          <a:endParaRPr lang="ar-SA" sz="2300" kern="1200" dirty="0"/>
        </a:p>
      </dsp:txBody>
      <dsp:txXfrm>
        <a:off x="1490647" y="294906"/>
        <a:ext cx="885297" cy="885297"/>
      </dsp:txXfrm>
    </dsp:sp>
    <dsp:sp modelId="{E7FA2315-7C7B-49DA-B8DC-B9AF7B05C519}">
      <dsp:nvSpPr>
        <dsp:cNvPr id="0" name=""/>
        <dsp:cNvSpPr/>
      </dsp:nvSpPr>
      <dsp:spPr>
        <a:xfrm>
          <a:off x="140671" y="120315"/>
          <a:ext cx="2094921" cy="2094921"/>
        </a:xfrm>
        <a:prstGeom prst="circularArrow">
          <a:avLst>
            <a:gd name="adj1" fmla="val 8241"/>
            <a:gd name="adj2" fmla="val 575443"/>
            <a:gd name="adj3" fmla="val 2966940"/>
            <a:gd name="adj4" fmla="val 49655"/>
            <a:gd name="adj5" fmla="val 9614"/>
          </a:avLst>
        </a:prstGeom>
        <a:gradFill rotWithShape="0">
          <a:gsLst>
            <a:gs pos="0">
              <a:schemeClr val="accent3">
                <a:hueOff val="0"/>
                <a:satOff val="0"/>
                <a:lumOff val="0"/>
                <a:alphaOff val="0"/>
                <a:tint val="92000"/>
                <a:satMod val="170000"/>
              </a:schemeClr>
            </a:gs>
            <a:gs pos="15000">
              <a:schemeClr val="accent3">
                <a:hueOff val="0"/>
                <a:satOff val="0"/>
                <a:lumOff val="0"/>
                <a:alphaOff val="0"/>
                <a:tint val="92000"/>
                <a:shade val="99000"/>
                <a:satMod val="170000"/>
              </a:schemeClr>
            </a:gs>
            <a:gs pos="62000">
              <a:schemeClr val="accent3">
                <a:hueOff val="0"/>
                <a:satOff val="0"/>
                <a:lumOff val="0"/>
                <a:alphaOff val="0"/>
                <a:tint val="96000"/>
                <a:shade val="80000"/>
                <a:satMod val="170000"/>
              </a:schemeClr>
            </a:gs>
            <a:gs pos="97000">
              <a:schemeClr val="accent3">
                <a:hueOff val="0"/>
                <a:satOff val="0"/>
                <a:lumOff val="0"/>
                <a:alphaOff val="0"/>
                <a:tint val="98000"/>
                <a:shade val="63000"/>
                <a:satMod val="170000"/>
              </a:schemeClr>
            </a:gs>
            <a:gs pos="100000">
              <a:schemeClr val="accent3">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A5E7A7C6-EDEF-41E9-B780-D63939CDE6F7}">
      <dsp:nvSpPr>
        <dsp:cNvPr id="0" name=""/>
        <dsp:cNvSpPr/>
      </dsp:nvSpPr>
      <dsp:spPr>
        <a:xfrm>
          <a:off x="745483" y="1585568"/>
          <a:ext cx="885297" cy="885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سد وادي لبن</a:t>
          </a:r>
          <a:endParaRPr lang="ar-SA" sz="2300" kern="1200" dirty="0"/>
        </a:p>
      </dsp:txBody>
      <dsp:txXfrm>
        <a:off x="745483" y="1585568"/>
        <a:ext cx="885297" cy="885297"/>
      </dsp:txXfrm>
    </dsp:sp>
    <dsp:sp modelId="{D3483565-03FE-43C1-A142-4DE4946B92F9}">
      <dsp:nvSpPr>
        <dsp:cNvPr id="0" name=""/>
        <dsp:cNvSpPr/>
      </dsp:nvSpPr>
      <dsp:spPr>
        <a:xfrm>
          <a:off x="140671" y="120315"/>
          <a:ext cx="2094921" cy="2094921"/>
        </a:xfrm>
        <a:prstGeom prst="circularArrow">
          <a:avLst>
            <a:gd name="adj1" fmla="val 8241"/>
            <a:gd name="adj2" fmla="val 575443"/>
            <a:gd name="adj3" fmla="val 10174902"/>
            <a:gd name="adj4" fmla="val 7257617"/>
            <a:gd name="adj5" fmla="val 9614"/>
          </a:avLst>
        </a:prstGeom>
        <a:gradFill rotWithShape="0">
          <a:gsLst>
            <a:gs pos="0">
              <a:schemeClr val="accent3">
                <a:hueOff val="-8413219"/>
                <a:satOff val="-4326"/>
                <a:lumOff val="-1863"/>
                <a:alphaOff val="0"/>
                <a:tint val="92000"/>
                <a:satMod val="170000"/>
              </a:schemeClr>
            </a:gs>
            <a:gs pos="15000">
              <a:schemeClr val="accent3">
                <a:hueOff val="-8413219"/>
                <a:satOff val="-4326"/>
                <a:lumOff val="-1863"/>
                <a:alphaOff val="0"/>
                <a:tint val="92000"/>
                <a:shade val="99000"/>
                <a:satMod val="170000"/>
              </a:schemeClr>
            </a:gs>
            <a:gs pos="62000">
              <a:schemeClr val="accent3">
                <a:hueOff val="-8413219"/>
                <a:satOff val="-4326"/>
                <a:lumOff val="-1863"/>
                <a:alphaOff val="0"/>
                <a:tint val="96000"/>
                <a:shade val="80000"/>
                <a:satMod val="170000"/>
              </a:schemeClr>
            </a:gs>
            <a:gs pos="97000">
              <a:schemeClr val="accent3">
                <a:hueOff val="-8413219"/>
                <a:satOff val="-4326"/>
                <a:lumOff val="-1863"/>
                <a:alphaOff val="0"/>
                <a:tint val="98000"/>
                <a:shade val="63000"/>
                <a:satMod val="170000"/>
              </a:schemeClr>
            </a:gs>
            <a:gs pos="100000">
              <a:schemeClr val="accent3">
                <a:hueOff val="-8413219"/>
                <a:satOff val="-4326"/>
                <a:lumOff val="-186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639B49B-84F9-4011-8C2D-64D4A80AC95B}">
      <dsp:nvSpPr>
        <dsp:cNvPr id="0" name=""/>
        <dsp:cNvSpPr/>
      </dsp:nvSpPr>
      <dsp:spPr>
        <a:xfrm>
          <a:off x="318" y="294906"/>
          <a:ext cx="885297" cy="885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rtl="1">
            <a:lnSpc>
              <a:spcPct val="90000"/>
            </a:lnSpc>
            <a:spcBef>
              <a:spcPct val="0"/>
            </a:spcBef>
            <a:spcAft>
              <a:spcPct val="35000"/>
            </a:spcAft>
          </a:pPr>
          <a:r>
            <a:rPr lang="ar-SA" sz="2300" kern="1200" dirty="0" smtClean="0"/>
            <a:t>سد وادي حنيفة</a:t>
          </a:r>
          <a:endParaRPr lang="ar-SA" sz="2300" kern="1200" dirty="0"/>
        </a:p>
      </dsp:txBody>
      <dsp:txXfrm>
        <a:off x="318" y="294906"/>
        <a:ext cx="885297" cy="885297"/>
      </dsp:txXfrm>
    </dsp:sp>
    <dsp:sp modelId="{70228C2B-7CF8-4891-9B19-24CA9EE1A21E}">
      <dsp:nvSpPr>
        <dsp:cNvPr id="0" name=""/>
        <dsp:cNvSpPr/>
      </dsp:nvSpPr>
      <dsp:spPr>
        <a:xfrm>
          <a:off x="140671" y="120315"/>
          <a:ext cx="2094921" cy="2094921"/>
        </a:xfrm>
        <a:prstGeom prst="circularArrow">
          <a:avLst>
            <a:gd name="adj1" fmla="val 8241"/>
            <a:gd name="adj2" fmla="val 575443"/>
            <a:gd name="adj3" fmla="val 16859603"/>
            <a:gd name="adj4" fmla="val 14964955"/>
            <a:gd name="adj5" fmla="val 9614"/>
          </a:avLst>
        </a:prstGeom>
        <a:gradFill rotWithShape="0">
          <a:gsLst>
            <a:gs pos="0">
              <a:schemeClr val="accent3">
                <a:hueOff val="-16826439"/>
                <a:satOff val="-8652"/>
                <a:lumOff val="-3725"/>
                <a:alphaOff val="0"/>
                <a:tint val="92000"/>
                <a:satMod val="170000"/>
              </a:schemeClr>
            </a:gs>
            <a:gs pos="15000">
              <a:schemeClr val="accent3">
                <a:hueOff val="-16826439"/>
                <a:satOff val="-8652"/>
                <a:lumOff val="-3725"/>
                <a:alphaOff val="0"/>
                <a:tint val="92000"/>
                <a:shade val="99000"/>
                <a:satMod val="170000"/>
              </a:schemeClr>
            </a:gs>
            <a:gs pos="62000">
              <a:schemeClr val="accent3">
                <a:hueOff val="-16826439"/>
                <a:satOff val="-8652"/>
                <a:lumOff val="-3725"/>
                <a:alphaOff val="0"/>
                <a:tint val="96000"/>
                <a:shade val="80000"/>
                <a:satMod val="170000"/>
              </a:schemeClr>
            </a:gs>
            <a:gs pos="97000">
              <a:schemeClr val="accent3">
                <a:hueOff val="-16826439"/>
                <a:satOff val="-8652"/>
                <a:lumOff val="-3725"/>
                <a:alphaOff val="0"/>
                <a:tint val="98000"/>
                <a:shade val="63000"/>
                <a:satMod val="170000"/>
              </a:schemeClr>
            </a:gs>
            <a:gs pos="100000">
              <a:schemeClr val="accent3">
                <a:hueOff val="-16826439"/>
                <a:satOff val="-8652"/>
                <a:lumOff val="-3725"/>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DBDB72-155C-4A39-9488-2C3B64A30070}">
      <dsp:nvSpPr>
        <dsp:cNvPr id="0" name=""/>
        <dsp:cNvSpPr/>
      </dsp:nvSpPr>
      <dsp:spPr>
        <a:xfrm>
          <a:off x="3681984" y="2763519"/>
          <a:ext cx="2007616" cy="1300480"/>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12672561"/>
              <a:satOff val="-24457"/>
              <a:lumOff val="-314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228600" lvl="1" indent="-228600" algn="r" defTabSz="1022350" rtl="1">
            <a:lnSpc>
              <a:spcPct val="90000"/>
            </a:lnSpc>
            <a:spcBef>
              <a:spcPct val="0"/>
            </a:spcBef>
            <a:spcAft>
              <a:spcPct val="15000"/>
            </a:spcAft>
            <a:buChar char="••"/>
          </a:pPr>
          <a:r>
            <a:rPr lang="ar-SA" sz="2300" kern="1200" dirty="0" smtClean="0"/>
            <a:t>سد شقراء</a:t>
          </a:r>
          <a:endParaRPr lang="ar-SA" sz="2300" kern="1200" dirty="0"/>
        </a:p>
      </dsp:txBody>
      <dsp:txXfrm>
        <a:off x="4284268" y="3088640"/>
        <a:ext cx="1405331" cy="975360"/>
      </dsp:txXfrm>
    </dsp:sp>
    <dsp:sp modelId="{9C874675-98D8-492E-B686-BCDD8E9CEDBA}">
      <dsp:nvSpPr>
        <dsp:cNvPr id="0" name=""/>
        <dsp:cNvSpPr/>
      </dsp:nvSpPr>
      <dsp:spPr>
        <a:xfrm>
          <a:off x="406400" y="2763519"/>
          <a:ext cx="2007616" cy="1300480"/>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19008842"/>
              <a:satOff val="-36686"/>
              <a:lumOff val="-471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228600" lvl="1" indent="-228600" algn="r" defTabSz="1022350" rtl="1">
            <a:lnSpc>
              <a:spcPct val="90000"/>
            </a:lnSpc>
            <a:spcBef>
              <a:spcPct val="0"/>
            </a:spcBef>
            <a:spcAft>
              <a:spcPct val="15000"/>
            </a:spcAft>
            <a:buChar char="••"/>
          </a:pPr>
          <a:r>
            <a:rPr lang="ar-SA" sz="2300" kern="1200" dirty="0" smtClean="0"/>
            <a:t>سد حفر الباطن</a:t>
          </a:r>
          <a:endParaRPr lang="ar-SA" sz="2300" kern="1200" dirty="0"/>
        </a:p>
      </dsp:txBody>
      <dsp:txXfrm>
        <a:off x="406400" y="3088640"/>
        <a:ext cx="1405331" cy="975360"/>
      </dsp:txXfrm>
    </dsp:sp>
    <dsp:sp modelId="{37403772-D842-41BC-91FA-ED5125883C27}">
      <dsp:nvSpPr>
        <dsp:cNvPr id="0" name=""/>
        <dsp:cNvSpPr/>
      </dsp:nvSpPr>
      <dsp:spPr>
        <a:xfrm>
          <a:off x="3681984" y="0"/>
          <a:ext cx="2007616" cy="1300480"/>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6336281"/>
              <a:satOff val="-12229"/>
              <a:lumOff val="-157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228600" lvl="1" indent="-228600" algn="r" defTabSz="1022350" rtl="1">
            <a:lnSpc>
              <a:spcPct val="90000"/>
            </a:lnSpc>
            <a:spcBef>
              <a:spcPct val="0"/>
            </a:spcBef>
            <a:spcAft>
              <a:spcPct val="15000"/>
            </a:spcAft>
            <a:buChar char="••"/>
          </a:pPr>
          <a:r>
            <a:rPr lang="ar-SA" sz="2300" kern="1200" dirty="0" smtClean="0"/>
            <a:t>سد حوطة سدير</a:t>
          </a:r>
          <a:endParaRPr lang="ar-SA" sz="2300" kern="1200" dirty="0"/>
        </a:p>
      </dsp:txBody>
      <dsp:txXfrm>
        <a:off x="4284268" y="0"/>
        <a:ext cx="1405331" cy="975360"/>
      </dsp:txXfrm>
    </dsp:sp>
    <dsp:sp modelId="{44D661B3-B0AF-4709-9CAC-475EFA7A7972}">
      <dsp:nvSpPr>
        <dsp:cNvPr id="0" name=""/>
        <dsp:cNvSpPr/>
      </dsp:nvSpPr>
      <dsp:spPr>
        <a:xfrm>
          <a:off x="406400" y="0"/>
          <a:ext cx="2007616" cy="1300480"/>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228600" lvl="1" indent="-228600" algn="r" defTabSz="1022350" rtl="1">
            <a:lnSpc>
              <a:spcPct val="90000"/>
            </a:lnSpc>
            <a:spcBef>
              <a:spcPct val="0"/>
            </a:spcBef>
            <a:spcAft>
              <a:spcPct val="15000"/>
            </a:spcAft>
            <a:buChar char="••"/>
          </a:pPr>
          <a:r>
            <a:rPr lang="ar-SA" sz="2300" kern="1200" dirty="0" smtClean="0"/>
            <a:t>سد المجمعة</a:t>
          </a:r>
          <a:endParaRPr lang="ar-SA" sz="2300" kern="1200" dirty="0"/>
        </a:p>
      </dsp:txBody>
      <dsp:txXfrm>
        <a:off x="406400" y="0"/>
        <a:ext cx="1405331" cy="975360"/>
      </dsp:txXfrm>
    </dsp:sp>
    <dsp:sp modelId="{603C8287-17D2-4844-B1AD-9923F5942101}">
      <dsp:nvSpPr>
        <dsp:cNvPr id="0" name=""/>
        <dsp:cNvSpPr/>
      </dsp:nvSpPr>
      <dsp:spPr>
        <a:xfrm>
          <a:off x="1247648" y="231647"/>
          <a:ext cx="1759712" cy="1759712"/>
        </a:xfrm>
        <a:prstGeom prst="pieWedge">
          <a:avLst/>
        </a:prstGeom>
        <a:gradFill rotWithShape="0">
          <a:gsLst>
            <a:gs pos="0">
              <a:schemeClr val="accent2">
                <a:hueOff val="0"/>
                <a:satOff val="0"/>
                <a:lumOff val="0"/>
                <a:alphaOff val="0"/>
                <a:tint val="35000"/>
                <a:satMod val="253000"/>
              </a:schemeClr>
            </a:gs>
            <a:gs pos="50000">
              <a:schemeClr val="accent2">
                <a:hueOff val="0"/>
                <a:satOff val="0"/>
                <a:lumOff val="0"/>
                <a:alphaOff val="0"/>
                <a:tint val="42000"/>
                <a:satMod val="255000"/>
              </a:schemeClr>
            </a:gs>
            <a:gs pos="97000">
              <a:schemeClr val="accent2">
                <a:hueOff val="0"/>
                <a:satOff val="0"/>
                <a:lumOff val="0"/>
                <a:alphaOff val="0"/>
                <a:tint val="53000"/>
                <a:satMod val="260000"/>
              </a:schemeClr>
            </a:gs>
            <a:gs pos="100000">
              <a:schemeClr val="accent2">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0" tIns="177800" rIns="177800" bIns="177800" numCol="1" spcCol="1270" anchor="ctr" anchorCtr="0">
          <a:noAutofit/>
        </a:bodyPr>
        <a:lstStyle/>
        <a:p>
          <a:pPr lvl="0" algn="ctr" defTabSz="1111250" rtl="1">
            <a:lnSpc>
              <a:spcPct val="90000"/>
            </a:lnSpc>
            <a:spcBef>
              <a:spcPct val="0"/>
            </a:spcBef>
            <a:spcAft>
              <a:spcPct val="35000"/>
            </a:spcAft>
          </a:pPr>
          <a:r>
            <a:rPr lang="ar-SA" sz="2500" kern="1200" dirty="0" smtClean="0"/>
            <a:t>سد حريملاء</a:t>
          </a:r>
          <a:endParaRPr lang="ar-SA" sz="2500" kern="1200" dirty="0"/>
        </a:p>
      </dsp:txBody>
      <dsp:txXfrm>
        <a:off x="1247648" y="231647"/>
        <a:ext cx="1759712" cy="1759712"/>
      </dsp:txXfrm>
    </dsp:sp>
    <dsp:sp modelId="{5188647F-E1D9-42AB-BFA9-8DE814B13D41}">
      <dsp:nvSpPr>
        <dsp:cNvPr id="0" name=""/>
        <dsp:cNvSpPr/>
      </dsp:nvSpPr>
      <dsp:spPr>
        <a:xfrm rot="5400000">
          <a:off x="3088640" y="231647"/>
          <a:ext cx="1759712" cy="1759712"/>
        </a:xfrm>
        <a:prstGeom prst="pieWedge">
          <a:avLst/>
        </a:prstGeom>
        <a:gradFill rotWithShape="0">
          <a:gsLst>
            <a:gs pos="0">
              <a:schemeClr val="accent2">
                <a:hueOff val="6336281"/>
                <a:satOff val="-12229"/>
                <a:lumOff val="-1570"/>
                <a:alphaOff val="0"/>
                <a:tint val="35000"/>
                <a:satMod val="253000"/>
              </a:schemeClr>
            </a:gs>
            <a:gs pos="50000">
              <a:schemeClr val="accent2">
                <a:hueOff val="6336281"/>
                <a:satOff val="-12229"/>
                <a:lumOff val="-1570"/>
                <a:alphaOff val="0"/>
                <a:tint val="42000"/>
                <a:satMod val="255000"/>
              </a:schemeClr>
            </a:gs>
            <a:gs pos="97000">
              <a:schemeClr val="accent2">
                <a:hueOff val="6336281"/>
                <a:satOff val="-12229"/>
                <a:lumOff val="-1570"/>
                <a:alphaOff val="0"/>
                <a:tint val="53000"/>
                <a:satMod val="260000"/>
              </a:schemeClr>
            </a:gs>
            <a:gs pos="100000">
              <a:schemeClr val="accent2">
                <a:hueOff val="6336281"/>
                <a:satOff val="-12229"/>
                <a:lumOff val="-157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0" tIns="177800" rIns="177800" bIns="177800" numCol="1" spcCol="1270" anchor="ctr" anchorCtr="0">
          <a:noAutofit/>
        </a:bodyPr>
        <a:lstStyle/>
        <a:p>
          <a:pPr lvl="0" algn="ctr" defTabSz="1111250" rtl="1">
            <a:lnSpc>
              <a:spcPct val="90000"/>
            </a:lnSpc>
            <a:spcBef>
              <a:spcPct val="0"/>
            </a:spcBef>
            <a:spcAft>
              <a:spcPct val="35000"/>
            </a:spcAft>
          </a:pPr>
          <a:r>
            <a:rPr lang="ar-SA" sz="2500" kern="1200" dirty="0" smtClean="0"/>
            <a:t>سد العينية</a:t>
          </a:r>
          <a:endParaRPr lang="ar-SA" sz="2500" kern="1200" dirty="0"/>
        </a:p>
      </dsp:txBody>
      <dsp:txXfrm rot="5400000">
        <a:off x="3088640" y="231647"/>
        <a:ext cx="1759712" cy="1759712"/>
      </dsp:txXfrm>
    </dsp:sp>
    <dsp:sp modelId="{1F2D2935-0950-4964-8770-5DC6C59B346F}">
      <dsp:nvSpPr>
        <dsp:cNvPr id="0" name=""/>
        <dsp:cNvSpPr/>
      </dsp:nvSpPr>
      <dsp:spPr>
        <a:xfrm rot="10800000">
          <a:off x="3088640" y="2072640"/>
          <a:ext cx="1759712" cy="1759712"/>
        </a:xfrm>
        <a:prstGeom prst="pieWedge">
          <a:avLst/>
        </a:prstGeom>
        <a:gradFill rotWithShape="0">
          <a:gsLst>
            <a:gs pos="0">
              <a:schemeClr val="accent2">
                <a:hueOff val="12672561"/>
                <a:satOff val="-24457"/>
                <a:lumOff val="-3140"/>
                <a:alphaOff val="0"/>
                <a:tint val="35000"/>
                <a:satMod val="253000"/>
              </a:schemeClr>
            </a:gs>
            <a:gs pos="50000">
              <a:schemeClr val="accent2">
                <a:hueOff val="12672561"/>
                <a:satOff val="-24457"/>
                <a:lumOff val="-3140"/>
                <a:alphaOff val="0"/>
                <a:tint val="42000"/>
                <a:satMod val="255000"/>
              </a:schemeClr>
            </a:gs>
            <a:gs pos="97000">
              <a:schemeClr val="accent2">
                <a:hueOff val="12672561"/>
                <a:satOff val="-24457"/>
                <a:lumOff val="-3140"/>
                <a:alphaOff val="0"/>
                <a:tint val="53000"/>
                <a:satMod val="260000"/>
              </a:schemeClr>
            </a:gs>
            <a:gs pos="100000">
              <a:schemeClr val="accent2">
                <a:hueOff val="12672561"/>
                <a:satOff val="-24457"/>
                <a:lumOff val="-314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0" tIns="177800" rIns="177800" bIns="177800" numCol="1" spcCol="1270" anchor="ctr" anchorCtr="0">
          <a:noAutofit/>
        </a:bodyPr>
        <a:lstStyle/>
        <a:p>
          <a:pPr lvl="0" algn="ctr" defTabSz="1111250" rtl="1">
            <a:lnSpc>
              <a:spcPct val="90000"/>
            </a:lnSpc>
            <a:spcBef>
              <a:spcPct val="0"/>
            </a:spcBef>
            <a:spcAft>
              <a:spcPct val="35000"/>
            </a:spcAft>
          </a:pPr>
          <a:r>
            <a:rPr lang="ar-SA" sz="2500" kern="1200" dirty="0" smtClean="0"/>
            <a:t>سد أبها</a:t>
          </a:r>
          <a:endParaRPr lang="ar-SA" sz="2500" kern="1200" dirty="0"/>
        </a:p>
      </dsp:txBody>
      <dsp:txXfrm rot="10800000">
        <a:off x="3088640" y="2072640"/>
        <a:ext cx="1759712" cy="1759712"/>
      </dsp:txXfrm>
    </dsp:sp>
    <dsp:sp modelId="{C7B87105-9FE5-4C2C-8647-0495D9324DF2}">
      <dsp:nvSpPr>
        <dsp:cNvPr id="0" name=""/>
        <dsp:cNvSpPr/>
      </dsp:nvSpPr>
      <dsp:spPr>
        <a:xfrm rot="16200000">
          <a:off x="1247648" y="2072640"/>
          <a:ext cx="1759712" cy="1759712"/>
        </a:xfrm>
        <a:prstGeom prst="pieWedge">
          <a:avLst/>
        </a:prstGeom>
        <a:gradFill rotWithShape="0">
          <a:gsLst>
            <a:gs pos="0">
              <a:schemeClr val="accent2">
                <a:hueOff val="19008842"/>
                <a:satOff val="-36686"/>
                <a:lumOff val="-4710"/>
                <a:alphaOff val="0"/>
                <a:tint val="35000"/>
                <a:satMod val="253000"/>
              </a:schemeClr>
            </a:gs>
            <a:gs pos="50000">
              <a:schemeClr val="accent2">
                <a:hueOff val="19008842"/>
                <a:satOff val="-36686"/>
                <a:lumOff val="-4710"/>
                <a:alphaOff val="0"/>
                <a:tint val="42000"/>
                <a:satMod val="255000"/>
              </a:schemeClr>
            </a:gs>
            <a:gs pos="97000">
              <a:schemeClr val="accent2">
                <a:hueOff val="19008842"/>
                <a:satOff val="-36686"/>
                <a:lumOff val="-4710"/>
                <a:alphaOff val="0"/>
                <a:tint val="53000"/>
                <a:satMod val="260000"/>
              </a:schemeClr>
            </a:gs>
            <a:gs pos="100000">
              <a:schemeClr val="accent2">
                <a:hueOff val="19008842"/>
                <a:satOff val="-36686"/>
                <a:lumOff val="-471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0" tIns="177800" rIns="177800" bIns="177800" numCol="1" spcCol="1270" anchor="ctr" anchorCtr="0">
          <a:noAutofit/>
        </a:bodyPr>
        <a:lstStyle/>
        <a:p>
          <a:pPr lvl="0" algn="ctr" defTabSz="1111250" rtl="1">
            <a:lnSpc>
              <a:spcPct val="90000"/>
            </a:lnSpc>
            <a:spcBef>
              <a:spcPct val="0"/>
            </a:spcBef>
            <a:spcAft>
              <a:spcPct val="35000"/>
            </a:spcAft>
          </a:pPr>
          <a:r>
            <a:rPr lang="ar-SA" sz="2500" kern="1200" dirty="0" smtClean="0"/>
            <a:t>سد وادي جازان</a:t>
          </a:r>
          <a:endParaRPr lang="ar-SA" sz="2500" kern="1200" dirty="0"/>
        </a:p>
      </dsp:txBody>
      <dsp:txXfrm rot="16200000">
        <a:off x="1247648" y="2072640"/>
        <a:ext cx="1759712" cy="1759712"/>
      </dsp:txXfrm>
    </dsp:sp>
    <dsp:sp modelId="{AED5C677-59A7-409C-B510-C743D95917C4}">
      <dsp:nvSpPr>
        <dsp:cNvPr id="0" name=""/>
        <dsp:cNvSpPr/>
      </dsp:nvSpPr>
      <dsp:spPr>
        <a:xfrm>
          <a:off x="2744216" y="1666240"/>
          <a:ext cx="607568" cy="528320"/>
        </a:xfrm>
        <a:prstGeom prst="circularArrow">
          <a:avLst/>
        </a:prstGeom>
        <a:gradFill rotWithShape="0">
          <a:gsLst>
            <a:gs pos="0">
              <a:schemeClr val="accent2">
                <a:tint val="40000"/>
                <a:hueOff val="0"/>
                <a:satOff val="0"/>
                <a:lumOff val="0"/>
                <a:alphaOff val="0"/>
                <a:tint val="35000"/>
                <a:satMod val="253000"/>
              </a:schemeClr>
            </a:gs>
            <a:gs pos="50000">
              <a:schemeClr val="accent2">
                <a:tint val="40000"/>
                <a:hueOff val="0"/>
                <a:satOff val="0"/>
                <a:lumOff val="0"/>
                <a:alphaOff val="0"/>
                <a:tint val="42000"/>
                <a:satMod val="255000"/>
              </a:schemeClr>
            </a:gs>
            <a:gs pos="97000">
              <a:schemeClr val="accent2">
                <a:tint val="40000"/>
                <a:hueOff val="0"/>
                <a:satOff val="0"/>
                <a:lumOff val="0"/>
                <a:alphaOff val="0"/>
                <a:tint val="53000"/>
                <a:satMod val="260000"/>
              </a:schemeClr>
            </a:gs>
            <a:gs pos="100000">
              <a:schemeClr val="accent2">
                <a:tint val="40000"/>
                <a:hueOff val="0"/>
                <a:satOff val="0"/>
                <a:lumOff val="0"/>
                <a:alphaOff val="0"/>
                <a:tint val="56000"/>
                <a:satMod val="275000"/>
              </a:schemeClr>
            </a:gs>
          </a:gsLst>
          <a:path path="circle">
            <a:fillToRect l="50000" t="50000" r="50000" b="50000"/>
          </a:path>
        </a:gradFill>
        <a:ln w="9525" cap="flat" cmpd="sng" algn="ctr">
          <a:solidFill>
            <a:schemeClr val="lt1">
              <a:hueOff val="0"/>
              <a:satOff val="0"/>
              <a:lumOff val="0"/>
              <a:alphaOff val="0"/>
            </a:schemeClr>
          </a:solidFill>
          <a:prstDash val="solid"/>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 modelId="{82F2EC90-2AD3-4FE8-B7A8-C06ED8FE1524}">
      <dsp:nvSpPr>
        <dsp:cNvPr id="0" name=""/>
        <dsp:cNvSpPr/>
      </dsp:nvSpPr>
      <dsp:spPr>
        <a:xfrm rot="10800000">
          <a:off x="2744216" y="1869440"/>
          <a:ext cx="607568" cy="528320"/>
        </a:xfrm>
        <a:prstGeom prst="circularArrow">
          <a:avLst/>
        </a:prstGeom>
        <a:gradFill rotWithShape="0">
          <a:gsLst>
            <a:gs pos="0">
              <a:schemeClr val="accent2">
                <a:tint val="40000"/>
                <a:hueOff val="0"/>
                <a:satOff val="0"/>
                <a:lumOff val="0"/>
                <a:alphaOff val="0"/>
                <a:tint val="35000"/>
                <a:satMod val="253000"/>
              </a:schemeClr>
            </a:gs>
            <a:gs pos="50000">
              <a:schemeClr val="accent2">
                <a:tint val="40000"/>
                <a:hueOff val="0"/>
                <a:satOff val="0"/>
                <a:lumOff val="0"/>
                <a:alphaOff val="0"/>
                <a:tint val="42000"/>
                <a:satMod val="255000"/>
              </a:schemeClr>
            </a:gs>
            <a:gs pos="97000">
              <a:schemeClr val="accent2">
                <a:tint val="40000"/>
                <a:hueOff val="0"/>
                <a:satOff val="0"/>
                <a:lumOff val="0"/>
                <a:alphaOff val="0"/>
                <a:tint val="53000"/>
                <a:satMod val="260000"/>
              </a:schemeClr>
            </a:gs>
            <a:gs pos="100000">
              <a:schemeClr val="accent2">
                <a:tint val="40000"/>
                <a:hueOff val="0"/>
                <a:satOff val="0"/>
                <a:lumOff val="0"/>
                <a:alphaOff val="0"/>
                <a:tint val="56000"/>
                <a:satMod val="275000"/>
              </a:schemeClr>
            </a:gs>
          </a:gsLst>
          <a:path path="circle">
            <a:fillToRect l="50000" t="50000" r="50000" b="50000"/>
          </a:path>
        </a:gradFill>
        <a:ln w="9525" cap="flat" cmpd="sng" algn="ctr">
          <a:solidFill>
            <a:schemeClr val="lt1">
              <a:hueOff val="0"/>
              <a:satOff val="0"/>
              <a:lumOff val="0"/>
              <a:alphaOff val="0"/>
            </a:schemeClr>
          </a:solidFill>
          <a:prstDash val="solid"/>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3215DF6B-DAE4-4456-B7F2-163322D1B672}" type="datetimeFigureOut">
              <a:rPr lang="ar-SA" smtClean="0"/>
              <a:pPr/>
              <a:t>30/05/32</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300F0809-5FF9-4A92-A571-5EE6815EBFE9}"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215DF6B-DAE4-4456-B7F2-163322D1B672}" type="datetimeFigureOut">
              <a:rPr lang="ar-SA" smtClean="0"/>
              <a:pPr/>
              <a:t>30/05/32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00F0809-5FF9-4A92-A571-5EE6815EBFE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3215DF6B-DAE4-4456-B7F2-163322D1B672}" type="datetimeFigureOut">
              <a:rPr lang="ar-SA" smtClean="0"/>
              <a:pPr/>
              <a:t>30/05/32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00F0809-5FF9-4A92-A571-5EE6815EBFE9}"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3215DF6B-DAE4-4456-B7F2-163322D1B672}" type="datetimeFigureOut">
              <a:rPr lang="ar-SA" smtClean="0"/>
              <a:pPr/>
              <a:t>30/05/32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300F0809-5FF9-4A92-A571-5EE6815EBFE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3215DF6B-DAE4-4456-B7F2-163322D1B672}" type="datetimeFigureOut">
              <a:rPr lang="ar-SA" smtClean="0"/>
              <a:pPr/>
              <a:t>30/05/32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300F0809-5FF9-4A92-A571-5EE6815EBFE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3215DF6B-DAE4-4456-B7F2-163322D1B672}" type="datetimeFigureOut">
              <a:rPr lang="ar-SA" smtClean="0"/>
              <a:pPr/>
              <a:t>30/05/32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300F0809-5FF9-4A92-A571-5EE6815EBFE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3215DF6B-DAE4-4456-B7F2-163322D1B672}" type="datetimeFigureOut">
              <a:rPr lang="ar-SA" smtClean="0"/>
              <a:pPr/>
              <a:t>30/05/32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300F0809-5FF9-4A92-A571-5EE6815EBFE9}"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3215DF6B-DAE4-4456-B7F2-163322D1B672}" type="datetimeFigureOut">
              <a:rPr lang="ar-SA" smtClean="0"/>
              <a:pPr/>
              <a:t>30/05/32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300F0809-5FF9-4A92-A571-5EE6815EBFE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3215DF6B-DAE4-4456-B7F2-163322D1B672}" type="datetimeFigureOut">
              <a:rPr lang="ar-SA" smtClean="0"/>
              <a:pPr/>
              <a:t>30/05/32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300F0809-5FF9-4A92-A571-5EE6815EBFE9}"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215DF6B-DAE4-4456-B7F2-163322D1B672}" type="datetimeFigureOut">
              <a:rPr lang="ar-SA" smtClean="0"/>
              <a:pPr/>
              <a:t>30/05/32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00F0809-5FF9-4A92-A571-5EE6815EBFE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3215DF6B-DAE4-4456-B7F2-163322D1B672}" type="datetimeFigureOut">
              <a:rPr lang="ar-SA" smtClean="0"/>
              <a:pPr/>
              <a:t>30/05/32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00F0809-5FF9-4A92-A571-5EE6815EBFE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0"/>
          <a:tileRect/>
        </a:gradFill>
        <a:effectLst/>
      </p:bgPr>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15DF6B-DAE4-4456-B7F2-163322D1B672}" type="datetimeFigureOut">
              <a:rPr lang="ar-SA" smtClean="0"/>
              <a:pPr/>
              <a:t>30/05/32</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00F0809-5FF9-4A92-A571-5EE6815EBFE9}"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3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39.xml.rels><?xml version="1.0" encoding="UTF-8" standalone="yes"?>
<Relationships xmlns="http://schemas.openxmlformats.org/package/2006/relationships"><Relationship Id="rId2" Type="http://schemas.openxmlformats.org/officeDocument/2006/relationships/image" Target="../media/image46.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ee user\Pictures\imagesCAHAQ81V.jpg"/>
          <p:cNvPicPr>
            <a:picLocks noChangeAspect="1" noChangeArrowheads="1"/>
          </p:cNvPicPr>
          <p:nvPr/>
        </p:nvPicPr>
        <p:blipFill>
          <a:blip r:embed="rId2" cstate="print"/>
          <a:srcRect/>
          <a:stretch>
            <a:fillRect/>
          </a:stretch>
        </p:blipFill>
        <p:spPr bwMode="auto">
          <a:xfrm>
            <a:off x="1331640" y="1268761"/>
            <a:ext cx="6480719" cy="3240360"/>
          </a:xfrm>
          <a:prstGeom prst="rect">
            <a:avLst/>
          </a:prstGeom>
          <a:noFill/>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free user\Pictures\الزراعييييييييييييييييييييية.bmp"/>
          <p:cNvPicPr>
            <a:picLocks noChangeAspect="1" noChangeArrowheads="1"/>
          </p:cNvPicPr>
          <p:nvPr/>
        </p:nvPicPr>
        <p:blipFill>
          <a:blip r:embed="rId2" cstate="print"/>
          <a:srcRect/>
          <a:stretch>
            <a:fillRect/>
          </a:stretch>
        </p:blipFill>
        <p:spPr bwMode="auto">
          <a:xfrm>
            <a:off x="1043608" y="188640"/>
            <a:ext cx="7920880" cy="6408712"/>
          </a:xfrm>
          <a:prstGeom prst="rect">
            <a:avLst/>
          </a:prstGeom>
          <a:noFill/>
        </p:spPr>
      </p:pic>
      <p:sp>
        <p:nvSpPr>
          <p:cNvPr id="2" name="عنوان 1"/>
          <p:cNvSpPr>
            <a:spLocks noGrp="1"/>
          </p:cNvSpPr>
          <p:nvPr>
            <p:ph type="title"/>
          </p:nvPr>
        </p:nvSpPr>
        <p:spPr>
          <a:xfrm>
            <a:off x="1435608" y="476672"/>
            <a:ext cx="7498080" cy="1656184"/>
          </a:xfrm>
        </p:spPr>
        <p:txBody>
          <a:bodyPr>
            <a:normAutofit/>
          </a:bodyPr>
          <a:lstStyle/>
          <a:p>
            <a:pPr algn="ctr"/>
            <a:r>
              <a:rPr lang="ar-SA" dirty="0" smtClean="0"/>
              <a:t>النشاط الاقتصادي لسكان المملكة العربية السعودية</a:t>
            </a:r>
            <a:endParaRPr lang="ar-SA" dirty="0"/>
          </a:p>
        </p:txBody>
      </p:sp>
      <p:sp>
        <p:nvSpPr>
          <p:cNvPr id="3" name="عنصر نائب للمحتوى 2"/>
          <p:cNvSpPr>
            <a:spLocks noGrp="1"/>
          </p:cNvSpPr>
          <p:nvPr>
            <p:ph idx="1"/>
          </p:nvPr>
        </p:nvSpPr>
        <p:spPr>
          <a:xfrm>
            <a:off x="1435608" y="2636912"/>
            <a:ext cx="7498080" cy="1656184"/>
          </a:xfrm>
        </p:spPr>
        <p:txBody>
          <a:bodyPr/>
          <a:lstStyle/>
          <a:p>
            <a:r>
              <a:rPr lang="ar-SA" dirty="0" smtClean="0">
                <a:solidFill>
                  <a:srgbClr val="FF0000"/>
                </a:solidFill>
              </a:rPr>
              <a:t>أولاً: الثروة الرعوية والإنتاج الحيواني.</a:t>
            </a:r>
          </a:p>
          <a:p>
            <a:r>
              <a:rPr lang="ar-SA" dirty="0" smtClean="0">
                <a:solidFill>
                  <a:srgbClr val="FF0000"/>
                </a:solidFill>
              </a:rPr>
              <a:t>ثانياً: الإنتاج الزراعي.</a:t>
            </a:r>
            <a:endParaRPr lang="ar-SA" dirty="0">
              <a:solidFill>
                <a:srgbClr val="FF0000"/>
              </a:solidFill>
            </a:endParaRPr>
          </a:p>
        </p:txBody>
      </p:sp>
    </p:spTree>
  </p:cSld>
  <p:clrMapOvr>
    <a:masterClrMapping/>
  </p:clrMapOvr>
  <p:transition spd="slow">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rgbClr val="C00000"/>
                </a:solidFill>
              </a:rPr>
              <a:t>الثروة الرعوية والإنتاج الحيواني</a:t>
            </a:r>
            <a:endParaRPr lang="ar-SA" dirty="0">
              <a:solidFill>
                <a:srgbClr val="C00000"/>
              </a:solidFill>
            </a:endParaRPr>
          </a:p>
        </p:txBody>
      </p:sp>
      <p:sp>
        <p:nvSpPr>
          <p:cNvPr id="3" name="عنصر نائب للمحتوى 2"/>
          <p:cNvSpPr>
            <a:spLocks noGrp="1"/>
          </p:cNvSpPr>
          <p:nvPr>
            <p:ph idx="1"/>
          </p:nvPr>
        </p:nvSpPr>
        <p:spPr/>
        <p:txBody>
          <a:bodyPr/>
          <a:lstStyle/>
          <a:p>
            <a:r>
              <a:rPr lang="ar-SA" dirty="0" smtClean="0">
                <a:cs typeface="Akhbar MT" pitchFamily="2" charset="-78"/>
              </a:rPr>
              <a:t>كانت معظم مساحة المملكة العربية مراعي منتجة.</a:t>
            </a:r>
          </a:p>
          <a:p>
            <a:r>
              <a:rPr lang="ar-SA" dirty="0" smtClean="0">
                <a:cs typeface="Akhbar MT" pitchFamily="2" charset="-78"/>
              </a:rPr>
              <a:t>إن المساحة الواسعة من المراعي لا تتناسب مع الكم الهزيل من الحيوانات التي تعيش فيها بسبب فقر النبات الطبيعي في مثل هذه البيئة الصحراوية.</a:t>
            </a:r>
          </a:p>
          <a:p>
            <a:r>
              <a:rPr lang="ar-SA" dirty="0" smtClean="0">
                <a:cs typeface="Akhbar MT" pitchFamily="2" charset="-78"/>
              </a:rPr>
              <a:t>أن المراعي في المناطق الصحراوية هي أفقر المناطق الرعوية في العالم بالثروة العشبية.</a:t>
            </a:r>
          </a:p>
          <a:p>
            <a:r>
              <a:rPr lang="ar-SA" dirty="0" smtClean="0">
                <a:cs typeface="Akhbar MT" pitchFamily="2" charset="-78"/>
              </a:rPr>
              <a:t>تدهور الغطاء النباتي خلال العقود الماضية لدرجة أن مساحة كبيرة من هذه المناطق خلت من النبات </a:t>
            </a:r>
            <a:r>
              <a:rPr lang="ar-SA" dirty="0" smtClean="0"/>
              <a:t>.</a:t>
            </a:r>
          </a:p>
          <a:p>
            <a:endParaRPr lang="ar-SA" dirty="0" smtClean="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620688"/>
            <a:ext cx="7498080" cy="5627712"/>
          </a:xfrm>
        </p:spPr>
        <p:txBody>
          <a:bodyPr>
            <a:normAutofit lnSpcReduction="10000"/>
          </a:bodyPr>
          <a:lstStyle/>
          <a:p>
            <a:r>
              <a:rPr lang="ar-SA" dirty="0" smtClean="0">
                <a:solidFill>
                  <a:srgbClr val="FF0000"/>
                </a:solidFill>
                <a:cs typeface="Akhbar MT" pitchFamily="2" charset="-78"/>
              </a:rPr>
              <a:t>يعود تدهور الغطاء النباتي الطبيعي زيادة إلى فقرة إلى عدة عوامل من أهمها:</a:t>
            </a:r>
          </a:p>
          <a:p>
            <a:r>
              <a:rPr lang="ar-SA" dirty="0" smtClean="0">
                <a:cs typeface="Akhbar MT" pitchFamily="2" charset="-78"/>
              </a:rPr>
              <a:t>1- انقطاع المطر وسيادة الجفاف.</a:t>
            </a:r>
          </a:p>
          <a:p>
            <a:r>
              <a:rPr lang="ar-SA" dirty="0" smtClean="0">
                <a:cs typeface="Akhbar MT" pitchFamily="2" charset="-78"/>
              </a:rPr>
              <a:t>2- نقص كمية المياه المعدنية لعدة سنوات متتالية.</a:t>
            </a:r>
          </a:p>
          <a:p>
            <a:r>
              <a:rPr lang="ar-SA" dirty="0" smtClean="0">
                <a:cs typeface="Akhbar MT" pitchFamily="2" charset="-78"/>
              </a:rPr>
              <a:t>3- زحف الرمال وتغطيتها لبعض المناطق الرعوية.</a:t>
            </a:r>
          </a:p>
          <a:p>
            <a:r>
              <a:rPr lang="ar-SA" dirty="0" smtClean="0">
                <a:cs typeface="Akhbar MT" pitchFamily="2" charset="-78"/>
              </a:rPr>
              <a:t>4- تآكل التربة وزيادة ملوحتها.</a:t>
            </a:r>
          </a:p>
          <a:p>
            <a:r>
              <a:rPr lang="ar-SA" dirty="0" smtClean="0">
                <a:cs typeface="Akhbar MT" pitchFamily="2" charset="-78"/>
              </a:rPr>
              <a:t>ساهم الإنسان في التدهور.</a:t>
            </a:r>
          </a:p>
          <a:p>
            <a:r>
              <a:rPr lang="ar-SA" dirty="0" smtClean="0">
                <a:cs typeface="Akhbar MT" pitchFamily="2" charset="-78"/>
              </a:rPr>
              <a:t>فقدت مساحات واسعة من أراضي المملكة العربية السعودية نباتاتها المعمرة العميقة الجذور والتي تعمل على تماسك التربة والحفاظ عليها ولا سيما في الوديان وحلت محلها النباتات الحولية.وأدى ذلك إلى خسارة اقتصادية خطيرة.</a:t>
            </a:r>
            <a:endParaRPr lang="ar-SA" dirty="0">
              <a:cs typeface="Akhbar MT"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1570186"/>
          </a:xfrm>
        </p:spPr>
        <p:txBody>
          <a:bodyPr>
            <a:normAutofit fontScale="90000"/>
          </a:bodyPr>
          <a:lstStyle/>
          <a:p>
            <a:pPr algn="ctr"/>
            <a:r>
              <a:rPr lang="ar-SA" dirty="0" smtClean="0">
                <a:solidFill>
                  <a:srgbClr val="FF0000"/>
                </a:solidFill>
                <a:cs typeface="Akhbar MT" pitchFamily="2" charset="-78"/>
              </a:rPr>
              <a:t>تنقسم المملكة العربية السعودية مرتبة حسب غناها بالأعشاب في الوقت الحاضر إلى مناطق رعوية </a:t>
            </a:r>
            <a:br>
              <a:rPr lang="ar-SA" dirty="0" smtClean="0">
                <a:solidFill>
                  <a:srgbClr val="FF0000"/>
                </a:solidFill>
                <a:cs typeface="Akhbar MT" pitchFamily="2" charset="-78"/>
              </a:rPr>
            </a:br>
            <a:r>
              <a:rPr lang="ar-SA" dirty="0" smtClean="0">
                <a:solidFill>
                  <a:srgbClr val="00B050"/>
                </a:solidFill>
                <a:cs typeface="Akhbar MT" pitchFamily="2" charset="-78"/>
              </a:rPr>
              <a:t>((أقاليم رعوية))</a:t>
            </a:r>
            <a:endParaRPr lang="ar-SA" dirty="0">
              <a:solidFill>
                <a:srgbClr val="00B050"/>
              </a:solidFill>
              <a:cs typeface="Akhbar MT" pitchFamily="2" charset="-78"/>
            </a:endParaRPr>
          </a:p>
        </p:txBody>
      </p:sp>
      <p:sp>
        <p:nvSpPr>
          <p:cNvPr id="3" name="عنصر نائب للمحتوى 2"/>
          <p:cNvSpPr>
            <a:spLocks noGrp="1"/>
          </p:cNvSpPr>
          <p:nvPr>
            <p:ph idx="1"/>
          </p:nvPr>
        </p:nvSpPr>
        <p:spPr>
          <a:xfrm>
            <a:off x="1435608" y="1916832"/>
            <a:ext cx="7498080" cy="4331568"/>
          </a:xfrm>
        </p:spPr>
        <p:txBody>
          <a:bodyPr>
            <a:normAutofit fontScale="92500" lnSpcReduction="20000"/>
          </a:bodyPr>
          <a:lstStyle/>
          <a:p>
            <a:r>
              <a:rPr lang="ar-SA" dirty="0" smtClean="0">
                <a:solidFill>
                  <a:srgbClr val="FF0000"/>
                </a:solidFill>
                <a:cs typeface="Akhbar MT" pitchFamily="2" charset="-78"/>
              </a:rPr>
              <a:t>1- إقليم عسير والحجاز الجنوبي:</a:t>
            </a:r>
          </a:p>
          <a:p>
            <a:pPr>
              <a:buNone/>
            </a:pPr>
            <a:r>
              <a:rPr lang="ar-SA" dirty="0" smtClean="0">
                <a:cs typeface="Akhbar MT" pitchFamily="2" charset="-78"/>
              </a:rPr>
              <a:t>ويمثل المركز الأول من بين مناطق الرعي بالمملكة</a:t>
            </a:r>
          </a:p>
          <a:p>
            <a:pPr>
              <a:buNone/>
            </a:pPr>
            <a:r>
              <a:rPr lang="ar-SA" dirty="0" smtClean="0">
                <a:solidFill>
                  <a:srgbClr val="00B050"/>
                </a:solidFill>
                <a:cs typeface="Akhbar MT" pitchFamily="2" charset="-78"/>
              </a:rPr>
              <a:t>(عللي) </a:t>
            </a:r>
            <a:r>
              <a:rPr lang="ar-SA" dirty="0" smtClean="0">
                <a:cs typeface="Akhbar MT" pitchFamily="2" charset="-78"/>
              </a:rPr>
              <a:t>بسبب الكثافة النسبية في الغطاء النباتي.</a:t>
            </a:r>
          </a:p>
          <a:p>
            <a:r>
              <a:rPr lang="ar-SA" dirty="0" smtClean="0">
                <a:solidFill>
                  <a:srgbClr val="0070C0"/>
                </a:solidFill>
                <a:cs typeface="Akhbar MT" pitchFamily="2" charset="-78"/>
              </a:rPr>
              <a:t>2- إقليم نجد والهضاب الداخلية:</a:t>
            </a:r>
          </a:p>
          <a:p>
            <a:pPr>
              <a:buNone/>
            </a:pPr>
            <a:r>
              <a:rPr lang="ar-SA" dirty="0" smtClean="0">
                <a:cs typeface="Akhbar MT" pitchFamily="2" charset="-78"/>
              </a:rPr>
              <a:t>ويمتاز هذا الإقليم باتساعه وبوجود عدد وافر من </a:t>
            </a:r>
          </a:p>
          <a:p>
            <a:pPr>
              <a:buNone/>
            </a:pPr>
            <a:r>
              <a:rPr lang="ar-SA" dirty="0" smtClean="0">
                <a:cs typeface="Akhbar MT" pitchFamily="2" charset="-78"/>
              </a:rPr>
              <a:t>الوديان الهامة التي تعتبر مواطن ممتازة للأعشاب </a:t>
            </a:r>
          </a:p>
          <a:p>
            <a:pPr>
              <a:buNone/>
            </a:pPr>
            <a:r>
              <a:rPr lang="ar-SA" dirty="0" smtClean="0">
                <a:cs typeface="Akhbar MT" pitchFamily="2" charset="-78"/>
              </a:rPr>
              <a:t>والشجيرات.</a:t>
            </a:r>
          </a:p>
          <a:p>
            <a:r>
              <a:rPr lang="ar-SA" dirty="0" smtClean="0">
                <a:solidFill>
                  <a:schemeClr val="accent5">
                    <a:lumMod val="75000"/>
                  </a:schemeClr>
                </a:solidFill>
                <a:cs typeface="Akhbar MT" pitchFamily="2" charset="-78"/>
              </a:rPr>
              <a:t>3- الإقليم الشمالي :</a:t>
            </a:r>
          </a:p>
          <a:p>
            <a:pPr>
              <a:buNone/>
            </a:pPr>
            <a:r>
              <a:rPr lang="ar-SA" dirty="0" smtClean="0">
                <a:cs typeface="Akhbar MT" pitchFamily="2" charset="-78"/>
              </a:rPr>
              <a:t> ويحتل المركز الثالث ويتميز بأنه فقير بالأعشاب. </a:t>
            </a:r>
            <a:endParaRPr lang="ar-SA" dirty="0">
              <a:cs typeface="Akhbar MT" pitchFamily="2" charset="-78"/>
            </a:endParaRPr>
          </a:p>
        </p:txBody>
      </p:sp>
      <p:pic>
        <p:nvPicPr>
          <p:cNvPr id="3074" name="Picture 2" descr="C:\Users\free user\Pictures\الزراعييييييييييييييييييييية.bmp"/>
          <p:cNvPicPr>
            <a:picLocks noChangeAspect="1" noChangeArrowheads="1"/>
          </p:cNvPicPr>
          <p:nvPr/>
        </p:nvPicPr>
        <p:blipFill>
          <a:blip r:embed="rId2" cstate="print"/>
          <a:srcRect/>
          <a:stretch>
            <a:fillRect/>
          </a:stretch>
        </p:blipFill>
        <p:spPr bwMode="auto">
          <a:xfrm>
            <a:off x="323528" y="1412776"/>
            <a:ext cx="3600450" cy="4019550"/>
          </a:xfrm>
          <a:prstGeom prst="rect">
            <a:avLst/>
          </a:prstGeom>
          <a:noFill/>
        </p:spPr>
      </p:pic>
      <p:sp>
        <p:nvSpPr>
          <p:cNvPr id="5" name="سهم لأعلى 4"/>
          <p:cNvSpPr/>
          <p:nvPr/>
        </p:nvSpPr>
        <p:spPr>
          <a:xfrm>
            <a:off x="3059832" y="1772816"/>
            <a:ext cx="72008" cy="14401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free user\Pictures\الزراعييييييييييييييييييييية.bmp"/>
          <p:cNvPicPr>
            <a:picLocks noChangeAspect="1" noChangeArrowheads="1"/>
          </p:cNvPicPr>
          <p:nvPr/>
        </p:nvPicPr>
        <p:blipFill>
          <a:blip r:embed="rId2" cstate="print"/>
          <a:srcRect/>
          <a:stretch>
            <a:fillRect/>
          </a:stretch>
        </p:blipFill>
        <p:spPr bwMode="auto">
          <a:xfrm>
            <a:off x="251520" y="1916832"/>
            <a:ext cx="3600450" cy="4019550"/>
          </a:xfrm>
          <a:prstGeom prst="rect">
            <a:avLst/>
          </a:prstGeom>
          <a:noFill/>
        </p:spPr>
      </p:pic>
      <p:sp>
        <p:nvSpPr>
          <p:cNvPr id="3" name="عنصر نائب للمحتوى 2"/>
          <p:cNvSpPr>
            <a:spLocks noGrp="1"/>
          </p:cNvSpPr>
          <p:nvPr>
            <p:ph idx="1"/>
          </p:nvPr>
        </p:nvSpPr>
        <p:spPr>
          <a:xfrm>
            <a:off x="1435608" y="1340768"/>
            <a:ext cx="7498080" cy="4907632"/>
          </a:xfrm>
        </p:spPr>
        <p:txBody>
          <a:bodyPr/>
          <a:lstStyle/>
          <a:p>
            <a:r>
              <a:rPr lang="ar-SA" sz="3600" dirty="0" smtClean="0">
                <a:solidFill>
                  <a:srgbClr val="C00000"/>
                </a:solidFill>
                <a:cs typeface="Akhbar MT" pitchFamily="2" charset="-78"/>
              </a:rPr>
              <a:t>4- إقليم شمال غرب المملكة:</a:t>
            </a:r>
          </a:p>
          <a:p>
            <a:pPr>
              <a:buNone/>
            </a:pPr>
            <a:r>
              <a:rPr lang="ar-SA" sz="3600" dirty="0" smtClean="0">
                <a:cs typeface="Akhbar MT" pitchFamily="2" charset="-78"/>
              </a:rPr>
              <a:t>وهو فقير جداً بالغطاء النباتي.</a:t>
            </a:r>
          </a:p>
          <a:p>
            <a:pPr>
              <a:buNone/>
            </a:pPr>
            <a:r>
              <a:rPr lang="ar-SA" sz="3600" dirty="0" smtClean="0">
                <a:cs typeface="Akhbar MT" pitchFamily="2" charset="-78"/>
              </a:rPr>
              <a:t>ويختلف فقرة من مكان إلى أخر.</a:t>
            </a:r>
          </a:p>
          <a:p>
            <a:r>
              <a:rPr lang="ar-SA" sz="3600" dirty="0" smtClean="0">
                <a:solidFill>
                  <a:schemeClr val="accent4">
                    <a:lumMod val="75000"/>
                  </a:schemeClr>
                </a:solidFill>
                <a:cs typeface="Akhbar MT" pitchFamily="2" charset="-78"/>
              </a:rPr>
              <a:t>5- إقليم الخليج العربي: </a:t>
            </a:r>
          </a:p>
          <a:p>
            <a:r>
              <a:rPr lang="ar-SA" sz="3600" dirty="0" smtClean="0">
                <a:cs typeface="Akhbar MT" pitchFamily="2" charset="-78"/>
              </a:rPr>
              <a:t>ويعتبر من أفقر مناطق المملكة </a:t>
            </a:r>
          </a:p>
          <a:p>
            <a:pPr>
              <a:buNone/>
            </a:pPr>
            <a:r>
              <a:rPr lang="ar-SA" sz="3600" dirty="0" smtClean="0">
                <a:cs typeface="Akhbar MT" pitchFamily="2" charset="-78"/>
              </a:rPr>
              <a:t>بالأعشاب </a:t>
            </a:r>
            <a:r>
              <a:rPr lang="ar-SA" sz="3600" dirty="0" smtClean="0">
                <a:solidFill>
                  <a:srgbClr val="FF0000"/>
                </a:solidFill>
                <a:cs typeface="Akhbar MT" pitchFamily="2" charset="-78"/>
              </a:rPr>
              <a:t>(عللي)</a:t>
            </a:r>
            <a:r>
              <a:rPr lang="ar-SA" sz="3600" dirty="0" smtClean="0">
                <a:solidFill>
                  <a:srgbClr val="0070C0"/>
                </a:solidFill>
                <a:cs typeface="Akhbar MT" pitchFamily="2" charset="-78"/>
              </a:rPr>
              <a:t>بسبب ندرة الأمطار</a:t>
            </a:r>
            <a:r>
              <a:rPr lang="ar-SA" sz="3600" dirty="0" smtClean="0">
                <a:cs typeface="Akhbar MT" pitchFamily="2" charset="-78"/>
              </a:rPr>
              <a:t>.</a:t>
            </a:r>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solidFill>
                  <a:srgbClr val="002060"/>
                </a:solidFill>
              </a:rPr>
              <a:t>الثروة الحيوانية</a:t>
            </a:r>
            <a:endParaRPr lang="ar-SA" dirty="0">
              <a:solidFill>
                <a:srgbClr val="002060"/>
              </a:solidFill>
            </a:endParaRPr>
          </a:p>
        </p:txBody>
      </p:sp>
      <p:sp>
        <p:nvSpPr>
          <p:cNvPr id="3" name="عنصر نائب للمحتوى 2"/>
          <p:cNvSpPr>
            <a:spLocks noGrp="1"/>
          </p:cNvSpPr>
          <p:nvPr>
            <p:ph idx="1"/>
          </p:nvPr>
        </p:nvSpPr>
        <p:spPr/>
        <p:txBody>
          <a:bodyPr>
            <a:normAutofit lnSpcReduction="10000"/>
          </a:bodyPr>
          <a:lstStyle/>
          <a:p>
            <a:r>
              <a:rPr lang="ar-SA" dirty="0" smtClean="0">
                <a:cs typeface="Akhbar MT" pitchFamily="2" charset="-78"/>
              </a:rPr>
              <a:t>تقوم القبائل البدوية بتربية قسم كبير من الحيوانات الأليفة في المملكة.</a:t>
            </a:r>
          </a:p>
          <a:p>
            <a:r>
              <a:rPr lang="ar-SA" dirty="0" smtClean="0">
                <a:cs typeface="Akhbar MT" pitchFamily="2" charset="-78"/>
              </a:rPr>
              <a:t>يسهم المزارعون المستقرون في اقتناء قسم أخر منها في مزارعهم.</a:t>
            </a:r>
          </a:p>
          <a:p>
            <a:r>
              <a:rPr lang="ar-SA" dirty="0" smtClean="0">
                <a:cs typeface="Akhbar MT" pitchFamily="2" charset="-78"/>
              </a:rPr>
              <a:t>تقهقرت مساحات واسعة من المراعي نتيجة الرعي الجائر.</a:t>
            </a:r>
          </a:p>
          <a:p>
            <a:r>
              <a:rPr lang="ar-SA" dirty="0" smtClean="0">
                <a:cs typeface="Akhbar MT" pitchFamily="2" charset="-78"/>
              </a:rPr>
              <a:t>أن الثروة الحيوانية اتجهت إلى التزايد.</a:t>
            </a:r>
          </a:p>
          <a:p>
            <a:r>
              <a:rPr lang="ar-SA" dirty="0" smtClean="0">
                <a:cs typeface="Akhbar MT" pitchFamily="2" charset="-78"/>
              </a:rPr>
              <a:t>أن تحسن الثروة الحيوانية لايعود إلى تطور المراعي وصيانتها وزيادة إنتاج الأعلاف,إنما يعود  إلى :</a:t>
            </a:r>
          </a:p>
          <a:p>
            <a:r>
              <a:rPr lang="ar-SA" dirty="0" smtClean="0">
                <a:cs typeface="Akhbar MT" pitchFamily="2" charset="-78"/>
              </a:rPr>
              <a:t>(1) إنشاء مزارع تربية الحيوانات وتسمينها وانتشارها.</a:t>
            </a:r>
          </a:p>
          <a:p>
            <a:r>
              <a:rPr lang="ar-SA" dirty="0" smtClean="0">
                <a:cs typeface="Akhbar MT" pitchFamily="2" charset="-78"/>
              </a:rPr>
              <a:t>(2) تزويد هذه المزارع بالحيوانات المستوردة.</a:t>
            </a:r>
            <a:endParaRPr lang="ar-SA" dirty="0">
              <a:cs typeface="Akhbar MT" pitchFamily="2"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أهم أنواع الثروة الحيوانية في المملكة</a:t>
            </a:r>
            <a:endParaRPr lang="ar-SA" dirty="0"/>
          </a:p>
        </p:txBody>
      </p:sp>
      <p:sp>
        <p:nvSpPr>
          <p:cNvPr id="3" name="عنصر نائب للمحتوى 2"/>
          <p:cNvSpPr>
            <a:spLocks noGrp="1"/>
          </p:cNvSpPr>
          <p:nvPr>
            <p:ph idx="1"/>
          </p:nvPr>
        </p:nvSpPr>
        <p:spPr/>
        <p:txBody>
          <a:bodyPr/>
          <a:lstStyle/>
          <a:p>
            <a:r>
              <a:rPr lang="ar-SA" dirty="0" smtClean="0">
                <a:cs typeface="Akhbar MT" pitchFamily="2" charset="-78"/>
              </a:rPr>
              <a:t>1- الجمال:</a:t>
            </a:r>
          </a:p>
          <a:p>
            <a:r>
              <a:rPr lang="ar-SA" dirty="0" smtClean="0">
                <a:cs typeface="Akhbar MT" pitchFamily="2" charset="-78"/>
              </a:rPr>
              <a:t>والجمل العربي ذو السنام الواحد حيوان أصيل في شبة الجزيرة العربية.</a:t>
            </a:r>
          </a:p>
          <a:p>
            <a:r>
              <a:rPr lang="ar-SA" dirty="0" smtClean="0">
                <a:cs typeface="Akhbar MT" pitchFamily="2" charset="-78"/>
              </a:rPr>
              <a:t>وصفاته وشكله العام ولونه تلائمت مع أحوال </a:t>
            </a:r>
          </a:p>
          <a:p>
            <a:pPr>
              <a:buNone/>
            </a:pPr>
            <a:r>
              <a:rPr lang="ar-SA" dirty="0" smtClean="0">
                <a:cs typeface="Akhbar MT" pitchFamily="2" charset="-78"/>
              </a:rPr>
              <a:t>المناخ الصحراوي</a:t>
            </a:r>
          </a:p>
          <a:p>
            <a:pPr>
              <a:buNone/>
            </a:pPr>
            <a:r>
              <a:rPr lang="ar-SA" dirty="0" smtClean="0">
                <a:cs typeface="Akhbar MT" pitchFamily="2" charset="-78"/>
              </a:rPr>
              <a:t>الحار الجاف.</a:t>
            </a:r>
            <a:endParaRPr lang="ar-SA" dirty="0">
              <a:cs typeface="Akhbar MT" pitchFamily="2" charset="-78"/>
            </a:endParaRPr>
          </a:p>
        </p:txBody>
      </p:sp>
      <p:pic>
        <p:nvPicPr>
          <p:cNvPr id="5122" name="Picture 2" descr="C:\Users\free user\Pictures\جمل.jpg"/>
          <p:cNvPicPr>
            <a:picLocks noChangeAspect="1" noChangeArrowheads="1"/>
          </p:cNvPicPr>
          <p:nvPr/>
        </p:nvPicPr>
        <p:blipFill>
          <a:blip r:embed="rId2" cstate="print"/>
          <a:srcRect/>
          <a:stretch>
            <a:fillRect/>
          </a:stretch>
        </p:blipFill>
        <p:spPr bwMode="auto">
          <a:xfrm>
            <a:off x="3995936" y="3789040"/>
            <a:ext cx="2736304" cy="1872208"/>
          </a:xfrm>
          <a:prstGeom prst="rect">
            <a:avLst/>
          </a:prstGeom>
          <a:noFill/>
        </p:spPr>
      </p:pic>
      <p:pic>
        <p:nvPicPr>
          <p:cNvPr id="7" name="Picture 2" descr="C:\Users\free user\Pictures\imagesCA5LR005.jpg"/>
          <p:cNvPicPr>
            <a:picLocks noChangeAspect="1" noChangeArrowheads="1"/>
          </p:cNvPicPr>
          <p:nvPr/>
        </p:nvPicPr>
        <p:blipFill>
          <a:blip r:embed="rId3" cstate="print"/>
          <a:srcRect/>
          <a:stretch>
            <a:fillRect/>
          </a:stretch>
        </p:blipFill>
        <p:spPr bwMode="auto">
          <a:xfrm>
            <a:off x="611560" y="3356992"/>
            <a:ext cx="2899023" cy="2160240"/>
          </a:xfrm>
          <a:prstGeom prst="rect">
            <a:avLst/>
          </a:prstGeom>
          <a:noFill/>
        </p:spPr>
      </p:pic>
    </p:spTree>
  </p:cSld>
  <p:clrMapOvr>
    <a:masterClrMapping/>
  </p:clrMapOvr>
  <p:transition spd="slow">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3000" fill="hold"/>
                                        <p:tgtEl>
                                          <p:spTgt spid="5122"/>
                                        </p:tgtEl>
                                        <p:attrNameLst>
                                          <p:attrName>ppt_x</p:attrName>
                                        </p:attrNameLst>
                                      </p:cBhvr>
                                      <p:tavLst>
                                        <p:tav tm="0">
                                          <p:val>
                                            <p:strVal val="#ppt_x"/>
                                          </p:val>
                                        </p:tav>
                                        <p:tav tm="100000">
                                          <p:val>
                                            <p:strVal val="#ppt_x"/>
                                          </p:val>
                                        </p:tav>
                                      </p:tavLst>
                                    </p:anim>
                                    <p:anim calcmode="lin" valueType="num">
                                      <p:cBhvr additive="base">
                                        <p:cTn id="8" dur="30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lide(fromBottom)">
                                      <p:cBhvr>
                                        <p:cTn id="13"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476672"/>
            <a:ext cx="7498080" cy="5771728"/>
          </a:xfrm>
        </p:spPr>
        <p:txBody>
          <a:bodyPr/>
          <a:lstStyle/>
          <a:p>
            <a:r>
              <a:rPr lang="ar-SA" dirty="0" smtClean="0"/>
              <a:t>2- البقر: </a:t>
            </a:r>
          </a:p>
          <a:p>
            <a:pPr>
              <a:buNone/>
            </a:pPr>
            <a:r>
              <a:rPr lang="ar-SA" dirty="0" smtClean="0"/>
              <a:t> وتربى في القرى والواحات وأحياناً في البيوت في المدن.</a:t>
            </a:r>
          </a:p>
          <a:p>
            <a:pPr>
              <a:buNone/>
            </a:pPr>
            <a:r>
              <a:rPr lang="ar-SA" dirty="0" smtClean="0"/>
              <a:t>يعيش عدة سلالات من الماشية في المملكة من أهمها الزيبو التي الحراثه وفي إنتاج اللبن واللحم في المزارع.</a:t>
            </a:r>
            <a:endParaRPr lang="ar-SA" dirty="0"/>
          </a:p>
        </p:txBody>
      </p:sp>
      <p:pic>
        <p:nvPicPr>
          <p:cNvPr id="10242" name="Picture 2" descr="C:\Users\free user\Pictures\imagesCAMDKRN1.jpg"/>
          <p:cNvPicPr>
            <a:picLocks noChangeAspect="1" noChangeArrowheads="1"/>
          </p:cNvPicPr>
          <p:nvPr/>
        </p:nvPicPr>
        <p:blipFill>
          <a:blip r:embed="rId2" cstate="print"/>
          <a:srcRect/>
          <a:stretch>
            <a:fillRect/>
          </a:stretch>
        </p:blipFill>
        <p:spPr bwMode="auto">
          <a:xfrm>
            <a:off x="3491880" y="4149080"/>
            <a:ext cx="2466975" cy="1847850"/>
          </a:xfrm>
          <a:prstGeom prst="rect">
            <a:avLst/>
          </a:prstGeom>
          <a:noFill/>
        </p:spPr>
      </p:pic>
      <p:pic>
        <p:nvPicPr>
          <p:cNvPr id="10243" name="Picture 3" descr="C:\Users\free user\Pictures\imagesCAU7MCZJ.jpg"/>
          <p:cNvPicPr>
            <a:picLocks noChangeAspect="1" noChangeArrowheads="1"/>
          </p:cNvPicPr>
          <p:nvPr/>
        </p:nvPicPr>
        <p:blipFill>
          <a:blip r:embed="rId3" cstate="print"/>
          <a:srcRect/>
          <a:stretch>
            <a:fillRect/>
          </a:stretch>
        </p:blipFill>
        <p:spPr bwMode="auto">
          <a:xfrm>
            <a:off x="6084168" y="3717032"/>
            <a:ext cx="2695575" cy="1695450"/>
          </a:xfrm>
          <a:prstGeom prst="rect">
            <a:avLst/>
          </a:prstGeom>
          <a:noFill/>
        </p:spPr>
      </p:pic>
      <p:pic>
        <p:nvPicPr>
          <p:cNvPr id="10244" name="Picture 4" descr="C:\Users\free user\Pictures\unt4125tled.bmp"/>
          <p:cNvPicPr>
            <a:picLocks noChangeAspect="1" noChangeArrowheads="1"/>
          </p:cNvPicPr>
          <p:nvPr/>
        </p:nvPicPr>
        <p:blipFill>
          <a:blip r:embed="rId4" cstate="print"/>
          <a:srcRect/>
          <a:stretch>
            <a:fillRect/>
          </a:stretch>
        </p:blipFill>
        <p:spPr bwMode="auto">
          <a:xfrm>
            <a:off x="323528" y="4365104"/>
            <a:ext cx="2876191" cy="2266667"/>
          </a:xfrm>
          <a:prstGeom prst="rect">
            <a:avLst/>
          </a:prstGeom>
          <a:noFill/>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slide(fromBottom)">
                                      <p:cBhvr>
                                        <p:cTn id="7" dur="30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 calcmode="lin" valueType="num">
                                      <p:cBhvr additive="base">
                                        <p:cTn id="12" dur="3000" fill="hold"/>
                                        <p:tgtEl>
                                          <p:spTgt spid="10242"/>
                                        </p:tgtEl>
                                        <p:attrNameLst>
                                          <p:attrName>ppt_x</p:attrName>
                                        </p:attrNameLst>
                                      </p:cBhvr>
                                      <p:tavLst>
                                        <p:tav tm="0">
                                          <p:val>
                                            <p:strVal val="#ppt_x"/>
                                          </p:val>
                                        </p:tav>
                                        <p:tav tm="100000">
                                          <p:val>
                                            <p:strVal val="#ppt_x"/>
                                          </p:val>
                                        </p:tav>
                                      </p:tavLst>
                                    </p:anim>
                                    <p:anim calcmode="lin" valueType="num">
                                      <p:cBhvr additive="base">
                                        <p:cTn id="13" dur="3000" fill="hold"/>
                                        <p:tgtEl>
                                          <p:spTgt spid="1024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4" fill="hold" nodeType="clickEffect">
                                  <p:stCondLst>
                                    <p:cond delay="0"/>
                                  </p:stCondLst>
                                  <p:childTnLst>
                                    <p:set>
                                      <p:cBhvr>
                                        <p:cTn id="17" dur="1" fill="hold">
                                          <p:stCondLst>
                                            <p:cond delay="0"/>
                                          </p:stCondLst>
                                        </p:cTn>
                                        <p:tgtEl>
                                          <p:spTgt spid="10244"/>
                                        </p:tgtEl>
                                        <p:attrNameLst>
                                          <p:attrName>style.visibility</p:attrName>
                                        </p:attrNameLst>
                                      </p:cBhvr>
                                      <p:to>
                                        <p:strVal val="visible"/>
                                      </p:to>
                                    </p:set>
                                    <p:anim calcmode="lin" valueType="num">
                                      <p:cBhvr additive="base">
                                        <p:cTn id="18" dur="3000" fill="hold"/>
                                        <p:tgtEl>
                                          <p:spTgt spid="10244"/>
                                        </p:tgtEl>
                                        <p:attrNameLst>
                                          <p:attrName>ppt_x</p:attrName>
                                        </p:attrNameLst>
                                      </p:cBhvr>
                                      <p:tavLst>
                                        <p:tav tm="0">
                                          <p:val>
                                            <p:strVal val="#ppt_x"/>
                                          </p:val>
                                        </p:tav>
                                        <p:tav tm="100000">
                                          <p:val>
                                            <p:strVal val="#ppt_x"/>
                                          </p:val>
                                        </p:tav>
                                      </p:tavLst>
                                    </p:anim>
                                    <p:anim calcmode="lin" valueType="num">
                                      <p:cBhvr additive="base">
                                        <p:cTn id="19" dur="3000" fill="hold"/>
                                        <p:tgtEl>
                                          <p:spTgt spid="102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a:xfrm>
            <a:off x="1435608" y="476672"/>
            <a:ext cx="7498080" cy="5771728"/>
          </a:xfrm>
        </p:spPr>
        <p:txBody>
          <a:bodyPr/>
          <a:lstStyle/>
          <a:p>
            <a:r>
              <a:rPr lang="ar-SA" dirty="0" smtClean="0">
                <a:cs typeface="Akhbar MT" pitchFamily="2" charset="-78"/>
              </a:rPr>
              <a:t>3- الضأن: </a:t>
            </a:r>
          </a:p>
          <a:p>
            <a:r>
              <a:rPr lang="ar-SA" dirty="0" smtClean="0">
                <a:cs typeface="Akhbar MT" pitchFamily="2" charset="-78"/>
              </a:rPr>
              <a:t>يعتبر لحم الضأن من أفضل اللحوم ولبنه أفضل الألبان ويستفاد من الضأن بالإضافة إلى اللحوم واللبن باستعمالات جلوده وأصوافه.</a:t>
            </a:r>
          </a:p>
          <a:p>
            <a:r>
              <a:rPr lang="ar-SA" dirty="0" smtClean="0">
                <a:cs typeface="Akhbar MT" pitchFamily="2" charset="-78"/>
              </a:rPr>
              <a:t>يوجد في المملكة العديد من سلالات الأغنام والشلالات المهجنة.وأن أهمها الأغنام النجدية السوداء التي تمتاز بكبر الحجم,وقوية الجسم وتقاوم العطش وتتحمل قلة العلف.</a:t>
            </a:r>
          </a:p>
          <a:p>
            <a:pPr>
              <a:buNone/>
            </a:pPr>
            <a:r>
              <a:rPr lang="ar-SA" dirty="0" smtClean="0">
                <a:cs typeface="Akhbar MT" pitchFamily="2" charset="-78"/>
              </a:rPr>
              <a:t>   والسير لمسلفات كبيرة ويستفاد من </a:t>
            </a:r>
          </a:p>
          <a:p>
            <a:pPr>
              <a:buNone/>
            </a:pPr>
            <a:r>
              <a:rPr lang="ar-SA" dirty="0" smtClean="0">
                <a:cs typeface="Akhbar MT" pitchFamily="2" charset="-78"/>
              </a:rPr>
              <a:t>   صوفها في صناعة البسط والخيام .</a:t>
            </a:r>
            <a:endParaRPr lang="ar-SA" dirty="0">
              <a:cs typeface="Akhbar MT" pitchFamily="2" charset="-78"/>
            </a:endParaRPr>
          </a:p>
        </p:txBody>
      </p:sp>
      <p:pic>
        <p:nvPicPr>
          <p:cNvPr id="6" name="Picture 2" descr="C:\Users\free user\Pictures\images (3).jpg"/>
          <p:cNvPicPr>
            <a:picLocks noChangeAspect="1" noChangeArrowheads="1"/>
          </p:cNvPicPr>
          <p:nvPr/>
        </p:nvPicPr>
        <p:blipFill>
          <a:blip r:embed="rId2" cstate="print"/>
          <a:srcRect/>
          <a:stretch>
            <a:fillRect/>
          </a:stretch>
        </p:blipFill>
        <p:spPr bwMode="auto">
          <a:xfrm>
            <a:off x="1403648" y="3356992"/>
            <a:ext cx="3240360" cy="259228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5"/>
          <p:cNvSpPr>
            <a:spLocks noGrp="1"/>
          </p:cNvSpPr>
          <p:nvPr>
            <p:ph idx="1"/>
          </p:nvPr>
        </p:nvSpPr>
        <p:spPr>
          <a:xfrm>
            <a:off x="1435608" y="476672"/>
            <a:ext cx="7498080" cy="5771728"/>
          </a:xfrm>
        </p:spPr>
        <p:txBody>
          <a:bodyPr/>
          <a:lstStyle/>
          <a:p>
            <a:r>
              <a:rPr lang="ar-SA" dirty="0" smtClean="0">
                <a:cs typeface="Akhbar MT" pitchFamily="2" charset="-78"/>
              </a:rPr>
              <a:t>أما الأغنام النجدية البيضاء فهي قليلة جداً.ومن أنواعها الوسمي والنعيمي والعويس في الشمال والحرية في عسير والحجاز وتهامة. </a:t>
            </a:r>
            <a:endParaRPr lang="ar-SA" dirty="0">
              <a:cs typeface="Akhbar MT" pitchFamily="2" charset="-78"/>
            </a:endParaRPr>
          </a:p>
        </p:txBody>
      </p:sp>
      <p:pic>
        <p:nvPicPr>
          <p:cNvPr id="8196" name="Picture 4" descr="C:\Users\free user\Pictures\imagesCAJ8WT24.jpg"/>
          <p:cNvPicPr>
            <a:picLocks noChangeAspect="1" noChangeArrowheads="1"/>
          </p:cNvPicPr>
          <p:nvPr/>
        </p:nvPicPr>
        <p:blipFill>
          <a:blip r:embed="rId2" cstate="print"/>
          <a:srcRect/>
          <a:stretch>
            <a:fillRect/>
          </a:stretch>
        </p:blipFill>
        <p:spPr bwMode="auto">
          <a:xfrm>
            <a:off x="5724128" y="1916832"/>
            <a:ext cx="2438400" cy="1857375"/>
          </a:xfrm>
          <a:prstGeom prst="rect">
            <a:avLst/>
          </a:prstGeom>
          <a:noFill/>
        </p:spPr>
      </p:pic>
      <p:pic>
        <p:nvPicPr>
          <p:cNvPr id="8197" name="Picture 5" descr="C:\Users\free user\Pictures\imagesCAITMKUR.jpg"/>
          <p:cNvPicPr>
            <a:picLocks noChangeAspect="1" noChangeArrowheads="1"/>
          </p:cNvPicPr>
          <p:nvPr/>
        </p:nvPicPr>
        <p:blipFill>
          <a:blip r:embed="rId3" cstate="print"/>
          <a:srcRect/>
          <a:stretch>
            <a:fillRect/>
          </a:stretch>
        </p:blipFill>
        <p:spPr bwMode="auto">
          <a:xfrm>
            <a:off x="1691680" y="2060848"/>
            <a:ext cx="2771775" cy="1647825"/>
          </a:xfrm>
          <a:prstGeom prst="rect">
            <a:avLst/>
          </a:prstGeom>
          <a:noFill/>
        </p:spPr>
      </p:pic>
      <p:pic>
        <p:nvPicPr>
          <p:cNvPr id="10" name="Picture 3" descr="C:\Users\free user\Pictures\imagesCACNDQ3P.jpg"/>
          <p:cNvPicPr>
            <a:picLocks noChangeAspect="1" noChangeArrowheads="1"/>
          </p:cNvPicPr>
          <p:nvPr/>
        </p:nvPicPr>
        <p:blipFill>
          <a:blip r:embed="rId4" cstate="print"/>
          <a:srcRect/>
          <a:stretch>
            <a:fillRect/>
          </a:stretch>
        </p:blipFill>
        <p:spPr bwMode="auto">
          <a:xfrm>
            <a:off x="1547664" y="4437112"/>
            <a:ext cx="2705100" cy="1685925"/>
          </a:xfrm>
          <a:prstGeom prst="rect">
            <a:avLst/>
          </a:prstGeom>
          <a:noFill/>
        </p:spPr>
      </p:pic>
      <p:pic>
        <p:nvPicPr>
          <p:cNvPr id="8198" name="Picture 6" descr="C:\Users\free user\Pictures\ضان....jpg"/>
          <p:cNvPicPr>
            <a:picLocks noChangeAspect="1" noChangeArrowheads="1"/>
          </p:cNvPicPr>
          <p:nvPr/>
        </p:nvPicPr>
        <p:blipFill>
          <a:blip r:embed="rId5" cstate="print"/>
          <a:srcRect/>
          <a:stretch>
            <a:fillRect/>
          </a:stretch>
        </p:blipFill>
        <p:spPr bwMode="auto">
          <a:xfrm>
            <a:off x="5292080" y="4221088"/>
            <a:ext cx="2438400" cy="1828800"/>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 calcmode="lin" valueType="num">
                                      <p:cBhvr additive="base">
                                        <p:cTn id="7" dur="3000" fill="hold"/>
                                        <p:tgtEl>
                                          <p:spTgt spid="8196"/>
                                        </p:tgtEl>
                                        <p:attrNameLst>
                                          <p:attrName>ppt_x</p:attrName>
                                        </p:attrNameLst>
                                      </p:cBhvr>
                                      <p:tavLst>
                                        <p:tav tm="0">
                                          <p:val>
                                            <p:strVal val="#ppt_x"/>
                                          </p:val>
                                        </p:tav>
                                        <p:tav tm="100000">
                                          <p:val>
                                            <p:strVal val="#ppt_x"/>
                                          </p:val>
                                        </p:tav>
                                      </p:tavLst>
                                    </p:anim>
                                    <p:anim calcmode="lin" valueType="num">
                                      <p:cBhvr additive="base">
                                        <p:cTn id="8" dur="3000" fill="hold"/>
                                        <p:tgtEl>
                                          <p:spTgt spid="819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8198"/>
                                        </p:tgtEl>
                                        <p:attrNameLst>
                                          <p:attrName>style.visibility</p:attrName>
                                        </p:attrNameLst>
                                      </p:cBhvr>
                                      <p:to>
                                        <p:strVal val="visible"/>
                                      </p:to>
                                    </p:set>
                                    <p:animEffect transition="in" filter="slide(fromBottom)">
                                      <p:cBhvr>
                                        <p:cTn id="13" dur="2000"/>
                                        <p:tgtEl>
                                          <p:spTgt spid="8198"/>
                                        </p:tgtEl>
                                      </p:cBhvr>
                                    </p:animEffect>
                                  </p:childTnLst>
                                </p:cTn>
                              </p:par>
                            </p:childTnLst>
                          </p:cTn>
                        </p:par>
                      </p:childTnLst>
                    </p:cTn>
                  </p:par>
                  <p:par>
                    <p:cTn id="14" fill="hold">
                      <p:stCondLst>
                        <p:cond delay="indefinite"/>
                      </p:stCondLst>
                      <p:childTnLst>
                        <p:par>
                          <p:cTn id="15" fill="hold">
                            <p:stCondLst>
                              <p:cond delay="0"/>
                            </p:stCondLst>
                            <p:childTnLst>
                              <p:par>
                                <p:cTn id="16" presetID="7" presetClass="entr" presetSubtype="4" fill="hold" nodeType="clickEffect">
                                  <p:stCondLst>
                                    <p:cond delay="0"/>
                                  </p:stCondLst>
                                  <p:childTnLst>
                                    <p:set>
                                      <p:cBhvr>
                                        <p:cTn id="17" dur="1" fill="hold">
                                          <p:stCondLst>
                                            <p:cond delay="0"/>
                                          </p:stCondLst>
                                        </p:cTn>
                                        <p:tgtEl>
                                          <p:spTgt spid="8197"/>
                                        </p:tgtEl>
                                        <p:attrNameLst>
                                          <p:attrName>style.visibility</p:attrName>
                                        </p:attrNameLst>
                                      </p:cBhvr>
                                      <p:to>
                                        <p:strVal val="visible"/>
                                      </p:to>
                                    </p:set>
                                    <p:anim calcmode="lin" valueType="num">
                                      <p:cBhvr additive="base">
                                        <p:cTn id="18" dur="2000" fill="hold"/>
                                        <p:tgtEl>
                                          <p:spTgt spid="8197"/>
                                        </p:tgtEl>
                                        <p:attrNameLst>
                                          <p:attrName>ppt_x</p:attrName>
                                        </p:attrNameLst>
                                      </p:cBhvr>
                                      <p:tavLst>
                                        <p:tav tm="0">
                                          <p:val>
                                            <p:strVal val="#ppt_x"/>
                                          </p:val>
                                        </p:tav>
                                        <p:tav tm="100000">
                                          <p:val>
                                            <p:strVal val="#ppt_x"/>
                                          </p:val>
                                        </p:tav>
                                      </p:tavLst>
                                    </p:anim>
                                    <p:anim calcmode="lin" valueType="num">
                                      <p:cBhvr additive="base">
                                        <p:cTn id="19" dur="2000" fill="hold"/>
                                        <p:tgtEl>
                                          <p:spTgt spid="819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2000" fill="hold"/>
                                        <p:tgtEl>
                                          <p:spTgt spid="10"/>
                                        </p:tgtEl>
                                        <p:attrNameLst>
                                          <p:attrName>ppt_x</p:attrName>
                                        </p:attrNameLst>
                                      </p:cBhvr>
                                      <p:tavLst>
                                        <p:tav tm="0">
                                          <p:val>
                                            <p:strVal val="#ppt_x"/>
                                          </p:val>
                                        </p:tav>
                                        <p:tav tm="100000">
                                          <p:val>
                                            <p:strVal val="#ppt_x"/>
                                          </p:val>
                                        </p:tav>
                                      </p:tavLst>
                                    </p:anim>
                                    <p:anim calcmode="lin" valueType="num">
                                      <p:cBhvr additive="base">
                                        <p:cTn id="25" dur="2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1" name="Picture 7" descr="C:\Users\free user\Pictures\ماعز؟؟؟؟.jpg"/>
          <p:cNvPicPr>
            <a:picLocks noChangeAspect="1" noChangeArrowheads="1"/>
          </p:cNvPicPr>
          <p:nvPr/>
        </p:nvPicPr>
        <p:blipFill>
          <a:blip r:embed="rId2" cstate="print"/>
          <a:srcRect/>
          <a:stretch>
            <a:fillRect/>
          </a:stretch>
        </p:blipFill>
        <p:spPr bwMode="auto">
          <a:xfrm>
            <a:off x="251520" y="188640"/>
            <a:ext cx="2466975" cy="1847850"/>
          </a:xfrm>
          <a:prstGeom prst="rect">
            <a:avLst/>
          </a:prstGeom>
          <a:noFill/>
        </p:spPr>
      </p:pic>
      <p:sp>
        <p:nvSpPr>
          <p:cNvPr id="2" name="عنوان 1"/>
          <p:cNvSpPr>
            <a:spLocks noGrp="1"/>
          </p:cNvSpPr>
          <p:nvPr>
            <p:ph type="title"/>
          </p:nvPr>
        </p:nvSpPr>
        <p:spPr>
          <a:xfrm>
            <a:off x="1435608" y="274638"/>
            <a:ext cx="7498080" cy="3082354"/>
          </a:xfrm>
        </p:spPr>
        <p:txBody>
          <a:bodyPr>
            <a:normAutofit fontScale="90000"/>
          </a:bodyPr>
          <a:lstStyle/>
          <a:p>
            <a:pPr algn="r"/>
            <a:r>
              <a:rPr lang="ar-SA" sz="3200" dirty="0" smtClean="0">
                <a:cs typeface="Akhbar MT" pitchFamily="2" charset="-78"/>
              </a:rPr>
              <a:t>4- الماعز:</a:t>
            </a:r>
            <a:br>
              <a:rPr lang="ar-SA" sz="3200" dirty="0" smtClean="0">
                <a:cs typeface="Akhbar MT" pitchFamily="2" charset="-78"/>
              </a:rPr>
            </a:br>
            <a:r>
              <a:rPr lang="ar-SA" sz="3200" dirty="0" smtClean="0">
                <a:cs typeface="Akhbar MT" pitchFamily="2" charset="-78"/>
              </a:rPr>
              <a:t>ويحتل المركز الثاني من حيث العدد في المملكة بعد الأغنام.</a:t>
            </a:r>
            <a:br>
              <a:rPr lang="ar-SA" sz="3200" dirty="0" smtClean="0">
                <a:cs typeface="Akhbar MT" pitchFamily="2" charset="-78"/>
              </a:rPr>
            </a:br>
            <a:r>
              <a:rPr lang="ar-SA" sz="3200" dirty="0" smtClean="0">
                <a:cs typeface="Akhbar MT" pitchFamily="2" charset="-78"/>
              </a:rPr>
              <a:t>ويوجد في المملكة عدة أنواع منها الغزلانية وتوجد في تهامة عسير والنوع المصري ذو اللون الأحمر,والماعز العراقي والسوري في الشمال. </a:t>
            </a:r>
            <a:br>
              <a:rPr lang="ar-SA" sz="3200" dirty="0" smtClean="0">
                <a:cs typeface="Akhbar MT" pitchFamily="2" charset="-78"/>
              </a:rPr>
            </a:br>
            <a:r>
              <a:rPr lang="ar-SA" sz="3200" dirty="0" smtClean="0">
                <a:solidFill>
                  <a:srgbClr val="FF0000"/>
                </a:solidFill>
                <a:cs typeface="Akhbar MT" pitchFamily="2" charset="-78"/>
              </a:rPr>
              <a:t>ويعتبر الماعز أكثر الحيوانات تخريباً للمراعي والأشجار(عللي) </a:t>
            </a:r>
            <a:r>
              <a:rPr lang="ar-SA" sz="3200" dirty="0" smtClean="0">
                <a:solidFill>
                  <a:srgbClr val="002060"/>
                </a:solidFill>
                <a:cs typeface="Akhbar MT" pitchFamily="2" charset="-78"/>
              </a:rPr>
              <a:t>لأنه يقتلع الأعشاب من جذورها ويقضم براعم الأشجار ويكسر أغصانها.</a:t>
            </a:r>
            <a:r>
              <a:rPr lang="ar-SA" sz="3200" dirty="0" smtClean="0">
                <a:cs typeface="Akhbar MT" pitchFamily="2" charset="-78"/>
              </a:rPr>
              <a:t/>
            </a:r>
            <a:br>
              <a:rPr lang="ar-SA" sz="3200" dirty="0" smtClean="0">
                <a:cs typeface="Akhbar MT" pitchFamily="2" charset="-78"/>
              </a:rPr>
            </a:br>
            <a:r>
              <a:rPr lang="ar-SA" sz="3200" dirty="0" smtClean="0">
                <a:cs typeface="Akhbar MT" pitchFamily="2" charset="-78"/>
              </a:rPr>
              <a:t>ويهدم المدرجات التي يبنيها الفلاحون للحفاظ على التربة.</a:t>
            </a:r>
            <a:endParaRPr lang="ar-SA" sz="3200" dirty="0">
              <a:cs typeface="Akhbar MT" pitchFamily="2" charset="-78"/>
            </a:endParaRPr>
          </a:p>
        </p:txBody>
      </p:sp>
      <p:pic>
        <p:nvPicPr>
          <p:cNvPr id="11268" name="Picture 4" descr="C:\Users\free user\Pictures\locust8.jpg"/>
          <p:cNvPicPr>
            <a:picLocks noChangeAspect="1" noChangeArrowheads="1"/>
          </p:cNvPicPr>
          <p:nvPr/>
        </p:nvPicPr>
        <p:blipFill>
          <a:blip r:embed="rId3" cstate="print"/>
          <a:srcRect/>
          <a:stretch>
            <a:fillRect/>
          </a:stretch>
        </p:blipFill>
        <p:spPr bwMode="auto">
          <a:xfrm>
            <a:off x="4499992" y="3573016"/>
            <a:ext cx="4286250" cy="3038475"/>
          </a:xfrm>
          <a:prstGeom prst="rect">
            <a:avLst/>
          </a:prstGeom>
          <a:noFill/>
        </p:spPr>
      </p:pic>
      <p:pic>
        <p:nvPicPr>
          <p:cNvPr id="11270" name="Picture 6" descr="C:\Users\free user\Pictures\ماعز....jpg"/>
          <p:cNvPicPr>
            <a:picLocks noGrp="1" noChangeAspect="1" noChangeArrowheads="1"/>
          </p:cNvPicPr>
          <p:nvPr>
            <p:ph idx="1"/>
          </p:nvPr>
        </p:nvPicPr>
        <p:blipFill>
          <a:blip r:embed="rId4" cstate="print"/>
          <a:srcRect/>
          <a:stretch>
            <a:fillRect/>
          </a:stretch>
        </p:blipFill>
        <p:spPr bwMode="auto">
          <a:xfrm>
            <a:off x="755576" y="4221088"/>
            <a:ext cx="3384376" cy="2232248"/>
          </a:xfrm>
          <a:prstGeom prst="rect">
            <a:avLst/>
          </a:prstGeom>
          <a:noFill/>
        </p:spPr>
      </p:pic>
      <p:pic>
        <p:nvPicPr>
          <p:cNvPr id="13" name="Picture 2" descr="C:\Users\free user\Pictures\481.jpg"/>
          <p:cNvPicPr>
            <a:picLocks noChangeAspect="1" noChangeArrowheads="1"/>
          </p:cNvPicPr>
          <p:nvPr/>
        </p:nvPicPr>
        <p:blipFill>
          <a:blip r:embed="rId5" cstate="print"/>
          <a:srcRect/>
          <a:stretch>
            <a:fillRect/>
          </a:stretch>
        </p:blipFill>
        <p:spPr bwMode="auto">
          <a:xfrm>
            <a:off x="1043608" y="2636912"/>
            <a:ext cx="1800000" cy="15121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 calcmode="lin" valueType="num">
                                      <p:cBhvr additive="base">
                                        <p:cTn id="7" dur="3000" fill="hold"/>
                                        <p:tgtEl>
                                          <p:spTgt spid="11268"/>
                                        </p:tgtEl>
                                        <p:attrNameLst>
                                          <p:attrName>ppt_x</p:attrName>
                                        </p:attrNameLst>
                                      </p:cBhvr>
                                      <p:tavLst>
                                        <p:tav tm="0">
                                          <p:val>
                                            <p:strVal val="#ppt_x"/>
                                          </p:val>
                                        </p:tav>
                                        <p:tav tm="100000">
                                          <p:val>
                                            <p:strVal val="#ppt_x"/>
                                          </p:val>
                                        </p:tav>
                                      </p:tavLst>
                                    </p:anim>
                                    <p:anim calcmode="lin" valueType="num">
                                      <p:cBhvr additive="base">
                                        <p:cTn id="8" dur="3000" fill="hold"/>
                                        <p:tgtEl>
                                          <p:spTgt spid="1126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70"/>
                                        </p:tgtEl>
                                        <p:attrNameLst>
                                          <p:attrName>style.visibility</p:attrName>
                                        </p:attrNameLst>
                                      </p:cBhvr>
                                      <p:to>
                                        <p:strVal val="visible"/>
                                      </p:to>
                                    </p:set>
                                    <p:anim calcmode="lin" valueType="num">
                                      <p:cBhvr additive="base">
                                        <p:cTn id="13" dur="2000" fill="hold"/>
                                        <p:tgtEl>
                                          <p:spTgt spid="11270"/>
                                        </p:tgtEl>
                                        <p:attrNameLst>
                                          <p:attrName>ppt_x</p:attrName>
                                        </p:attrNameLst>
                                      </p:cBhvr>
                                      <p:tavLst>
                                        <p:tav tm="0">
                                          <p:val>
                                            <p:strVal val="#ppt_x"/>
                                          </p:val>
                                        </p:tav>
                                        <p:tav tm="100000">
                                          <p:val>
                                            <p:strVal val="#ppt_x"/>
                                          </p:val>
                                        </p:tav>
                                      </p:tavLst>
                                    </p:anim>
                                    <p:anim calcmode="lin" valueType="num">
                                      <p:cBhvr additive="base">
                                        <p:cTn id="14" dur="2000" fill="hold"/>
                                        <p:tgtEl>
                                          <p:spTgt spid="1127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271"/>
                                        </p:tgtEl>
                                        <p:attrNameLst>
                                          <p:attrName>style.visibility</p:attrName>
                                        </p:attrNameLst>
                                      </p:cBhvr>
                                      <p:to>
                                        <p:strVal val="visible"/>
                                      </p:to>
                                    </p:set>
                                    <p:anim calcmode="lin" valueType="num">
                                      <p:cBhvr additive="base">
                                        <p:cTn id="19" dur="2000" fill="hold"/>
                                        <p:tgtEl>
                                          <p:spTgt spid="11271"/>
                                        </p:tgtEl>
                                        <p:attrNameLst>
                                          <p:attrName>ppt_x</p:attrName>
                                        </p:attrNameLst>
                                      </p:cBhvr>
                                      <p:tavLst>
                                        <p:tav tm="0">
                                          <p:val>
                                            <p:strVal val="#ppt_x"/>
                                          </p:val>
                                        </p:tav>
                                        <p:tav tm="100000">
                                          <p:val>
                                            <p:strVal val="#ppt_x"/>
                                          </p:val>
                                        </p:tav>
                                      </p:tavLst>
                                    </p:anim>
                                    <p:anim calcmode="lin" valueType="num">
                                      <p:cBhvr additive="base">
                                        <p:cTn id="20" dur="2000" fill="hold"/>
                                        <p:tgtEl>
                                          <p:spTgt spid="1127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slide(fromBottom)">
                                      <p:cBhvr>
                                        <p:cTn id="2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5- الخيول:</a:t>
            </a:r>
          </a:p>
          <a:p>
            <a:r>
              <a:rPr lang="ar-SA" dirty="0" smtClean="0"/>
              <a:t>كانت متوفرة في شبة الجزيرة العربية ولاسيما الخيول العربية الأصيلة.</a:t>
            </a:r>
            <a:endParaRPr lang="ar-SA" dirty="0"/>
          </a:p>
        </p:txBody>
      </p:sp>
      <p:pic>
        <p:nvPicPr>
          <p:cNvPr id="13314" name="Picture 2" descr="C:\Users\free user\Pictures\خيل.jpg"/>
          <p:cNvPicPr>
            <a:picLocks noChangeAspect="1" noChangeArrowheads="1"/>
          </p:cNvPicPr>
          <p:nvPr/>
        </p:nvPicPr>
        <p:blipFill>
          <a:blip r:embed="rId2" cstate="print"/>
          <a:srcRect/>
          <a:stretch>
            <a:fillRect/>
          </a:stretch>
        </p:blipFill>
        <p:spPr bwMode="auto">
          <a:xfrm>
            <a:off x="3059832" y="3645024"/>
            <a:ext cx="2466975" cy="1847850"/>
          </a:xfrm>
          <a:prstGeom prst="rect">
            <a:avLst/>
          </a:prstGeom>
          <a:noFill/>
        </p:spPr>
      </p:pic>
    </p:spTree>
  </p:cSld>
  <p:clrMapOvr>
    <a:masterClrMapping/>
  </p:clrMapOvr>
  <p:transition spd="med">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3000" fill="hold"/>
                                        <p:tgtEl>
                                          <p:spTgt spid="13314"/>
                                        </p:tgtEl>
                                        <p:attrNameLst>
                                          <p:attrName>ppt_x</p:attrName>
                                        </p:attrNameLst>
                                      </p:cBhvr>
                                      <p:tavLst>
                                        <p:tav tm="0">
                                          <p:val>
                                            <p:strVal val="#ppt_x"/>
                                          </p:val>
                                        </p:tav>
                                        <p:tav tm="100000">
                                          <p:val>
                                            <p:strVal val="#ppt_x"/>
                                          </p:val>
                                        </p:tav>
                                      </p:tavLst>
                                    </p:anim>
                                    <p:anim calcmode="lin" valueType="num">
                                      <p:cBhvr additive="base">
                                        <p:cTn id="8" dur="3000" fill="hold"/>
                                        <p:tgtEl>
                                          <p:spTgt spid="133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تنمية الثروة الحيوانية</a:t>
            </a:r>
            <a:endParaRPr lang="ar-SA" dirty="0"/>
          </a:p>
        </p:txBody>
      </p:sp>
      <p:sp>
        <p:nvSpPr>
          <p:cNvPr id="3" name="عنصر نائب للمحتوى 2"/>
          <p:cNvSpPr>
            <a:spLocks noGrp="1"/>
          </p:cNvSpPr>
          <p:nvPr>
            <p:ph idx="1"/>
          </p:nvPr>
        </p:nvSpPr>
        <p:spPr/>
        <p:txBody>
          <a:bodyPr/>
          <a:lstStyle/>
          <a:p>
            <a:r>
              <a:rPr lang="ar-SA" dirty="0" smtClean="0">
                <a:solidFill>
                  <a:srgbClr val="C00000"/>
                </a:solidFill>
                <a:cs typeface="Akhbar MT" pitchFamily="2" charset="-78"/>
              </a:rPr>
              <a:t>أن الهدف من تنمية الثروة الحيوانية هو:</a:t>
            </a:r>
          </a:p>
          <a:p>
            <a:r>
              <a:rPr lang="ar-SA" dirty="0" smtClean="0">
                <a:solidFill>
                  <a:srgbClr val="C00000"/>
                </a:solidFill>
                <a:cs typeface="Akhbar MT" pitchFamily="2" charset="-78"/>
              </a:rPr>
              <a:t>* توفير منتجاتها في السوق. </a:t>
            </a:r>
          </a:p>
          <a:p>
            <a:r>
              <a:rPr lang="ar-SA" dirty="0" smtClean="0">
                <a:solidFill>
                  <a:srgbClr val="C00000"/>
                </a:solidFill>
                <a:cs typeface="Akhbar MT" pitchFamily="2" charset="-78"/>
              </a:rPr>
              <a:t>*فتح أفاق في مجال تسويقها لرفع الدخل الناتج منها.</a:t>
            </a:r>
          </a:p>
          <a:p>
            <a:r>
              <a:rPr lang="ar-SA" dirty="0" smtClean="0">
                <a:solidFill>
                  <a:srgbClr val="C00000"/>
                </a:solidFill>
                <a:cs typeface="Akhbar MT" pitchFamily="2" charset="-78"/>
              </a:rPr>
              <a:t>لكي يتناسب مع الزمن والجهود التي يبذلها المنتج في توفير تلك المنتجات.</a:t>
            </a:r>
            <a:endParaRPr lang="ar-SA" dirty="0">
              <a:solidFill>
                <a:srgbClr val="C00000"/>
              </a:solidFill>
              <a:cs typeface="Akhbar MT" pitchFamily="2"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solidFill>
                  <a:srgbClr val="C00000"/>
                </a:solidFill>
              </a:rPr>
              <a:t>الإجراءات التي يمكن إتباعها من أجل تنمية الثروة الحيوانية</a:t>
            </a:r>
            <a:endParaRPr lang="ar-SA" dirty="0">
              <a:solidFill>
                <a:srgbClr val="C00000"/>
              </a:solidFill>
            </a:endParaRPr>
          </a:p>
        </p:txBody>
      </p:sp>
      <p:sp>
        <p:nvSpPr>
          <p:cNvPr id="3" name="عنصر نائب للمحتوى 2"/>
          <p:cNvSpPr>
            <a:spLocks noGrp="1"/>
          </p:cNvSpPr>
          <p:nvPr>
            <p:ph idx="1"/>
          </p:nvPr>
        </p:nvSpPr>
        <p:spPr>
          <a:xfrm>
            <a:off x="1435608" y="1772816"/>
            <a:ext cx="7498080" cy="4475584"/>
          </a:xfrm>
        </p:spPr>
        <p:txBody>
          <a:bodyPr>
            <a:normAutofit fontScale="70000" lnSpcReduction="20000"/>
          </a:bodyPr>
          <a:lstStyle/>
          <a:p>
            <a:r>
              <a:rPr lang="ar-SA" dirty="0" smtClean="0">
                <a:cs typeface="Akhbar MT" pitchFamily="2" charset="-78"/>
              </a:rPr>
              <a:t>1- تنظيم الرعي وتحديد دوراته في المناطق المختلفة.</a:t>
            </a:r>
          </a:p>
          <a:p>
            <a:r>
              <a:rPr lang="ar-SA" dirty="0" smtClean="0">
                <a:cs typeface="Akhbar MT" pitchFamily="2" charset="-78"/>
              </a:rPr>
              <a:t>2- بذر بعض نباتات المراعي في المناطق الرعوية.</a:t>
            </a:r>
          </a:p>
          <a:p>
            <a:r>
              <a:rPr lang="ar-SA" dirty="0" smtClean="0">
                <a:cs typeface="Akhbar MT" pitchFamily="2" charset="-78"/>
              </a:rPr>
              <a:t>3- زراعة الأعلاف وتشجيع انتشار مزارع تربية الحيوانات وتطوير نظم الخدمات لها.</a:t>
            </a:r>
          </a:p>
          <a:p>
            <a:r>
              <a:rPr lang="ar-SA" dirty="0" smtClean="0">
                <a:cs typeface="Akhbar MT" pitchFamily="2" charset="-78"/>
              </a:rPr>
              <a:t>4- وقف تدمير الشجيرات الصغيرة والنباتات المعمرة لاستعمالها كوقود.</a:t>
            </a:r>
          </a:p>
          <a:p>
            <a:r>
              <a:rPr lang="ar-SA" dirty="0" smtClean="0">
                <a:cs typeface="Akhbar MT" pitchFamily="2" charset="-78"/>
              </a:rPr>
              <a:t>5- حفر الآبار في المناطق الرعي.</a:t>
            </a:r>
          </a:p>
          <a:p>
            <a:r>
              <a:rPr lang="ar-SA" dirty="0" smtClean="0">
                <a:cs typeface="Akhbar MT" pitchFamily="2" charset="-78"/>
              </a:rPr>
              <a:t>6- مكافحة الآفات والأمراض الحيوانية وإيجاد الوحدات البيطرية المتنقلة لمعالجة الحيوانات.</a:t>
            </a:r>
          </a:p>
          <a:p>
            <a:r>
              <a:rPr lang="ar-SA" dirty="0" smtClean="0">
                <a:cs typeface="Akhbar MT" pitchFamily="2" charset="-78"/>
              </a:rPr>
              <a:t>7- انتخاب حيوانات التربية من أجود الأنواع وأكثرها إنتاجا ومحاولة تحسين سلالاتها الحيوانية.</a:t>
            </a:r>
          </a:p>
          <a:p>
            <a:r>
              <a:rPr lang="ar-SA" dirty="0" smtClean="0">
                <a:cs typeface="Akhbar MT" pitchFamily="2" charset="-78"/>
              </a:rPr>
              <a:t>8- يجب توفير وتنظيم وسائل التسويق للاستفادة بأكبر قوة شرائية للحيوانات في فترة التسويق الرئيسية وعي أوائل الربيع.</a:t>
            </a:r>
          </a:p>
          <a:p>
            <a:r>
              <a:rPr lang="ar-SA" dirty="0" smtClean="0">
                <a:cs typeface="Akhbar MT" pitchFamily="2" charset="-78"/>
              </a:rPr>
              <a:t>9- من الإجراءات السريعة لتشجيع تربية الحيوانات دفع </a:t>
            </a:r>
            <a:r>
              <a:rPr lang="ar-SA" dirty="0" err="1" smtClean="0">
                <a:cs typeface="Akhbar MT" pitchFamily="2" charset="-78"/>
              </a:rPr>
              <a:t>مكآفات</a:t>
            </a:r>
            <a:r>
              <a:rPr lang="ar-SA" dirty="0" smtClean="0">
                <a:cs typeface="Akhbar MT" pitchFamily="2" charset="-78"/>
              </a:rPr>
              <a:t> نقدية للذين يمارسون تربية الحيوانات. </a:t>
            </a:r>
            <a:endParaRPr lang="ar-SA" dirty="0">
              <a:cs typeface="Akhbar MT" pitchFamily="2"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الإنتاج الزراعي</a:t>
            </a:r>
            <a:endParaRPr lang="ar-SA" dirty="0"/>
          </a:p>
        </p:txBody>
      </p:sp>
      <p:pic>
        <p:nvPicPr>
          <p:cNvPr id="12290" name="Picture 2" descr="C:\Users\free user\Pictures\yaw6n760ddf1c7d.jpg"/>
          <p:cNvPicPr>
            <a:picLocks noGrp="1" noChangeAspect="1" noChangeArrowheads="1"/>
          </p:cNvPicPr>
          <p:nvPr>
            <p:ph idx="1"/>
          </p:nvPr>
        </p:nvPicPr>
        <p:blipFill>
          <a:blip r:embed="rId2" cstate="print"/>
          <a:srcRect/>
          <a:stretch>
            <a:fillRect/>
          </a:stretch>
        </p:blipFill>
        <p:spPr bwMode="auto">
          <a:xfrm>
            <a:off x="1331640" y="1412776"/>
            <a:ext cx="7200800" cy="4680520"/>
          </a:xfrm>
          <a:prstGeom prst="rect">
            <a:avLst/>
          </a:prstGeom>
          <a:ln>
            <a:noFill/>
          </a:ln>
          <a:effectLst>
            <a:softEdge rad="112500"/>
          </a:effectLst>
        </p:spPr>
      </p:pic>
    </p:spTree>
  </p:cSld>
  <p:clrMapOvr>
    <a:masterClrMapping/>
  </p:clrMapOvr>
  <p:transition spd="slow">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620688"/>
            <a:ext cx="7498080" cy="5627712"/>
          </a:xfrm>
        </p:spPr>
        <p:txBody>
          <a:bodyPr>
            <a:normAutofit fontScale="92500" lnSpcReduction="10000"/>
          </a:bodyPr>
          <a:lstStyle/>
          <a:p>
            <a:r>
              <a:rPr lang="ar-SA" dirty="0" smtClean="0">
                <a:cs typeface="Akhbar MT" pitchFamily="2" charset="-78"/>
              </a:rPr>
              <a:t>يعتبر القطاع الزراعي وتنمية موارد المياه من أهم القطاعات التي اعتمدت عليها التنمية الاقتصادية الحديثة في المملكة.</a:t>
            </a:r>
          </a:p>
          <a:p>
            <a:r>
              <a:rPr lang="ar-SA" dirty="0" smtClean="0">
                <a:cs typeface="Akhbar MT" pitchFamily="2" charset="-78"/>
              </a:rPr>
              <a:t>العوامل التي تؤثر في الإنتاج الزراعي :</a:t>
            </a:r>
          </a:p>
          <a:p>
            <a:r>
              <a:rPr lang="ar-SA" dirty="0" smtClean="0">
                <a:solidFill>
                  <a:srgbClr val="C00000"/>
                </a:solidFill>
                <a:cs typeface="Akhbar MT" pitchFamily="2" charset="-78"/>
              </a:rPr>
              <a:t>1- المناخ: </a:t>
            </a:r>
            <a:r>
              <a:rPr lang="ar-SA" dirty="0" smtClean="0">
                <a:cs typeface="Akhbar MT" pitchFamily="2" charset="-78"/>
              </a:rPr>
              <a:t>فعامل المناخ يحتل الصدارة في التأثير على الإنتاج الزراعي فالمملكة تقع ضمن نطاق المداري الحار وتتميز بالمناخ الصحراوي,فلا تشكو من قلة الحرارة أو الضوء ولكن قلة الأمطار ونقص المياه تشكل العنصر الفعال والحاسم في الإنتاج الزراعي</a:t>
            </a:r>
            <a:r>
              <a:rPr lang="ar-SA" dirty="0" smtClean="0"/>
              <a:t>.</a:t>
            </a:r>
          </a:p>
          <a:p>
            <a:r>
              <a:rPr lang="ar-SA" dirty="0" smtClean="0">
                <a:solidFill>
                  <a:srgbClr val="C00000"/>
                </a:solidFill>
                <a:cs typeface="Akhbar MT" pitchFamily="2" charset="-78"/>
              </a:rPr>
              <a:t>2- التربة: </a:t>
            </a:r>
            <a:r>
              <a:rPr lang="ar-SA" dirty="0" smtClean="0">
                <a:cs typeface="Akhbar MT" pitchFamily="2" charset="-78"/>
              </a:rPr>
              <a:t>تعتبرمن العوامل المؤثرة على الإنتاج الزراعي </a:t>
            </a:r>
            <a:r>
              <a:rPr lang="ar-SA" dirty="0" smtClean="0">
                <a:solidFill>
                  <a:srgbClr val="00B050"/>
                </a:solidFill>
                <a:cs typeface="Akhbar MT" pitchFamily="2" charset="-78"/>
              </a:rPr>
              <a:t>(عللي) </a:t>
            </a:r>
            <a:r>
              <a:rPr lang="ar-SA" dirty="0" smtClean="0">
                <a:solidFill>
                  <a:srgbClr val="002060"/>
                </a:solidFill>
                <a:cs typeface="Akhbar MT" pitchFamily="2" charset="-78"/>
              </a:rPr>
              <a:t>لأن النيات يمد جذوره فيها ويستمد غذاءه منها فإذا فقدت بالانجراف أوكانت خالية من الأملح اللازمة لغذاء النبات. </a:t>
            </a:r>
          </a:p>
          <a:p>
            <a:r>
              <a:rPr lang="ar-SA" dirty="0" smtClean="0">
                <a:solidFill>
                  <a:srgbClr val="C00000"/>
                </a:solidFill>
                <a:cs typeface="Akhbar MT" pitchFamily="2" charset="-78"/>
              </a:rPr>
              <a:t>3- الإنسان: </a:t>
            </a:r>
            <a:r>
              <a:rPr lang="ar-SA" dirty="0" smtClean="0">
                <a:cs typeface="Akhbar MT" pitchFamily="2" charset="-78"/>
              </a:rPr>
              <a:t>هو العامل الأساسي والحاسم في الإنتاج الزراعي لأن الإنسان هو الذي يقوم بعملية الإنتاج.</a:t>
            </a:r>
            <a:endParaRPr lang="ar-SA" dirty="0">
              <a:cs typeface="Akhbar MT" pitchFamily="2"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الأراضي الزراعية في المملكة </a:t>
            </a:r>
            <a:endParaRPr lang="ar-SA" dirty="0"/>
          </a:p>
        </p:txBody>
      </p:sp>
      <p:sp>
        <p:nvSpPr>
          <p:cNvPr id="3" name="عنصر نائب للمحتوى 2"/>
          <p:cNvSpPr>
            <a:spLocks noGrp="1"/>
          </p:cNvSpPr>
          <p:nvPr>
            <p:ph idx="1"/>
          </p:nvPr>
        </p:nvSpPr>
        <p:spPr/>
        <p:txBody>
          <a:bodyPr>
            <a:normAutofit/>
          </a:bodyPr>
          <a:lstStyle/>
          <a:p>
            <a:r>
              <a:rPr lang="ar-SA" dirty="0" smtClean="0">
                <a:cs typeface="Akhbar MT" pitchFamily="2" charset="-78"/>
              </a:rPr>
              <a:t>تنتشر الأراضي الزراعية في واحات جوانب الأودية وسهولها ورياضها,وعلى المدرجات الجبلية في المرتفعات الغربية </a:t>
            </a:r>
            <a:r>
              <a:rPr lang="ar-SA" dirty="0" smtClean="0">
                <a:solidFill>
                  <a:srgbClr val="FF0000"/>
                </a:solidFill>
                <a:cs typeface="Akhbar MT" pitchFamily="2" charset="-78"/>
              </a:rPr>
              <a:t>(عللي ) </a:t>
            </a:r>
            <a:r>
              <a:rPr lang="ar-SA" dirty="0" smtClean="0">
                <a:cs typeface="Akhbar MT" pitchFamily="2" charset="-78"/>
              </a:rPr>
              <a:t>بسبب توفرالمياه والتربة معاً.</a:t>
            </a:r>
          </a:p>
          <a:p>
            <a:r>
              <a:rPr lang="ar-SA" dirty="0" smtClean="0">
                <a:solidFill>
                  <a:srgbClr val="C00000"/>
                </a:solidFill>
                <a:latin typeface="Arial Unicode MS" pitchFamily="34" charset="-128"/>
                <a:ea typeface="Arial Unicode MS" pitchFamily="34" charset="-128"/>
                <a:cs typeface="Arial Unicode MS" pitchFamily="34" charset="-128"/>
              </a:rPr>
              <a:t>أهم مناطق الأراضي الزراعية في المملكة:</a:t>
            </a:r>
          </a:p>
          <a:p>
            <a:r>
              <a:rPr lang="ar-SA" dirty="0" smtClean="0">
                <a:latin typeface="Arial Unicode MS" pitchFamily="34" charset="-128"/>
                <a:ea typeface="Arial Unicode MS" pitchFamily="34" charset="-128"/>
                <a:cs typeface="Akhbar MT" pitchFamily="2" charset="-78"/>
              </a:rPr>
              <a:t>1- المنطقة الأولى: ويطلق عليها اسم (حوض النفوذ الرسوبي الكبير)وتقع في شمال وسط المملكة وتضم القصيم وشرقي حائل والنفوذ الكبير ومنطقة تبوك والعلا والمنطقة الشمالية.</a:t>
            </a:r>
          </a:p>
          <a:p>
            <a:r>
              <a:rPr lang="ar-SA" dirty="0" smtClean="0">
                <a:latin typeface="Arial Unicode MS" pitchFamily="34" charset="-128"/>
                <a:ea typeface="Arial Unicode MS" pitchFamily="34" charset="-128"/>
                <a:cs typeface="Akhbar MT" pitchFamily="2" charset="-78"/>
              </a:rPr>
              <a:t>2- المنطقة الثانية:وهي منطقة الحوض الرسوبي الجنوبي </a:t>
            </a:r>
            <a:r>
              <a:rPr lang="ar-SA" dirty="0" err="1" smtClean="0">
                <a:latin typeface="Arial Unicode MS" pitchFamily="34" charset="-128"/>
                <a:ea typeface="Arial Unicode MS" pitchFamily="34" charset="-128"/>
                <a:cs typeface="Akhbar MT" pitchFamily="2" charset="-78"/>
              </a:rPr>
              <a:t>وتقعبين</a:t>
            </a:r>
            <a:r>
              <a:rPr lang="ar-SA" dirty="0" smtClean="0">
                <a:latin typeface="Arial Unicode MS" pitchFamily="34" charset="-128"/>
                <a:ea typeface="Arial Unicode MS" pitchFamily="34" charset="-128"/>
                <a:cs typeface="Akhbar MT" pitchFamily="2" charset="-78"/>
              </a:rPr>
              <a:t> نجران وتثليث من جهة والربع الخالي من الجهة الثانية.</a:t>
            </a:r>
          </a:p>
          <a:p>
            <a:endParaRPr lang="ar-SA" dirty="0">
              <a:latin typeface="Arial Unicode MS" pitchFamily="34" charset="-128"/>
              <a:ea typeface="Arial Unicode MS" pitchFamily="34" charset="-128"/>
              <a:cs typeface="Akhbar MT" pitchFamily="2"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548680"/>
            <a:ext cx="7498080" cy="5699720"/>
          </a:xfrm>
        </p:spPr>
        <p:txBody>
          <a:bodyPr>
            <a:normAutofit fontScale="92500" lnSpcReduction="20000"/>
          </a:bodyPr>
          <a:lstStyle/>
          <a:p>
            <a:r>
              <a:rPr lang="ar-SA" dirty="0" smtClean="0"/>
              <a:t>3</a:t>
            </a:r>
            <a:r>
              <a:rPr lang="ar-SA" dirty="0" smtClean="0">
                <a:cs typeface="Akhbar MT" pitchFamily="2" charset="-78"/>
              </a:rPr>
              <a:t>- المنطقة الثالثة: وهي منطقة هضبة الأودية الستة في جنوب غرب المملكة والسفوح الشرقية للجبال ومنطقة الطائف.</a:t>
            </a:r>
          </a:p>
          <a:p>
            <a:r>
              <a:rPr lang="ar-SA" dirty="0" smtClean="0">
                <a:cs typeface="Akhbar MT" pitchFamily="2" charset="-78"/>
              </a:rPr>
              <a:t>4- المنطقة الرابعة: وهي المنطقة الشرقية وتمتد من الدهناء حتى ساحل الخليج العربي,وتشمل واحات الإحساء والقطيف ووادي المياه ووادي الباطن.</a:t>
            </a:r>
          </a:p>
          <a:p>
            <a:r>
              <a:rPr lang="ar-SA" dirty="0" smtClean="0">
                <a:cs typeface="Akhbar MT" pitchFamily="2" charset="-78"/>
              </a:rPr>
              <a:t>5- المنطقة الخامسة: وهي الجزء الشرقي والرسوبي من هضبة نجد وتشمل سدير والمحمل والشعيب ووادي حنيفة.</a:t>
            </a:r>
          </a:p>
          <a:p>
            <a:r>
              <a:rPr lang="ar-SA" dirty="0" smtClean="0">
                <a:cs typeface="Akhbar MT" pitchFamily="2" charset="-78"/>
              </a:rPr>
              <a:t>6- المنطقة السادسة: وهي الجزء الغربي من المملكة أو منطقة حوض البحر الأحمر وتشمل جبال مدين وجبال المدينة مع تهامة الحجاز وتهامة عسير والجبال الساحلية.</a:t>
            </a:r>
          </a:p>
          <a:p>
            <a:r>
              <a:rPr lang="ar-SA" dirty="0" smtClean="0">
                <a:cs typeface="Akhbar MT" pitchFamily="2" charset="-78"/>
              </a:rPr>
              <a:t>7- المنطقة السابعة: وهي منطقة صحراء الربع الخالي .</a:t>
            </a:r>
          </a:p>
          <a:p>
            <a:r>
              <a:rPr lang="ar-SA" dirty="0" smtClean="0">
                <a:cs typeface="Akhbar MT" pitchFamily="2" charset="-78"/>
              </a:rPr>
              <a:t>8- المنطقة الثامنة: ويطلق عليها المنطقة الصماء وهي عبارة عن السفوح الشرقية من جبال الحجاز مع الهضاب الغربية والجزء الغربي من هضبة نجد أي المناطق الهضابية الجافة من الدرع العربي.</a:t>
            </a:r>
          </a:p>
          <a:p>
            <a:endParaRPr lang="ar-SA" dirty="0">
              <a:cs typeface="Akhbar MT" pitchFamily="2" charset="-7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200" dirty="0" smtClean="0">
                <a:solidFill>
                  <a:srgbClr val="C00000"/>
                </a:solidFill>
                <a:cs typeface="Akhbar MT" pitchFamily="2" charset="-78"/>
              </a:rPr>
              <a:t>أن التنمية ستشمل جميع المناطق الزراعية بسبب اتساع مساحة الأراضي التي يمكن تنميتها فتتزايد مساحة الأرض المزروعة. </a:t>
            </a:r>
            <a:endParaRPr lang="ar-SA" sz="3200" dirty="0">
              <a:solidFill>
                <a:srgbClr val="C00000"/>
              </a:solidFill>
              <a:cs typeface="Akhbar MT" pitchFamily="2" charset="-78"/>
            </a:endParaRPr>
          </a:p>
        </p:txBody>
      </p:sp>
      <p:sp>
        <p:nvSpPr>
          <p:cNvPr id="3" name="عنصر نائب للمحتوى 2"/>
          <p:cNvSpPr>
            <a:spLocks noGrp="1"/>
          </p:cNvSpPr>
          <p:nvPr>
            <p:ph idx="1"/>
          </p:nvPr>
        </p:nvSpPr>
        <p:spPr/>
        <p:txBody>
          <a:bodyPr>
            <a:normAutofit/>
          </a:bodyPr>
          <a:lstStyle/>
          <a:p>
            <a:r>
              <a:rPr lang="ar-SA" dirty="0" smtClean="0">
                <a:cs typeface="Akhbar MT" pitchFamily="2" charset="-78"/>
              </a:rPr>
              <a:t>ساعد على التوسع في مساحات الأرض الزراعية في الفترة الماضية اكتشاف المياه الجوفية العميقة.لأن معظم التوسع حدث في مناطق الآبار العميقة.</a:t>
            </a:r>
          </a:p>
          <a:p>
            <a:r>
              <a:rPr lang="ar-SA" dirty="0" smtClean="0">
                <a:cs typeface="Akhbar MT" pitchFamily="2" charset="-78"/>
              </a:rPr>
              <a:t>لصعوبة المواصلات وضعف موارد المياه وندرتها ولسيادة نظام الري في الأقاليم الجافة أخذت الزراعة في الفترة الأولى الطابع البستاني وسادة الملكيات الصغيرة. </a:t>
            </a:r>
          </a:p>
          <a:p>
            <a:r>
              <a:rPr lang="ar-SA" dirty="0" smtClean="0">
                <a:cs typeface="Akhbar MT" pitchFamily="2" charset="-78"/>
              </a:rPr>
              <a:t>التوسع الزراعي الحديث اعتمد على الأساليب والتقنية الحديثة,فقد اعتمد على توفير مياه الري وايجاد طرق المواصلات الرئيسية والثانوية.</a:t>
            </a:r>
          </a:p>
          <a:p>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smtClean="0"/>
              <a:t>تطور الزراعة ومشاريع التنمية الزراعية في المملكة العربية السعودية  </a:t>
            </a:r>
            <a:endParaRPr lang="ar-SA" dirty="0"/>
          </a:p>
        </p:txBody>
      </p:sp>
      <p:sp>
        <p:nvSpPr>
          <p:cNvPr id="3" name="عنصر نائب للمحتوى 2"/>
          <p:cNvSpPr>
            <a:spLocks noGrp="1"/>
          </p:cNvSpPr>
          <p:nvPr>
            <p:ph idx="1"/>
          </p:nvPr>
        </p:nvSpPr>
        <p:spPr>
          <a:xfrm>
            <a:off x="1435608" y="2060848"/>
            <a:ext cx="7498080" cy="4187552"/>
          </a:xfrm>
        </p:spPr>
        <p:txBody>
          <a:bodyPr/>
          <a:lstStyle/>
          <a:p>
            <a:r>
              <a:rPr lang="ar-SA" dirty="0" smtClean="0">
                <a:cs typeface="Akhbar MT" pitchFamily="2" charset="-78"/>
              </a:rPr>
              <a:t>إن تخصيص الاعتمادات اللازمة لمشاريع التنمية في المجال الزراعي اتخذت الدولة عدة إجراءات منها:</a:t>
            </a:r>
          </a:p>
          <a:p>
            <a:r>
              <a:rPr lang="ar-SA" dirty="0" smtClean="0">
                <a:cs typeface="Akhbar MT" pitchFamily="2" charset="-78"/>
              </a:rPr>
              <a:t>1- توزيع الأراضي البور في المناطق التي ثبتت صلاحيتها للزراعة على الفلاحين.</a:t>
            </a:r>
          </a:p>
          <a:p>
            <a:r>
              <a:rPr lang="ar-SA" dirty="0" smtClean="0">
                <a:cs typeface="Akhbar MT" pitchFamily="2" charset="-78"/>
              </a:rPr>
              <a:t>2- تشجيع استخدام الآلات الحديثة والأساليب الزراعية الحديثة.</a:t>
            </a:r>
          </a:p>
          <a:p>
            <a:r>
              <a:rPr lang="ar-SA" dirty="0" smtClean="0">
                <a:cs typeface="Akhbar MT" pitchFamily="2" charset="-78"/>
              </a:rPr>
              <a:t>3- الاهتمام بالمشاريع المائية.</a:t>
            </a:r>
          </a:p>
          <a:p>
            <a:pPr>
              <a:buNone/>
            </a:pPr>
            <a:endParaRPr lang="ar-SA" dirty="0">
              <a:cs typeface="Akhbar MT" pitchFamily="2" charset="-7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أهم المشاريع المائية</a:t>
            </a:r>
            <a:endParaRPr lang="ar-SA" dirty="0"/>
          </a:p>
        </p:txBody>
      </p:sp>
      <p:sp>
        <p:nvSpPr>
          <p:cNvPr id="3" name="عنصر نائب للمحتوى 2"/>
          <p:cNvSpPr>
            <a:spLocks noGrp="1"/>
          </p:cNvSpPr>
          <p:nvPr>
            <p:ph idx="1"/>
          </p:nvPr>
        </p:nvSpPr>
        <p:spPr>
          <a:xfrm>
            <a:off x="1435608" y="1447800"/>
            <a:ext cx="7498080" cy="5005536"/>
          </a:xfrm>
        </p:spPr>
        <p:txBody>
          <a:bodyPr>
            <a:normAutofit fontScale="92500" lnSpcReduction="20000"/>
          </a:bodyPr>
          <a:lstStyle/>
          <a:p>
            <a:r>
              <a:rPr lang="ar-SA" dirty="0" smtClean="0">
                <a:cs typeface="Akhbar MT" pitchFamily="2" charset="-78"/>
              </a:rPr>
              <a:t>1- مشروع الري والصرف في الهفوف: </a:t>
            </a:r>
          </a:p>
          <a:p>
            <a:r>
              <a:rPr lang="ar-SA" dirty="0" smtClean="0">
                <a:cs typeface="Akhbar MT" pitchFamily="2" charset="-78"/>
              </a:rPr>
              <a:t>تعتبر واحات الهفوف من أكبر مساحات الأراضي المروية المتصلة كوحدة كاملة في المملكة العربية السعودية.</a:t>
            </a:r>
          </a:p>
          <a:p>
            <a:r>
              <a:rPr lang="ar-SA" dirty="0" smtClean="0">
                <a:cs typeface="Akhbar MT" pitchFamily="2" charset="-78"/>
              </a:rPr>
              <a:t>تمت الموافقة على هذا المشروع في ديسمبر عام 1966م وتم افتتاحه رسمياً في ديسمبر 1971م.</a:t>
            </a:r>
          </a:p>
          <a:p>
            <a:r>
              <a:rPr lang="ar-SA" dirty="0" smtClean="0">
                <a:cs typeface="Akhbar MT" pitchFamily="2" charset="-78"/>
              </a:rPr>
              <a:t>إقتضى المشروع إنشاء ثلاث محطات ضخ لرفع المياه إلى ثلاثة خزانات مرتفعة مبنية بالإسمنت المسلح.</a:t>
            </a:r>
          </a:p>
          <a:p>
            <a:r>
              <a:rPr lang="ar-SA" dirty="0" smtClean="0">
                <a:cs typeface="Akhbar MT" pitchFamily="2" charset="-78"/>
              </a:rPr>
              <a:t>2- مشروع تثبيت الكثبان الرملية في الهفوف:</a:t>
            </a:r>
          </a:p>
          <a:p>
            <a:r>
              <a:rPr lang="ar-SA" dirty="0" smtClean="0">
                <a:cs typeface="Akhbar MT" pitchFamily="2" charset="-78"/>
              </a:rPr>
              <a:t>عملت وزارة الزراعة على إقامة مشروع يوقف زحف تحركات الرمل ويحمي الأرض الزراعية من طغيانها.</a:t>
            </a:r>
          </a:p>
          <a:p>
            <a:r>
              <a:rPr lang="ar-SA" dirty="0" smtClean="0">
                <a:cs typeface="Akhbar MT" pitchFamily="2" charset="-78"/>
              </a:rPr>
              <a:t>بدأ هذا المشروع سنة 1963م.</a:t>
            </a:r>
          </a:p>
          <a:p>
            <a:endParaRPr lang="ar-SA" dirty="0">
              <a:cs typeface="Akhbar MT" pitchFamily="2"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620688"/>
            <a:ext cx="7498080" cy="5627712"/>
          </a:xfrm>
        </p:spPr>
        <p:txBody>
          <a:bodyPr>
            <a:normAutofit lnSpcReduction="10000"/>
          </a:bodyPr>
          <a:lstStyle/>
          <a:p>
            <a:r>
              <a:rPr lang="ar-SA" dirty="0" smtClean="0">
                <a:cs typeface="Akhbar MT" pitchFamily="2" charset="-78"/>
              </a:rPr>
              <a:t>3- مشروع تنمية وادي جازان:</a:t>
            </a:r>
          </a:p>
          <a:p>
            <a:r>
              <a:rPr lang="ar-SA" dirty="0" smtClean="0">
                <a:cs typeface="Akhbar MT" pitchFamily="2" charset="-78"/>
              </a:rPr>
              <a:t>يعتبر وادي جيزان من الأودية المهمة التي تأتي مياهه من جبال منطقة جيزان ومن جبال اليمن.</a:t>
            </a:r>
          </a:p>
          <a:p>
            <a:r>
              <a:rPr lang="ar-SA" dirty="0" smtClean="0">
                <a:cs typeface="Akhbar MT" pitchFamily="2" charset="-78"/>
              </a:rPr>
              <a:t>وضعت خطة لتنمية وادي جازان تضمنت إنشاء سد في ملكه وتطوير الري وإنشاء محطة نموذجية للتجارب الزراعية في قرية حاكمة.</a:t>
            </a:r>
          </a:p>
          <a:p>
            <a:r>
              <a:rPr lang="ar-SA" dirty="0" smtClean="0">
                <a:cs typeface="Akhbar MT" pitchFamily="2" charset="-78"/>
              </a:rPr>
              <a:t>4- مشروع الفيصل لتربية الأغنام النجدية في حرض:</a:t>
            </a:r>
          </a:p>
          <a:p>
            <a:r>
              <a:rPr lang="ar-SA" dirty="0" smtClean="0">
                <a:cs typeface="Akhbar MT" pitchFamily="2" charset="-78"/>
              </a:rPr>
              <a:t>يقع هذا المشروع في وادي السهباء على الخط الحديدي من الدمام إلى الرياض ,وسمى المشروع في البدء باسم ((مشروع حرض لتوطين البدو)) </a:t>
            </a:r>
          </a:p>
          <a:p>
            <a:r>
              <a:rPr lang="ar-SA" dirty="0" smtClean="0">
                <a:cs typeface="Akhbar MT" pitchFamily="2" charset="-78"/>
              </a:rPr>
              <a:t>في سنة 1391هـ/1971م </a:t>
            </a:r>
            <a:r>
              <a:rPr lang="ar-SA" dirty="0" err="1" smtClean="0">
                <a:cs typeface="Akhbar MT" pitchFamily="2" charset="-78"/>
              </a:rPr>
              <a:t>أنشات</a:t>
            </a:r>
            <a:r>
              <a:rPr lang="ar-SA" dirty="0" smtClean="0">
                <a:cs typeface="Akhbar MT" pitchFamily="2" charset="-78"/>
              </a:rPr>
              <a:t> ( هيئة مشروع الفيصل للأعداد والتوطين) مركزها في حرض.</a:t>
            </a:r>
          </a:p>
          <a:p>
            <a:endParaRPr lang="ar-SA" dirty="0" smtClean="0">
              <a:cs typeface="Akhbar MT" pitchFamily="2" charset="-78"/>
            </a:endParaRPr>
          </a:p>
          <a:p>
            <a:endParaRPr lang="ar-SA" dirty="0">
              <a:cs typeface="Akhbar MT" pitchFamily="2" charset="-7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548680"/>
            <a:ext cx="7498080" cy="5699720"/>
          </a:xfrm>
        </p:spPr>
        <p:txBody>
          <a:bodyPr/>
          <a:lstStyle/>
          <a:p>
            <a:r>
              <a:rPr lang="ar-SA" dirty="0" smtClean="0">
                <a:cs typeface="Akhbar MT" pitchFamily="2" charset="-78"/>
              </a:rPr>
              <a:t>5- مشروع الري والصرف في القطيف: </a:t>
            </a:r>
          </a:p>
          <a:p>
            <a:r>
              <a:rPr lang="ar-SA" dirty="0" smtClean="0">
                <a:cs typeface="Akhbar MT" pitchFamily="2" charset="-78"/>
              </a:rPr>
              <a:t>تتوفر المياه الجوفية في واحة القطيف في ثلاث طبقات حاملة للمياه هي:</a:t>
            </a:r>
          </a:p>
          <a:p>
            <a:r>
              <a:rPr lang="ar-SA" dirty="0" smtClean="0">
                <a:cs typeface="Akhbar MT" pitchFamily="2" charset="-78"/>
              </a:rPr>
              <a:t>أ) طبقة العلا الحاملة للمياه ويقع أعلاها على عمق 70-90م تحت سطح الأرض.</a:t>
            </a:r>
          </a:p>
          <a:p>
            <a:r>
              <a:rPr lang="ar-SA" dirty="0" smtClean="0">
                <a:cs typeface="Akhbar MT" pitchFamily="2" charset="-78"/>
              </a:rPr>
              <a:t>ب) طبقة الخبر ويقع أعلاها على عمق 90-130م تحت سطح الأرض.</a:t>
            </a:r>
          </a:p>
          <a:p>
            <a:r>
              <a:rPr lang="ar-SA" dirty="0" smtClean="0">
                <a:cs typeface="Akhbar MT" pitchFamily="2" charset="-78"/>
              </a:rPr>
              <a:t>ج) طبقة أم الرضمة ويقع أعلاها على عمق 200-245م تحت سطح الأرض.</a:t>
            </a:r>
            <a:endParaRPr lang="ar-SA" dirty="0">
              <a:cs typeface="Akhbar MT" pitchFamily="2" charset="-7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1570186"/>
          </a:xfrm>
        </p:spPr>
        <p:txBody>
          <a:bodyPr>
            <a:normAutofit/>
          </a:bodyPr>
          <a:lstStyle/>
          <a:p>
            <a:pPr algn="r"/>
            <a:r>
              <a:rPr lang="ar-SA" sz="3200" dirty="0" smtClean="0">
                <a:solidFill>
                  <a:schemeClr val="tx1"/>
                </a:solidFill>
                <a:effectLst/>
                <a:cs typeface="Akhbar MT" pitchFamily="2" charset="-78"/>
              </a:rPr>
              <a:t>6- مشروع السدود:</a:t>
            </a:r>
            <a:br>
              <a:rPr lang="ar-SA" sz="3200" dirty="0" smtClean="0">
                <a:solidFill>
                  <a:schemeClr val="tx1"/>
                </a:solidFill>
                <a:effectLst/>
                <a:cs typeface="Akhbar MT" pitchFamily="2" charset="-78"/>
              </a:rPr>
            </a:br>
            <a:r>
              <a:rPr lang="ar-SA" sz="3200" dirty="0" smtClean="0">
                <a:solidFill>
                  <a:schemeClr val="tx1"/>
                </a:solidFill>
                <a:effectLst/>
                <a:cs typeface="Akhbar MT" pitchFamily="2" charset="-78"/>
              </a:rPr>
              <a:t>اتخذت وزارة الزراعة والمياه التدبير لإنشاء عدد من السدود في أنحاء مختلفة من البلاد,</a:t>
            </a:r>
            <a:r>
              <a:rPr lang="ar-SA" sz="3200" b="1" dirty="0" smtClean="0">
                <a:solidFill>
                  <a:srgbClr val="C00000"/>
                </a:solidFill>
                <a:effectLst/>
                <a:cs typeface="Akhbar MT" pitchFamily="2" charset="-78"/>
              </a:rPr>
              <a:t>ومن أهم السدود التي تم بناؤها في المملكة:</a:t>
            </a:r>
            <a:endParaRPr lang="ar-SA" sz="3200" b="1" dirty="0">
              <a:solidFill>
                <a:srgbClr val="C00000"/>
              </a:solidFill>
              <a:effectLst/>
              <a:cs typeface="Akhbar MT" pitchFamily="2" charset="-78"/>
            </a:endParaRPr>
          </a:p>
        </p:txBody>
      </p:sp>
      <p:graphicFrame>
        <p:nvGraphicFramePr>
          <p:cNvPr id="4" name="رسم تخطيطي 3"/>
          <p:cNvGraphicFramePr/>
          <p:nvPr/>
        </p:nvGraphicFramePr>
        <p:xfrm>
          <a:off x="6588224" y="3140968"/>
          <a:ext cx="2376264" cy="2592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رسم تخطيطي 4"/>
          <p:cNvGraphicFramePr/>
          <p:nvPr/>
        </p:nvGraphicFramePr>
        <p:xfrm>
          <a:off x="611560" y="2492896"/>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slide(fromBottom)">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الإنتاج الزراعي في المملكة</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solidFill>
                  <a:schemeClr val="accent4">
                    <a:lumMod val="75000"/>
                  </a:schemeClr>
                </a:solidFill>
                <a:latin typeface="Arial Unicode MS" pitchFamily="34" charset="-128"/>
                <a:ea typeface="Arial Unicode MS" pitchFamily="34" charset="-128"/>
                <a:cs typeface="Arial Unicode MS" pitchFamily="34" charset="-128"/>
              </a:rPr>
              <a:t>أهم الحاصلات الزراعية في المملكة منذ عام 1971م:</a:t>
            </a:r>
          </a:p>
          <a:p>
            <a:r>
              <a:rPr lang="ar-SA" b="1" dirty="0" smtClean="0">
                <a:solidFill>
                  <a:srgbClr val="C00000"/>
                </a:solidFill>
                <a:latin typeface="Arial Unicode MS" pitchFamily="34" charset="-128"/>
                <a:ea typeface="Arial Unicode MS" pitchFamily="34" charset="-128"/>
                <a:cs typeface="Akhbar MT" pitchFamily="2" charset="-78"/>
              </a:rPr>
              <a:t>1- التمور:</a:t>
            </a:r>
          </a:p>
          <a:p>
            <a:r>
              <a:rPr lang="ar-SA" dirty="0" smtClean="0">
                <a:latin typeface="Arial Unicode MS" pitchFamily="34" charset="-128"/>
                <a:ea typeface="Arial Unicode MS" pitchFamily="34" charset="-128"/>
                <a:cs typeface="Akhbar MT" pitchFamily="2" charset="-78"/>
              </a:rPr>
              <a:t>يعتبر النخيل أهم الأشجار المثمرة في الأقاليم الصحراوية وعماد زراعة الواحات ولذلك كان أهم مزروعات المملكة وأكثرها انتشاراً وعماد اقتصادها الزراعي.وتعتبر المملكة رابعة دولة منتجة للتمور.</a:t>
            </a:r>
          </a:p>
          <a:p>
            <a:r>
              <a:rPr lang="ar-SA" dirty="0" smtClean="0">
                <a:latin typeface="Arial Unicode MS" pitchFamily="34" charset="-128"/>
                <a:ea typeface="Arial Unicode MS" pitchFamily="34" charset="-128"/>
                <a:cs typeface="Akhbar MT" pitchFamily="2" charset="-78"/>
              </a:rPr>
              <a:t>ولتمور أهمية غذائية واقتصادية.</a:t>
            </a:r>
          </a:p>
          <a:p>
            <a:r>
              <a:rPr lang="ar-SA" dirty="0" smtClean="0">
                <a:latin typeface="Arial Unicode MS" pitchFamily="34" charset="-128"/>
                <a:ea typeface="Arial Unicode MS" pitchFamily="34" charset="-128"/>
                <a:cs typeface="Akhbar MT" pitchFamily="2" charset="-78"/>
              </a:rPr>
              <a:t>ويزيد عدد التمور في المملكة عن مائتي نوع يقع في طليعتها السكرية كتمر والبرحي كبلح في القصيم وعامة نجد والعنبري في المدينة والخلاص في </a:t>
            </a:r>
            <a:r>
              <a:rPr lang="ar-SA" dirty="0" err="1" smtClean="0">
                <a:latin typeface="Arial Unicode MS" pitchFamily="34" charset="-128"/>
                <a:ea typeface="Arial Unicode MS" pitchFamily="34" charset="-128"/>
                <a:cs typeface="Akhbar MT" pitchFamily="2" charset="-78"/>
              </a:rPr>
              <a:t>الاحساء</a:t>
            </a:r>
            <a:r>
              <a:rPr lang="ar-SA" dirty="0" smtClean="0">
                <a:latin typeface="Arial Unicode MS" pitchFamily="34" charset="-128"/>
                <a:ea typeface="Arial Unicode MS" pitchFamily="34" charset="-128"/>
                <a:cs typeface="Akhbar MT" pitchFamily="2" charset="-78"/>
              </a:rPr>
              <a:t>.</a:t>
            </a:r>
            <a:endParaRPr lang="ar-SA" dirty="0">
              <a:latin typeface="Arial Unicode MS" pitchFamily="34" charset="-128"/>
              <a:ea typeface="Arial Unicode MS" pitchFamily="34" charset="-128"/>
              <a:cs typeface="Akhbar MT" pitchFamily="2"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free user\Pictures\imagesCAWKL70A.jpg"/>
          <p:cNvPicPr>
            <a:picLocks noChangeAspect="1" noChangeArrowheads="1"/>
          </p:cNvPicPr>
          <p:nvPr/>
        </p:nvPicPr>
        <p:blipFill>
          <a:blip r:embed="rId2" cstate="print"/>
          <a:srcRect/>
          <a:stretch>
            <a:fillRect/>
          </a:stretch>
        </p:blipFill>
        <p:spPr bwMode="auto">
          <a:xfrm>
            <a:off x="6156176" y="476672"/>
            <a:ext cx="2190750" cy="2085975"/>
          </a:xfrm>
          <a:prstGeom prst="rect">
            <a:avLst/>
          </a:prstGeom>
          <a:noFill/>
        </p:spPr>
      </p:pic>
      <p:pic>
        <p:nvPicPr>
          <p:cNvPr id="2051" name="Picture 3" descr="C:\Users\free user\Pictures\البلح.jpg"/>
          <p:cNvPicPr>
            <a:picLocks noChangeAspect="1" noChangeArrowheads="1"/>
          </p:cNvPicPr>
          <p:nvPr/>
        </p:nvPicPr>
        <p:blipFill>
          <a:blip r:embed="rId3" cstate="print"/>
          <a:srcRect/>
          <a:stretch>
            <a:fillRect/>
          </a:stretch>
        </p:blipFill>
        <p:spPr bwMode="auto">
          <a:xfrm>
            <a:off x="1619672" y="548680"/>
            <a:ext cx="2428875" cy="1876425"/>
          </a:xfrm>
          <a:prstGeom prst="rect">
            <a:avLst/>
          </a:prstGeom>
          <a:noFill/>
        </p:spPr>
      </p:pic>
      <p:pic>
        <p:nvPicPr>
          <p:cNvPr id="2052" name="Picture 4" descr="C:\Users\free user\Pictures\التمور.jpg"/>
          <p:cNvPicPr>
            <a:picLocks noChangeAspect="1" noChangeArrowheads="1"/>
          </p:cNvPicPr>
          <p:nvPr/>
        </p:nvPicPr>
        <p:blipFill>
          <a:blip r:embed="rId4" cstate="print"/>
          <a:srcRect/>
          <a:stretch>
            <a:fillRect/>
          </a:stretch>
        </p:blipFill>
        <p:spPr bwMode="auto">
          <a:xfrm>
            <a:off x="4355976" y="692696"/>
            <a:ext cx="1600200" cy="1200150"/>
          </a:xfrm>
          <a:prstGeom prst="rect">
            <a:avLst/>
          </a:prstGeom>
          <a:noFill/>
        </p:spPr>
      </p:pic>
      <p:pic>
        <p:nvPicPr>
          <p:cNvPr id="2053" name="Picture 5" descr="C:\Users\free user\Pictures\النخيل.jpg"/>
          <p:cNvPicPr>
            <a:picLocks noChangeAspect="1" noChangeArrowheads="1"/>
          </p:cNvPicPr>
          <p:nvPr/>
        </p:nvPicPr>
        <p:blipFill>
          <a:blip r:embed="rId5" cstate="print"/>
          <a:srcRect/>
          <a:stretch>
            <a:fillRect/>
          </a:stretch>
        </p:blipFill>
        <p:spPr bwMode="auto">
          <a:xfrm>
            <a:off x="6084168" y="4005064"/>
            <a:ext cx="2476500" cy="1847850"/>
          </a:xfrm>
          <a:prstGeom prst="rect">
            <a:avLst/>
          </a:prstGeom>
          <a:noFill/>
        </p:spPr>
      </p:pic>
      <p:pic>
        <p:nvPicPr>
          <p:cNvPr id="2054" name="Picture 6" descr="C:\Users\free user\Pictures\كككو.jpg"/>
          <p:cNvPicPr>
            <a:picLocks noChangeAspect="1" noChangeArrowheads="1"/>
          </p:cNvPicPr>
          <p:nvPr/>
        </p:nvPicPr>
        <p:blipFill>
          <a:blip r:embed="rId6" cstate="print"/>
          <a:srcRect/>
          <a:stretch>
            <a:fillRect/>
          </a:stretch>
        </p:blipFill>
        <p:spPr bwMode="auto">
          <a:xfrm>
            <a:off x="1763688" y="4437112"/>
            <a:ext cx="2664296" cy="1944216"/>
          </a:xfrm>
          <a:prstGeom prst="rect">
            <a:avLst/>
          </a:prstGeom>
          <a:noFill/>
        </p:spPr>
      </p:pic>
      <p:pic>
        <p:nvPicPr>
          <p:cNvPr id="2055" name="Picture 7" descr="C:\Users\free user\Pictures\imagesCATN731L.jpg"/>
          <p:cNvPicPr>
            <a:picLocks noChangeAspect="1" noChangeArrowheads="1"/>
          </p:cNvPicPr>
          <p:nvPr/>
        </p:nvPicPr>
        <p:blipFill>
          <a:blip r:embed="rId7" cstate="print"/>
          <a:srcRect/>
          <a:stretch>
            <a:fillRect/>
          </a:stretch>
        </p:blipFill>
        <p:spPr bwMode="auto">
          <a:xfrm>
            <a:off x="3347864" y="2564904"/>
            <a:ext cx="2619375" cy="1743075"/>
          </a:xfrm>
          <a:prstGeom prst="rect">
            <a:avLst/>
          </a:prstGeom>
          <a:noFill/>
        </p:spPr>
      </p:pic>
    </p:spTree>
  </p:cSld>
  <p:clrMapOvr>
    <a:masterClrMapping/>
  </p:clrMapOvr>
  <p:transition spd="slow">
    <p:newsfla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548680"/>
            <a:ext cx="7498080" cy="5699720"/>
          </a:xfrm>
        </p:spPr>
        <p:txBody>
          <a:bodyPr/>
          <a:lstStyle/>
          <a:p>
            <a:r>
              <a:rPr lang="ar-SA" b="1" dirty="0" smtClean="0">
                <a:solidFill>
                  <a:srgbClr val="C00000"/>
                </a:solidFill>
                <a:cs typeface="Akhbar MT" pitchFamily="2" charset="-78"/>
              </a:rPr>
              <a:t>2- الفواكه:</a:t>
            </a:r>
          </a:p>
          <a:p>
            <a:r>
              <a:rPr lang="ar-SA" dirty="0" smtClean="0">
                <a:cs typeface="Akhbar MT" pitchFamily="2" charset="-78"/>
              </a:rPr>
              <a:t>كان إقليم </a:t>
            </a:r>
            <a:r>
              <a:rPr lang="ar-SA" dirty="0" err="1" smtClean="0">
                <a:cs typeface="Akhbar MT" pitchFamily="2" charset="-78"/>
              </a:rPr>
              <a:t>الاحساء</a:t>
            </a:r>
            <a:r>
              <a:rPr lang="ar-SA" dirty="0" smtClean="0">
                <a:cs typeface="Akhbar MT" pitchFamily="2" charset="-78"/>
              </a:rPr>
              <a:t> يتفوق على غيره من أقاليم المملكة في إنتاج الفواكه لاسيما واحتي الهفوف والقطيف.</a:t>
            </a:r>
          </a:p>
          <a:p>
            <a:r>
              <a:rPr lang="ar-SA" dirty="0" smtClean="0">
                <a:cs typeface="Akhbar MT" pitchFamily="2" charset="-78"/>
              </a:rPr>
              <a:t>وفي طليعة الفواكه التي نالت اهتماما في المملكة العنب. </a:t>
            </a:r>
            <a:r>
              <a:rPr lang="ar-SA" dirty="0" err="1" smtClean="0">
                <a:cs typeface="Akhbar MT" pitchFamily="2" charset="-78"/>
              </a:rPr>
              <a:t>وايضاً</a:t>
            </a:r>
            <a:r>
              <a:rPr lang="ar-SA" dirty="0" smtClean="0">
                <a:cs typeface="Akhbar MT" pitchFamily="2" charset="-78"/>
              </a:rPr>
              <a:t> الموالح نالت اهتماماً كبيراً ومن الفواكه المهمة الرمان والمشمش والتفاح والموز والتين والخوخ.</a:t>
            </a:r>
          </a:p>
          <a:p>
            <a:r>
              <a:rPr lang="ar-SA" dirty="0" smtClean="0">
                <a:cs typeface="Akhbar MT" pitchFamily="2" charset="-78"/>
              </a:rPr>
              <a:t>أما البن تقتصر زراعته على المرتفعات الجبلية.</a:t>
            </a:r>
            <a:endParaRPr lang="ar-SA" dirty="0">
              <a:cs typeface="Akhbar MT" pitchFamily="2" charset="-7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free user\Pictures\فواكة.jpg"/>
          <p:cNvPicPr>
            <a:picLocks noChangeAspect="1" noChangeArrowheads="1"/>
          </p:cNvPicPr>
          <p:nvPr/>
        </p:nvPicPr>
        <p:blipFill>
          <a:blip r:embed="rId2" cstate="print"/>
          <a:srcRect/>
          <a:stretch>
            <a:fillRect/>
          </a:stretch>
        </p:blipFill>
        <p:spPr bwMode="auto">
          <a:xfrm>
            <a:off x="3779912" y="2780928"/>
            <a:ext cx="2466975" cy="1847850"/>
          </a:xfrm>
          <a:prstGeom prst="rect">
            <a:avLst/>
          </a:prstGeom>
          <a:noFill/>
        </p:spPr>
      </p:pic>
      <p:pic>
        <p:nvPicPr>
          <p:cNvPr id="3077" name="Picture 5" descr="C:\Users\free user\Pictures\الرمان.jpg"/>
          <p:cNvPicPr>
            <a:picLocks noChangeAspect="1" noChangeArrowheads="1"/>
          </p:cNvPicPr>
          <p:nvPr/>
        </p:nvPicPr>
        <p:blipFill>
          <a:blip r:embed="rId3" cstate="print"/>
          <a:srcRect/>
          <a:stretch>
            <a:fillRect/>
          </a:stretch>
        </p:blipFill>
        <p:spPr bwMode="auto">
          <a:xfrm>
            <a:off x="6300192" y="4437112"/>
            <a:ext cx="2466975" cy="1847850"/>
          </a:xfrm>
          <a:prstGeom prst="rect">
            <a:avLst/>
          </a:prstGeom>
          <a:noFill/>
        </p:spPr>
      </p:pic>
      <p:pic>
        <p:nvPicPr>
          <p:cNvPr id="3079" name="Picture 7" descr="C:\Users\free user\Pictures\التين.jpg"/>
          <p:cNvPicPr>
            <a:picLocks noChangeAspect="1" noChangeArrowheads="1"/>
          </p:cNvPicPr>
          <p:nvPr/>
        </p:nvPicPr>
        <p:blipFill>
          <a:blip r:embed="rId4" cstate="print"/>
          <a:srcRect/>
          <a:stretch>
            <a:fillRect/>
          </a:stretch>
        </p:blipFill>
        <p:spPr bwMode="auto">
          <a:xfrm>
            <a:off x="1547664" y="4797152"/>
            <a:ext cx="2571750" cy="1771650"/>
          </a:xfrm>
          <a:prstGeom prst="rect">
            <a:avLst/>
          </a:prstGeom>
          <a:noFill/>
        </p:spPr>
      </p:pic>
      <p:pic>
        <p:nvPicPr>
          <p:cNvPr id="3080" name="Picture 8" descr="C:\Users\free user\Pictures\البن.jpg"/>
          <p:cNvPicPr>
            <a:picLocks noChangeAspect="1" noChangeArrowheads="1"/>
          </p:cNvPicPr>
          <p:nvPr/>
        </p:nvPicPr>
        <p:blipFill>
          <a:blip r:embed="rId5" cstate="print"/>
          <a:srcRect/>
          <a:stretch>
            <a:fillRect/>
          </a:stretch>
        </p:blipFill>
        <p:spPr bwMode="auto">
          <a:xfrm>
            <a:off x="1907704" y="260648"/>
            <a:ext cx="1847850" cy="2466975"/>
          </a:xfrm>
          <a:prstGeom prst="rect">
            <a:avLst/>
          </a:prstGeom>
          <a:noFill/>
        </p:spPr>
      </p:pic>
      <p:pic>
        <p:nvPicPr>
          <p:cNvPr id="3081" name="Picture 9" descr="C:\Users\free user\Pictures\imagesCAPUG8VL.jpg"/>
          <p:cNvPicPr>
            <a:picLocks noChangeAspect="1" noChangeArrowheads="1"/>
          </p:cNvPicPr>
          <p:nvPr/>
        </p:nvPicPr>
        <p:blipFill>
          <a:blip r:embed="rId6" cstate="print"/>
          <a:srcRect/>
          <a:stretch>
            <a:fillRect/>
          </a:stretch>
        </p:blipFill>
        <p:spPr bwMode="auto">
          <a:xfrm>
            <a:off x="179512" y="1772816"/>
            <a:ext cx="1628775" cy="2800350"/>
          </a:xfrm>
          <a:prstGeom prst="rect">
            <a:avLst/>
          </a:prstGeom>
          <a:noFill/>
        </p:spPr>
      </p:pic>
      <p:pic>
        <p:nvPicPr>
          <p:cNvPr id="3082" name="Picture 10" descr="C:\Users\free user\Pictures\imagesCALDHQ0K.jpg"/>
          <p:cNvPicPr>
            <a:picLocks noChangeAspect="1" noChangeArrowheads="1"/>
          </p:cNvPicPr>
          <p:nvPr/>
        </p:nvPicPr>
        <p:blipFill>
          <a:blip r:embed="rId7" cstate="print"/>
          <a:srcRect/>
          <a:stretch>
            <a:fillRect/>
          </a:stretch>
        </p:blipFill>
        <p:spPr bwMode="auto">
          <a:xfrm>
            <a:off x="6732240" y="1700808"/>
            <a:ext cx="1933575" cy="2362200"/>
          </a:xfrm>
          <a:prstGeom prst="rect">
            <a:avLst/>
          </a:prstGeom>
          <a:noFill/>
        </p:spPr>
      </p:pic>
      <p:pic>
        <p:nvPicPr>
          <p:cNvPr id="3085" name="Picture 13" descr="C:\Users\free user\Pictures\imagesCA59H5J9.jpg"/>
          <p:cNvPicPr>
            <a:picLocks noChangeAspect="1" noChangeArrowheads="1"/>
          </p:cNvPicPr>
          <p:nvPr/>
        </p:nvPicPr>
        <p:blipFill>
          <a:blip r:embed="rId8" cstate="print"/>
          <a:srcRect/>
          <a:stretch>
            <a:fillRect/>
          </a:stretch>
        </p:blipFill>
        <p:spPr bwMode="auto">
          <a:xfrm>
            <a:off x="4283968" y="404664"/>
            <a:ext cx="3124200" cy="1466850"/>
          </a:xfrm>
          <a:prstGeom prst="rect">
            <a:avLst/>
          </a:prstGeom>
          <a:noFill/>
        </p:spPr>
      </p:pic>
    </p:spTree>
  </p:cSld>
  <p:clrMapOvr>
    <a:masterClrMapping/>
  </p:clrMapOvr>
  <p:transition spd="slow">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404664"/>
            <a:ext cx="7498080" cy="5843736"/>
          </a:xfrm>
        </p:spPr>
        <p:txBody>
          <a:bodyPr/>
          <a:lstStyle/>
          <a:p>
            <a:r>
              <a:rPr lang="ar-SA" dirty="0" smtClean="0">
                <a:solidFill>
                  <a:srgbClr val="C00000"/>
                </a:solidFill>
                <a:cs typeface="Akhbar MT" pitchFamily="2" charset="-78"/>
              </a:rPr>
              <a:t>3- الحبوب الغذائية: </a:t>
            </a:r>
          </a:p>
          <a:p>
            <a:r>
              <a:rPr lang="ar-SA" dirty="0" smtClean="0">
                <a:cs typeface="Akhbar MT" pitchFamily="2" charset="-78"/>
              </a:rPr>
              <a:t>أن المنطقة الجنوبية الغربية كانت هي المنطقة المتخصصة بزراعة الحبوب الغذائية.</a:t>
            </a:r>
          </a:p>
          <a:p>
            <a:r>
              <a:rPr lang="ar-SA" dirty="0" smtClean="0">
                <a:solidFill>
                  <a:srgbClr val="002060"/>
                </a:solidFill>
                <a:cs typeface="Akhbar MT" pitchFamily="2" charset="-78"/>
              </a:rPr>
              <a:t>أهم أصناف الحبوب الشتوية في المملكة:</a:t>
            </a:r>
          </a:p>
          <a:p>
            <a:r>
              <a:rPr lang="ar-SA" dirty="0" smtClean="0">
                <a:solidFill>
                  <a:srgbClr val="00B050"/>
                </a:solidFill>
                <a:cs typeface="Akhbar MT" pitchFamily="2" charset="-78"/>
              </a:rPr>
              <a:t>(أ) القمح :</a:t>
            </a:r>
            <a:r>
              <a:rPr lang="ar-SA" dirty="0" smtClean="0">
                <a:cs typeface="Akhbar MT" pitchFamily="2" charset="-78"/>
              </a:rPr>
              <a:t>يحتل المركزالأول بين حاصلات الحبوب من حيث المساحات التي يشغلها ومن حيث انتاجة السنوي وقيمتة الغذائية والاقتصادية.</a:t>
            </a:r>
          </a:p>
          <a:p>
            <a:r>
              <a:rPr lang="ar-SA" dirty="0" smtClean="0">
                <a:cs typeface="Akhbar MT" pitchFamily="2" charset="-78"/>
              </a:rPr>
              <a:t>أهم مناطق زراعته الرياض وعسير والقصيم.</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free user\Pictures\الحبوب.jpg"/>
          <p:cNvPicPr>
            <a:picLocks noChangeAspect="1" noChangeArrowheads="1"/>
          </p:cNvPicPr>
          <p:nvPr/>
        </p:nvPicPr>
        <p:blipFill>
          <a:blip r:embed="rId2" cstate="print"/>
          <a:srcRect/>
          <a:stretch>
            <a:fillRect/>
          </a:stretch>
        </p:blipFill>
        <p:spPr bwMode="auto">
          <a:xfrm>
            <a:off x="2051720" y="764704"/>
            <a:ext cx="2592288" cy="1800200"/>
          </a:xfrm>
          <a:prstGeom prst="rect">
            <a:avLst/>
          </a:prstGeom>
          <a:noFill/>
        </p:spPr>
      </p:pic>
      <p:pic>
        <p:nvPicPr>
          <p:cNvPr id="8196" name="Picture 4" descr="C:\Users\free user\Pictures\....القمح.jpg"/>
          <p:cNvPicPr>
            <a:picLocks noChangeAspect="1" noChangeArrowheads="1"/>
          </p:cNvPicPr>
          <p:nvPr/>
        </p:nvPicPr>
        <p:blipFill>
          <a:blip r:embed="rId3" cstate="print"/>
          <a:srcRect/>
          <a:stretch>
            <a:fillRect/>
          </a:stretch>
        </p:blipFill>
        <p:spPr bwMode="auto">
          <a:xfrm>
            <a:off x="3995936" y="2636912"/>
            <a:ext cx="4104456" cy="3168352"/>
          </a:xfrm>
          <a:prstGeom prst="rect">
            <a:avLst/>
          </a:prstGeom>
          <a:noFill/>
        </p:spPr>
      </p:pic>
    </p:spTree>
  </p:cSld>
  <p:clrMapOvr>
    <a:masterClrMapping/>
  </p:clrMapOvr>
  <p:transition spd="slow">
    <p:split orient="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332656"/>
            <a:ext cx="7498080" cy="5915744"/>
          </a:xfrm>
        </p:spPr>
        <p:txBody>
          <a:bodyPr/>
          <a:lstStyle/>
          <a:p>
            <a:r>
              <a:rPr lang="ar-SA" dirty="0" smtClean="0">
                <a:solidFill>
                  <a:srgbClr val="00B050"/>
                </a:solidFill>
                <a:cs typeface="Akhbar MT" pitchFamily="2" charset="-78"/>
              </a:rPr>
              <a:t>(ب) الشعير:</a:t>
            </a:r>
            <a:r>
              <a:rPr lang="ar-SA" dirty="0" smtClean="0">
                <a:cs typeface="Akhbar MT" pitchFamily="2" charset="-78"/>
              </a:rPr>
              <a:t>ويشغل المركز الثاني من بين حاصلات الحبوب الشتوية.أهم مناطق إنتاجه الرياض وأمارات الشمال والمنطقة الشرقية والقصيم .</a:t>
            </a:r>
          </a:p>
          <a:p>
            <a:r>
              <a:rPr lang="ar-SA" dirty="0" smtClean="0">
                <a:cs typeface="Akhbar MT" pitchFamily="2" charset="-78"/>
              </a:rPr>
              <a:t>أما المناطق التي يكون إنتاج الشعير معدوم أوشبة معدوم هي جازان ونجران ومكة المكرمة.</a:t>
            </a:r>
          </a:p>
          <a:p>
            <a:r>
              <a:rPr lang="ar-SA" dirty="0" smtClean="0">
                <a:cs typeface="Akhbar MT" pitchFamily="2" charset="-78"/>
              </a:rPr>
              <a:t>أما العدس والفول فتزرع في مساحات محدودة جداً في جهات مختلفة من المملكة.</a:t>
            </a:r>
          </a:p>
          <a:p>
            <a:endParaRPr lang="ar-SA" dirty="0">
              <a:cs typeface="Akhbar MT" pitchFamily="2" charset="-78"/>
            </a:endParaRPr>
          </a:p>
        </p:txBody>
      </p:sp>
      <p:pic>
        <p:nvPicPr>
          <p:cNvPr id="5122" name="Picture 2" descr="C:\Users\free user\Pictures\الشعير.jpg"/>
          <p:cNvPicPr>
            <a:picLocks noChangeAspect="1" noChangeArrowheads="1"/>
          </p:cNvPicPr>
          <p:nvPr/>
        </p:nvPicPr>
        <p:blipFill>
          <a:blip r:embed="rId2" cstate="print"/>
          <a:srcRect/>
          <a:stretch>
            <a:fillRect/>
          </a:stretch>
        </p:blipFill>
        <p:spPr bwMode="auto">
          <a:xfrm>
            <a:off x="2339752" y="3717032"/>
            <a:ext cx="4248472" cy="2880320"/>
          </a:xfrm>
          <a:prstGeom prst="rect">
            <a:avLst/>
          </a:prstGeom>
          <a:noFill/>
        </p:spPr>
      </p:pic>
      <p:pic>
        <p:nvPicPr>
          <p:cNvPr id="5123" name="Picture 3" descr="C:\Users\free user\Pictures\البقوليات.jpg"/>
          <p:cNvPicPr>
            <a:picLocks noChangeAspect="1" noChangeArrowheads="1"/>
          </p:cNvPicPr>
          <p:nvPr/>
        </p:nvPicPr>
        <p:blipFill>
          <a:blip r:embed="rId3" cstate="print"/>
          <a:srcRect/>
          <a:stretch>
            <a:fillRect/>
          </a:stretch>
        </p:blipFill>
        <p:spPr bwMode="auto">
          <a:xfrm>
            <a:off x="251520" y="2564904"/>
            <a:ext cx="1800200" cy="2808312"/>
          </a:xfrm>
          <a:prstGeom prst="rect">
            <a:avLst/>
          </a:prstGeom>
          <a:noFill/>
        </p:spPr>
      </p:pic>
    </p:spTree>
  </p:cSld>
  <p:clrMapOvr>
    <a:masterClrMapping/>
  </p:clrMapOvr>
  <p:transition spd="slow">
    <p:circl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188640"/>
            <a:ext cx="7498080" cy="6059760"/>
          </a:xfrm>
        </p:spPr>
        <p:txBody>
          <a:bodyPr/>
          <a:lstStyle/>
          <a:p>
            <a:r>
              <a:rPr lang="ar-SA" dirty="0" smtClean="0">
                <a:solidFill>
                  <a:srgbClr val="00B050"/>
                </a:solidFill>
                <a:cs typeface="Akhbar MT" pitchFamily="2" charset="-78"/>
              </a:rPr>
              <a:t>(ج) الذرة الرفيعة أو الذرة البيضاء:</a:t>
            </a:r>
            <a:r>
              <a:rPr lang="ar-SA" dirty="0" smtClean="0">
                <a:cs typeface="Akhbar MT" pitchFamily="2" charset="-78"/>
              </a:rPr>
              <a:t>وتحتل المركز الأول من بين الحاصلات الصيفية بل وحاصلات الحبوب.</a:t>
            </a:r>
          </a:p>
          <a:p>
            <a:r>
              <a:rPr lang="ar-SA" dirty="0" smtClean="0">
                <a:cs typeface="Akhbar MT" pitchFamily="2" charset="-78"/>
              </a:rPr>
              <a:t>تراجع إنتاج الذرة والتي يأتي معظمها من جازان والقنفذة إلى تقهقر الزراعة عامة في مثل هذه المناطق بسبب ترك المزارعين أعمالهم وهجرتهم للتفتيش عن أعمال أخرى في المملكة </a:t>
            </a:r>
            <a:r>
              <a:rPr lang="ar-SA" dirty="0" smtClean="0">
                <a:solidFill>
                  <a:srgbClr val="FF0000"/>
                </a:solidFill>
                <a:cs typeface="Akhbar MT" pitchFamily="2" charset="-78"/>
              </a:rPr>
              <a:t>(عللي) </a:t>
            </a:r>
            <a:r>
              <a:rPr lang="ar-SA" dirty="0" smtClean="0">
                <a:cs typeface="Akhbar MT" pitchFamily="2" charset="-78"/>
              </a:rPr>
              <a:t>نظراً لضعف مردود الإنتاج الزراعي وارتفاع أجور الأعمال الأخرى.</a:t>
            </a:r>
          </a:p>
          <a:p>
            <a:endParaRPr lang="ar-SA" dirty="0" smtClean="0">
              <a:cs typeface="Akhbar MT" pitchFamily="2" charset="-7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188640"/>
            <a:ext cx="7498080" cy="6059760"/>
          </a:xfrm>
        </p:spPr>
        <p:txBody>
          <a:bodyPr/>
          <a:lstStyle/>
          <a:p>
            <a:r>
              <a:rPr lang="ar-SA" dirty="0" smtClean="0">
                <a:solidFill>
                  <a:srgbClr val="FF0000"/>
                </a:solidFill>
                <a:cs typeface="Akhbar MT" pitchFamily="2" charset="-78"/>
              </a:rPr>
              <a:t>(د) الدخن </a:t>
            </a:r>
            <a:r>
              <a:rPr lang="ar-SA" dirty="0" smtClean="0">
                <a:cs typeface="Akhbar MT" pitchFamily="2" charset="-78"/>
              </a:rPr>
              <a:t>:</a:t>
            </a:r>
          </a:p>
          <a:p>
            <a:r>
              <a:rPr lang="ar-SA" dirty="0" smtClean="0">
                <a:cs typeface="Akhbar MT" pitchFamily="2" charset="-78"/>
              </a:rPr>
              <a:t>كان يحتل المركز الأول من بين أصناف الحبوب من حيث مساحة الأرض التي يشغلها سنوياً إلا أن إنتاج المملكة من حبوب الدخن كان متواضعاً ولم يتناسب من اتساع المساحة</a:t>
            </a:r>
            <a:r>
              <a:rPr lang="ar-SA" dirty="0" smtClean="0">
                <a:solidFill>
                  <a:srgbClr val="0070C0"/>
                </a:solidFill>
                <a:cs typeface="Akhbar MT" pitchFamily="2" charset="-78"/>
              </a:rPr>
              <a:t>(عللي) </a:t>
            </a:r>
            <a:r>
              <a:rPr lang="ar-SA" dirty="0" smtClean="0">
                <a:cs typeface="Akhbar MT" pitchFamily="2" charset="-78"/>
              </a:rPr>
              <a:t>بسبب زراعته للحصول على علف أخضر لتغذية المواشي.</a:t>
            </a:r>
          </a:p>
          <a:p>
            <a:r>
              <a:rPr lang="ar-SA" dirty="0" smtClean="0">
                <a:cs typeface="Akhbar MT" pitchFamily="2" charset="-78"/>
              </a:rPr>
              <a:t>ويشترك الدخن مع الذرة في أن أهم مناطق إنتاجها منطقتي جازان والقنفذة.</a:t>
            </a:r>
          </a:p>
          <a:p>
            <a:r>
              <a:rPr lang="ar-SA" dirty="0" smtClean="0">
                <a:cs typeface="Akhbar MT" pitchFamily="2" charset="-78"/>
              </a:rPr>
              <a:t>ويزرع الأرز في واحة الهفوف بكميات محدودة.أما الذرة الصفراء فتزرع في جنوب غرب المملكة.</a:t>
            </a:r>
          </a:p>
          <a:p>
            <a:endParaRPr lang="ar-SA" dirty="0">
              <a:cs typeface="Akhbar MT" pitchFamily="2" charset="-7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free user\Pictures\الدخن.jpg"/>
          <p:cNvPicPr>
            <a:picLocks noChangeAspect="1" noChangeArrowheads="1"/>
          </p:cNvPicPr>
          <p:nvPr/>
        </p:nvPicPr>
        <p:blipFill>
          <a:blip r:embed="rId2" cstate="print"/>
          <a:srcRect/>
          <a:stretch>
            <a:fillRect/>
          </a:stretch>
        </p:blipFill>
        <p:spPr bwMode="auto">
          <a:xfrm>
            <a:off x="5148064" y="836712"/>
            <a:ext cx="2419350" cy="1885950"/>
          </a:xfrm>
          <a:prstGeom prst="rect">
            <a:avLst/>
          </a:prstGeom>
          <a:noFill/>
        </p:spPr>
      </p:pic>
      <p:pic>
        <p:nvPicPr>
          <p:cNvPr id="6147" name="Picture 3" descr="C:\Users\free user\Pictures\الذرة.jpg"/>
          <p:cNvPicPr>
            <a:picLocks noChangeAspect="1" noChangeArrowheads="1"/>
          </p:cNvPicPr>
          <p:nvPr/>
        </p:nvPicPr>
        <p:blipFill>
          <a:blip r:embed="rId3" cstate="print"/>
          <a:srcRect/>
          <a:stretch>
            <a:fillRect/>
          </a:stretch>
        </p:blipFill>
        <p:spPr bwMode="auto">
          <a:xfrm>
            <a:off x="4427984" y="3789040"/>
            <a:ext cx="2343150" cy="1952625"/>
          </a:xfrm>
          <a:prstGeom prst="rect">
            <a:avLst/>
          </a:prstGeom>
          <a:noFill/>
        </p:spPr>
      </p:pic>
      <p:pic>
        <p:nvPicPr>
          <p:cNvPr id="6148" name="Picture 4" descr="C:\Users\free user\Pictures\الارز.jpg"/>
          <p:cNvPicPr>
            <a:picLocks noChangeAspect="1" noChangeArrowheads="1"/>
          </p:cNvPicPr>
          <p:nvPr/>
        </p:nvPicPr>
        <p:blipFill>
          <a:blip r:embed="rId4" cstate="print"/>
          <a:srcRect/>
          <a:stretch>
            <a:fillRect/>
          </a:stretch>
        </p:blipFill>
        <p:spPr bwMode="auto">
          <a:xfrm>
            <a:off x="1835696" y="2132856"/>
            <a:ext cx="2009775" cy="1743075"/>
          </a:xfrm>
          <a:prstGeom prst="rect">
            <a:avLst/>
          </a:prstGeom>
          <a:noFill/>
        </p:spPr>
      </p:pic>
    </p:spTree>
  </p:cSld>
  <p:clrMapOvr>
    <a:masterClrMapping/>
  </p:clrMapOvr>
  <p:transition spd="slow">
    <p:wheel spokes="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548680"/>
            <a:ext cx="7498080" cy="5699720"/>
          </a:xfrm>
        </p:spPr>
        <p:txBody>
          <a:bodyPr/>
          <a:lstStyle/>
          <a:p>
            <a:r>
              <a:rPr lang="ar-SA" dirty="0" smtClean="0">
                <a:solidFill>
                  <a:srgbClr val="FF0000"/>
                </a:solidFill>
                <a:cs typeface="Akhbar MT" pitchFamily="2" charset="-78"/>
              </a:rPr>
              <a:t>4- الأعلاف:</a:t>
            </a:r>
          </a:p>
          <a:p>
            <a:r>
              <a:rPr lang="ar-SA" dirty="0" smtClean="0">
                <a:cs typeface="Akhbar MT" pitchFamily="2" charset="-78"/>
              </a:rPr>
              <a:t>يزرع في المملكة عدد من النباتات العلفية لتغذية الحيوانات وأهمها وأكثره انتشاراً في المملكة البرسيم.</a:t>
            </a:r>
          </a:p>
          <a:p>
            <a:endParaRPr lang="ar-SA" dirty="0">
              <a:solidFill>
                <a:srgbClr val="FF0000"/>
              </a:solidFill>
              <a:cs typeface="Akhbar MT" pitchFamily="2" charset="-78"/>
            </a:endParaRPr>
          </a:p>
        </p:txBody>
      </p:sp>
      <p:pic>
        <p:nvPicPr>
          <p:cNvPr id="9218" name="Picture 2" descr="C:\Users\free user\Pictures\MI514237.jpg"/>
          <p:cNvPicPr>
            <a:picLocks noChangeAspect="1" noChangeArrowheads="1"/>
          </p:cNvPicPr>
          <p:nvPr/>
        </p:nvPicPr>
        <p:blipFill>
          <a:blip r:embed="rId2" cstate="print"/>
          <a:srcRect/>
          <a:stretch>
            <a:fillRect/>
          </a:stretch>
        </p:blipFill>
        <p:spPr bwMode="auto">
          <a:xfrm>
            <a:off x="2339752" y="2420888"/>
            <a:ext cx="5616624" cy="406794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1000" fill="hold"/>
                                        <p:tgtEl>
                                          <p:spTgt spid="9218"/>
                                        </p:tgtEl>
                                        <p:attrNameLst>
                                          <p:attrName>ppt_x</p:attrName>
                                        </p:attrNameLst>
                                      </p:cBhvr>
                                      <p:tavLst>
                                        <p:tav tm="0">
                                          <p:val>
                                            <p:strVal val="#ppt_x"/>
                                          </p:val>
                                        </p:tav>
                                        <p:tav tm="100000">
                                          <p:val>
                                            <p:strVal val="#ppt_x"/>
                                          </p:val>
                                        </p:tav>
                                      </p:tavLst>
                                    </p:anim>
                                    <p:anim calcmode="lin" valueType="num">
                                      <p:cBhvr additive="base">
                                        <p:cTn id="8" dur="1000" fill="hold"/>
                                        <p:tgtEl>
                                          <p:spTgt spid="9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620688"/>
            <a:ext cx="7498080" cy="5627712"/>
          </a:xfrm>
        </p:spPr>
        <p:txBody>
          <a:bodyPr/>
          <a:lstStyle/>
          <a:p>
            <a:r>
              <a:rPr lang="ar-SA" dirty="0" smtClean="0">
                <a:solidFill>
                  <a:srgbClr val="FF0000"/>
                </a:solidFill>
                <a:cs typeface="Akhbar MT" pitchFamily="2" charset="-78"/>
              </a:rPr>
              <a:t>5- الخضروات:</a:t>
            </a:r>
          </a:p>
          <a:p>
            <a:r>
              <a:rPr lang="ar-SA" dirty="0" smtClean="0">
                <a:cs typeface="Akhbar MT" pitchFamily="2" charset="-78"/>
              </a:rPr>
              <a:t>لم يكن لزراعة الخضروات شأن كبير في المملكة في الماضي ثم بدأ الاهتمام بها </a:t>
            </a:r>
            <a:r>
              <a:rPr lang="ar-SA" dirty="0" err="1" smtClean="0">
                <a:cs typeface="Akhbar MT" pitchFamily="2" charset="-78"/>
              </a:rPr>
              <a:t>حنباً</a:t>
            </a:r>
            <a:r>
              <a:rPr lang="ar-SA" dirty="0" smtClean="0">
                <a:cs typeface="Akhbar MT" pitchFamily="2" charset="-78"/>
              </a:rPr>
              <a:t> إلى جنب مع تقدم الزراعة عامة </a:t>
            </a:r>
            <a:r>
              <a:rPr lang="ar-SA" dirty="0" smtClean="0">
                <a:solidFill>
                  <a:schemeClr val="accent3">
                    <a:lumMod val="75000"/>
                  </a:schemeClr>
                </a:solidFill>
                <a:cs typeface="Akhbar MT" pitchFamily="2" charset="-78"/>
              </a:rPr>
              <a:t>(عللي) </a:t>
            </a:r>
            <a:r>
              <a:rPr lang="ar-SA" dirty="0" smtClean="0">
                <a:solidFill>
                  <a:srgbClr val="0070C0"/>
                </a:solidFill>
                <a:cs typeface="Akhbar MT" pitchFamily="2" charset="-78"/>
              </a:rPr>
              <a:t>بسبب زيادة الطلب عليها خاصة في المدن.</a:t>
            </a:r>
          </a:p>
          <a:p>
            <a:r>
              <a:rPr lang="ar-SA" dirty="0" smtClean="0">
                <a:solidFill>
                  <a:schemeClr val="accent4">
                    <a:lumMod val="75000"/>
                  </a:schemeClr>
                </a:solidFill>
                <a:cs typeface="Akhbar MT" pitchFamily="2" charset="-78"/>
              </a:rPr>
              <a:t>أهم منتجات الخضروات في المملكة:</a:t>
            </a:r>
          </a:p>
          <a:p>
            <a:r>
              <a:rPr lang="ar-SA" dirty="0" smtClean="0">
                <a:cs typeface="Akhbar MT" pitchFamily="2" charset="-78"/>
              </a:rPr>
              <a:t>أ) الطماطم.</a:t>
            </a:r>
          </a:p>
          <a:p>
            <a:r>
              <a:rPr lang="ar-SA" dirty="0" smtClean="0">
                <a:cs typeface="Akhbar MT" pitchFamily="2" charset="-78"/>
              </a:rPr>
              <a:t>ب) البطيخ والشمام.</a:t>
            </a:r>
          </a:p>
          <a:p>
            <a:r>
              <a:rPr lang="ar-SA" dirty="0" smtClean="0">
                <a:cs typeface="Akhbar MT" pitchFamily="2" charset="-78"/>
              </a:rPr>
              <a:t>ج) البصل.</a:t>
            </a:r>
          </a:p>
          <a:p>
            <a:r>
              <a:rPr lang="ar-SA" dirty="0" smtClean="0">
                <a:cs typeface="Akhbar MT" pitchFamily="2" charset="-78"/>
              </a:rPr>
              <a:t>ويزرع من الخضروات الباذنجان والبطاطس والقرع والكرومب والجزر والفلفل والخس والجرجير الثوم والقرنبيط وغيرها.</a:t>
            </a:r>
          </a:p>
          <a:p>
            <a:endParaRPr lang="ar-SA" dirty="0" smtClean="0">
              <a:solidFill>
                <a:schemeClr val="accent4">
                  <a:lumMod val="75000"/>
                </a:schemeClr>
              </a:solidFill>
              <a:cs typeface="Akhbar MT" pitchFamily="2" charset="-78"/>
            </a:endParaRPr>
          </a:p>
          <a:p>
            <a:endParaRPr lang="ar-SA"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free user\Pictures\خنت.jpg"/>
          <p:cNvPicPr>
            <a:picLocks noGrp="1" noChangeAspect="1" noChangeArrowheads="1"/>
          </p:cNvPicPr>
          <p:nvPr>
            <p:ph idx="1"/>
          </p:nvPr>
        </p:nvPicPr>
        <p:blipFill>
          <a:blip r:embed="rId2" cstate="print"/>
          <a:srcRect/>
          <a:stretch>
            <a:fillRect/>
          </a:stretch>
        </p:blipFill>
        <p:spPr bwMode="auto">
          <a:xfrm>
            <a:off x="3347864" y="2564904"/>
            <a:ext cx="2466975" cy="1847850"/>
          </a:xfrm>
          <a:prstGeom prst="rect">
            <a:avLst/>
          </a:prstGeom>
          <a:noFill/>
        </p:spPr>
      </p:pic>
      <p:pic>
        <p:nvPicPr>
          <p:cNvPr id="4098" name="Picture 2" descr="C:\Users\free user\Pictures\خضروات.jpg"/>
          <p:cNvPicPr>
            <a:picLocks noChangeAspect="1" noChangeArrowheads="1"/>
          </p:cNvPicPr>
          <p:nvPr/>
        </p:nvPicPr>
        <p:blipFill>
          <a:blip r:embed="rId3" cstate="print"/>
          <a:srcRect/>
          <a:stretch>
            <a:fillRect/>
          </a:stretch>
        </p:blipFill>
        <p:spPr bwMode="auto">
          <a:xfrm>
            <a:off x="1331640" y="620688"/>
            <a:ext cx="2619375" cy="1743075"/>
          </a:xfrm>
          <a:prstGeom prst="rect">
            <a:avLst/>
          </a:prstGeom>
          <a:noFill/>
        </p:spPr>
      </p:pic>
      <p:pic>
        <p:nvPicPr>
          <p:cNvPr id="4100" name="Picture 4" descr="C:\Users\free user\Pictures\البطيخ.jpg"/>
          <p:cNvPicPr>
            <a:picLocks noChangeAspect="1" noChangeArrowheads="1"/>
          </p:cNvPicPr>
          <p:nvPr/>
        </p:nvPicPr>
        <p:blipFill>
          <a:blip r:embed="rId4" cstate="print"/>
          <a:srcRect/>
          <a:stretch>
            <a:fillRect/>
          </a:stretch>
        </p:blipFill>
        <p:spPr bwMode="auto">
          <a:xfrm>
            <a:off x="1475656" y="4941168"/>
            <a:ext cx="2076450" cy="1409700"/>
          </a:xfrm>
          <a:prstGeom prst="rect">
            <a:avLst/>
          </a:prstGeom>
          <a:noFill/>
        </p:spPr>
      </p:pic>
      <p:pic>
        <p:nvPicPr>
          <p:cNvPr id="4101" name="Picture 5" descr="C:\Users\free user\Pictures\imagesCA73DAV1.jpg"/>
          <p:cNvPicPr>
            <a:picLocks noChangeAspect="1" noChangeArrowheads="1"/>
          </p:cNvPicPr>
          <p:nvPr/>
        </p:nvPicPr>
        <p:blipFill>
          <a:blip r:embed="rId5" cstate="print"/>
          <a:srcRect/>
          <a:stretch>
            <a:fillRect/>
          </a:stretch>
        </p:blipFill>
        <p:spPr bwMode="auto">
          <a:xfrm>
            <a:off x="6012160" y="4149080"/>
            <a:ext cx="2419350" cy="1885950"/>
          </a:xfrm>
          <a:prstGeom prst="rect">
            <a:avLst/>
          </a:prstGeom>
          <a:noFill/>
        </p:spPr>
      </p:pic>
      <p:pic>
        <p:nvPicPr>
          <p:cNvPr id="4102" name="Picture 6" descr="C:\Users\free user\Pictures\imagesCA5MLD5U.jpg"/>
          <p:cNvPicPr>
            <a:picLocks noChangeAspect="1" noChangeArrowheads="1"/>
          </p:cNvPicPr>
          <p:nvPr/>
        </p:nvPicPr>
        <p:blipFill>
          <a:blip r:embed="rId6" cstate="print"/>
          <a:srcRect/>
          <a:stretch>
            <a:fillRect/>
          </a:stretch>
        </p:blipFill>
        <p:spPr bwMode="auto">
          <a:xfrm>
            <a:off x="5724128" y="764704"/>
            <a:ext cx="2619375" cy="1743075"/>
          </a:xfrm>
          <a:prstGeom prst="rect">
            <a:avLst/>
          </a:prstGeom>
          <a:noFill/>
        </p:spPr>
      </p:pic>
    </p:spTree>
  </p:cSld>
  <p:clrMapOvr>
    <a:masterClrMapping/>
  </p:clrMapOvr>
  <p:transition spd="slow">
    <p:comb dir="ver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C:\Users\free user\Pictures\allahoma.gif"/>
          <p:cNvPicPr>
            <a:picLocks noChangeAspect="1" noChangeArrowheads="1" noCrop="1"/>
          </p:cNvPicPr>
          <p:nvPr/>
        </p:nvPicPr>
        <p:blipFill>
          <a:blip r:embed="rId2" cstate="print"/>
          <a:srcRect/>
          <a:stretch>
            <a:fillRect/>
          </a:stretch>
        </p:blipFill>
        <p:spPr bwMode="auto">
          <a:xfrm>
            <a:off x="2411760" y="2000250"/>
            <a:ext cx="4608512" cy="358899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444</TotalTime>
  <Words>1849</Words>
  <Application>Microsoft Office PowerPoint</Application>
  <PresentationFormat>عرض على الشاشة (3:4)‏</PresentationFormat>
  <Paragraphs>162</Paragraphs>
  <Slides>39</Slides>
  <Notes>0</Notes>
  <HiddenSlides>0</HiddenSlides>
  <MMClips>0</MMClips>
  <ScaleCrop>false</ScaleCrop>
  <HeadingPairs>
    <vt:vector size="4" baseType="variant">
      <vt:variant>
        <vt:lpstr>سمة</vt:lpstr>
      </vt:variant>
      <vt:variant>
        <vt:i4>1</vt:i4>
      </vt:variant>
      <vt:variant>
        <vt:lpstr>عناوين الشرائح</vt:lpstr>
      </vt:variant>
      <vt:variant>
        <vt:i4>39</vt:i4>
      </vt:variant>
    </vt:vector>
  </HeadingPairs>
  <TitlesOfParts>
    <vt:vector size="40" baseType="lpstr">
      <vt:lpstr>انقلاب</vt:lpstr>
      <vt:lpstr>الشريحة 1</vt:lpstr>
      <vt:lpstr>النشاط الاقتصادي لسكان المملكة العربية السعودية</vt:lpstr>
      <vt:lpstr>الثروة الرعوية والإنتاج الحيواني</vt:lpstr>
      <vt:lpstr>الشريحة 4</vt:lpstr>
      <vt:lpstr>تنقسم المملكة العربية السعودية مرتبة حسب غناها بالأعشاب في الوقت الحاضر إلى مناطق رعوية  ((أقاليم رعوية))</vt:lpstr>
      <vt:lpstr>الشريحة 6</vt:lpstr>
      <vt:lpstr>الثروة الحيوانية</vt:lpstr>
      <vt:lpstr>أهم أنواع الثروة الحيوانية في المملكة</vt:lpstr>
      <vt:lpstr>الشريحة 9</vt:lpstr>
      <vt:lpstr>الشريحة 10</vt:lpstr>
      <vt:lpstr>الشريحة 11</vt:lpstr>
      <vt:lpstr>4- الماعز: ويحتل المركز الثاني من حيث العدد في المملكة بعد الأغنام. ويوجد في المملكة عدة أنواع منها الغزلانية وتوجد في تهامة عسير والنوع المصري ذو اللون الأحمر,والماعز العراقي والسوري في الشمال.  ويعتبر الماعز أكثر الحيوانات تخريباً للمراعي والأشجار(عللي) لأنه يقتلع الأعشاب من جذورها ويقضم براعم الأشجار ويكسر أغصانها. ويهدم المدرجات التي يبنيها الفلاحون للحفاظ على التربة.</vt:lpstr>
      <vt:lpstr>الشريحة 13</vt:lpstr>
      <vt:lpstr>تنمية الثروة الحيوانية</vt:lpstr>
      <vt:lpstr>الإجراءات التي يمكن إتباعها من أجل تنمية الثروة الحيوانية</vt:lpstr>
      <vt:lpstr>الإنتاج الزراعي</vt:lpstr>
      <vt:lpstr>الشريحة 17</vt:lpstr>
      <vt:lpstr>الأراضي الزراعية في المملكة </vt:lpstr>
      <vt:lpstr>الشريحة 19</vt:lpstr>
      <vt:lpstr>أن التنمية ستشمل جميع المناطق الزراعية بسبب اتساع مساحة الأراضي التي يمكن تنميتها فتتزايد مساحة الأرض المزروعة. </vt:lpstr>
      <vt:lpstr>تطور الزراعة ومشاريع التنمية الزراعية في المملكة العربية السعودية  </vt:lpstr>
      <vt:lpstr>أهم المشاريع المائية</vt:lpstr>
      <vt:lpstr>الشريحة 23</vt:lpstr>
      <vt:lpstr>الشريحة 24</vt:lpstr>
      <vt:lpstr>6- مشروع السدود: اتخذت وزارة الزراعة والمياه التدبير لإنشاء عدد من السدود في أنحاء مختلفة من البلاد,ومن أهم السدود التي تم بناؤها في المملكة:</vt:lpstr>
      <vt:lpstr>الإنتاج الزراعي في المملكة</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free user</dc:creator>
  <cp:lastModifiedBy>free user</cp:lastModifiedBy>
  <cp:revision>48</cp:revision>
  <dcterms:created xsi:type="dcterms:W3CDTF">2011-05-02T16:21:39Z</dcterms:created>
  <dcterms:modified xsi:type="dcterms:W3CDTF">2011-05-03T03:01:14Z</dcterms:modified>
</cp:coreProperties>
</file>