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69"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0093"/>
    <a:srgbClr val="00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67DC56E-A2B5-4780-B969-9CCE8C1B0A93}" type="datetimeFigureOut">
              <a:rPr lang="ar-SA" smtClean="0"/>
              <a:pPr/>
              <a:t>19/04/34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4FAF294-6A14-43FA-905F-08BD127E3418}"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67DC56E-A2B5-4780-B969-9CCE8C1B0A93}" type="datetimeFigureOut">
              <a:rPr lang="ar-SA" smtClean="0"/>
              <a:pPr/>
              <a:t>19/04/34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4FAF294-6A14-43FA-905F-08BD127E3418}"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67DC56E-A2B5-4780-B969-9CCE8C1B0A93}" type="datetimeFigureOut">
              <a:rPr lang="ar-SA" smtClean="0"/>
              <a:pPr/>
              <a:t>19/04/34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4FAF294-6A14-43FA-905F-08BD127E3418}"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67DC56E-A2B5-4780-B969-9CCE8C1B0A93}" type="datetimeFigureOut">
              <a:rPr lang="ar-SA" smtClean="0"/>
              <a:pPr/>
              <a:t>19/04/34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4FAF294-6A14-43FA-905F-08BD127E3418}"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67DC56E-A2B5-4780-B969-9CCE8C1B0A93}" type="datetimeFigureOut">
              <a:rPr lang="ar-SA" smtClean="0"/>
              <a:pPr/>
              <a:t>19/04/34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4FAF294-6A14-43FA-905F-08BD127E3418}"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67DC56E-A2B5-4780-B969-9CCE8C1B0A93}" type="datetimeFigureOut">
              <a:rPr lang="ar-SA" smtClean="0"/>
              <a:pPr/>
              <a:t>19/04/34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4FAF294-6A14-43FA-905F-08BD127E3418}"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67DC56E-A2B5-4780-B969-9CCE8C1B0A93}" type="datetimeFigureOut">
              <a:rPr lang="ar-SA" smtClean="0"/>
              <a:pPr/>
              <a:t>19/04/34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4FAF294-6A14-43FA-905F-08BD127E3418}"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67DC56E-A2B5-4780-B969-9CCE8C1B0A93}" type="datetimeFigureOut">
              <a:rPr lang="ar-SA" smtClean="0"/>
              <a:pPr/>
              <a:t>19/04/34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4FAF294-6A14-43FA-905F-08BD127E3418}"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67DC56E-A2B5-4780-B969-9CCE8C1B0A93}" type="datetimeFigureOut">
              <a:rPr lang="ar-SA" smtClean="0"/>
              <a:pPr/>
              <a:t>19/04/34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4FAF294-6A14-43FA-905F-08BD127E3418}"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67DC56E-A2B5-4780-B969-9CCE8C1B0A93}" type="datetimeFigureOut">
              <a:rPr lang="ar-SA" smtClean="0"/>
              <a:pPr/>
              <a:t>19/04/34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4FAF294-6A14-43FA-905F-08BD127E3418}"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67DC56E-A2B5-4780-B969-9CCE8C1B0A93}" type="datetimeFigureOut">
              <a:rPr lang="ar-SA" smtClean="0"/>
              <a:pPr/>
              <a:t>19/04/34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4FAF294-6A14-43FA-905F-08BD127E3418}"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67DC56E-A2B5-4780-B969-9CCE8C1B0A93}" type="datetimeFigureOut">
              <a:rPr lang="ar-SA" smtClean="0"/>
              <a:pPr/>
              <a:t>19/04/34</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4FAF294-6A14-43FA-905F-08BD127E3418}"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3600" dirty="0" smtClean="0">
                <a:solidFill>
                  <a:srgbClr val="FF0000"/>
                </a:solidFill>
              </a:rPr>
              <a:t>الفصل الثالث</a:t>
            </a:r>
            <a:endParaRPr lang="ar-SA" sz="3600" dirty="0">
              <a:solidFill>
                <a:srgbClr val="FF0000"/>
              </a:solidFill>
            </a:endParaRPr>
          </a:p>
        </p:txBody>
      </p:sp>
      <p:sp>
        <p:nvSpPr>
          <p:cNvPr id="3" name="عنصر نائب للمحتوى 2"/>
          <p:cNvSpPr>
            <a:spLocks noGrp="1"/>
          </p:cNvSpPr>
          <p:nvPr>
            <p:ph idx="1"/>
          </p:nvPr>
        </p:nvSpPr>
        <p:spPr/>
        <p:txBody>
          <a:bodyPr/>
          <a:lstStyle/>
          <a:p>
            <a:pPr algn="ctr"/>
            <a:r>
              <a:rPr lang="ar-SA" dirty="0" smtClean="0">
                <a:solidFill>
                  <a:srgbClr val="7030A0"/>
                </a:solidFill>
              </a:rPr>
              <a:t>تكنولوجيا تناقل البيانات في الشبكات المعلومات</a:t>
            </a:r>
          </a:p>
          <a:p>
            <a:pPr algn="ctr"/>
            <a:r>
              <a:rPr lang="ar-SA" dirty="0" smtClean="0">
                <a:solidFill>
                  <a:srgbClr val="7030A0"/>
                </a:solidFill>
              </a:rPr>
              <a:t>        ع. غالية البشري</a:t>
            </a:r>
            <a:endParaRPr lang="ar-SA" dirty="0">
              <a:solidFill>
                <a:srgbClr val="7030A0"/>
              </a:solidFill>
            </a:endParaRPr>
          </a:p>
        </p:txBody>
      </p:sp>
    </p:spTree>
  </p:cSld>
  <p:clrMapOvr>
    <a:masterClrMapping/>
  </p:clrMapOvr>
  <p:transition>
    <p:wedge/>
    <p:sndAc>
      <p:stSnd>
        <p:snd r:embed="rId2" name="chimes.wav" builtIn="1"/>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FF0000"/>
                </a:solidFill>
              </a:rPr>
              <a:t>تمهيد :معالم ثورة الاتصالات والشبكات</a:t>
            </a:r>
            <a:endParaRPr lang="ar-SA" dirty="0"/>
          </a:p>
        </p:txBody>
      </p:sp>
      <p:sp>
        <p:nvSpPr>
          <p:cNvPr id="3" name="عنصر نائب للمحتوى 2"/>
          <p:cNvSpPr>
            <a:spLocks noGrp="1"/>
          </p:cNvSpPr>
          <p:nvPr>
            <p:ph idx="1"/>
          </p:nvPr>
        </p:nvSpPr>
        <p:spPr/>
        <p:txBody>
          <a:bodyPr/>
          <a:lstStyle/>
          <a:p>
            <a:r>
              <a:rPr lang="ar-SA" dirty="0" smtClean="0">
                <a:solidFill>
                  <a:srgbClr val="002060"/>
                </a:solidFill>
              </a:rPr>
              <a:t>من المعروف </a:t>
            </a:r>
            <a:r>
              <a:rPr lang="ar-SA" dirty="0" err="1" smtClean="0">
                <a:solidFill>
                  <a:srgbClr val="002060"/>
                </a:solidFill>
              </a:rPr>
              <a:t>ان</a:t>
            </a:r>
            <a:r>
              <a:rPr lang="ar-SA" dirty="0" smtClean="0">
                <a:solidFill>
                  <a:srgbClr val="002060"/>
                </a:solidFill>
              </a:rPr>
              <a:t> الحواسيب والنظم الحاسوبية تعمل بواسطة </a:t>
            </a:r>
            <a:r>
              <a:rPr lang="ar-SA" dirty="0" err="1" smtClean="0">
                <a:solidFill>
                  <a:srgbClr val="002060"/>
                </a:solidFill>
              </a:rPr>
              <a:t>البرامجيات</a:t>
            </a:r>
            <a:r>
              <a:rPr lang="ar-SA" dirty="0" smtClean="0">
                <a:solidFill>
                  <a:srgbClr val="002060"/>
                </a:solidFill>
              </a:rPr>
              <a:t> </a:t>
            </a:r>
            <a:r>
              <a:rPr lang="ar-SA" dirty="0" err="1" smtClean="0">
                <a:solidFill>
                  <a:srgbClr val="002060"/>
                </a:solidFill>
              </a:rPr>
              <a:t>او</a:t>
            </a:r>
            <a:r>
              <a:rPr lang="ar-SA" dirty="0" smtClean="0">
                <a:solidFill>
                  <a:srgbClr val="002060"/>
                </a:solidFill>
              </a:rPr>
              <a:t> نظم البرمجة </a:t>
            </a:r>
            <a:r>
              <a:rPr lang="ar-SA" dirty="0" err="1" smtClean="0">
                <a:solidFill>
                  <a:srgbClr val="002060"/>
                </a:solidFill>
              </a:rPr>
              <a:t>اما</a:t>
            </a:r>
            <a:r>
              <a:rPr lang="ar-SA" dirty="0" smtClean="0">
                <a:solidFill>
                  <a:srgbClr val="002060"/>
                </a:solidFill>
              </a:rPr>
              <a:t> كيف تنتقل </a:t>
            </a:r>
            <a:r>
              <a:rPr lang="ar-SA" dirty="0" err="1" smtClean="0">
                <a:solidFill>
                  <a:srgbClr val="002060"/>
                </a:solidFill>
              </a:rPr>
              <a:t>او</a:t>
            </a:r>
            <a:r>
              <a:rPr lang="ar-SA" dirty="0" smtClean="0">
                <a:solidFill>
                  <a:srgbClr val="002060"/>
                </a:solidFill>
              </a:rPr>
              <a:t> </a:t>
            </a:r>
            <a:r>
              <a:rPr lang="ar-SA" dirty="0" err="1" smtClean="0">
                <a:solidFill>
                  <a:srgbClr val="002060"/>
                </a:solidFill>
              </a:rPr>
              <a:t>بالاحرى</a:t>
            </a:r>
            <a:r>
              <a:rPr lang="ar-SA" dirty="0" smtClean="0">
                <a:solidFill>
                  <a:srgbClr val="002060"/>
                </a:solidFill>
              </a:rPr>
              <a:t> تتناقل المعلومات </a:t>
            </a:r>
            <a:r>
              <a:rPr lang="ar-SA" dirty="0" err="1" smtClean="0">
                <a:solidFill>
                  <a:srgbClr val="002060"/>
                </a:solidFill>
              </a:rPr>
              <a:t>الي</a:t>
            </a:r>
            <a:r>
              <a:rPr lang="ar-SA" dirty="0" smtClean="0">
                <a:solidFill>
                  <a:srgbClr val="002060"/>
                </a:solidFill>
              </a:rPr>
              <a:t> الحواسيب المتباعدة المواقع المرتبطة </a:t>
            </a:r>
            <a:r>
              <a:rPr lang="ar-SA" dirty="0" err="1" smtClean="0">
                <a:solidFill>
                  <a:srgbClr val="002060"/>
                </a:solidFill>
              </a:rPr>
              <a:t>بها</a:t>
            </a:r>
            <a:r>
              <a:rPr lang="ar-SA" dirty="0" smtClean="0">
                <a:solidFill>
                  <a:srgbClr val="002060"/>
                </a:solidFill>
              </a:rPr>
              <a:t> فيكون بواسطة الاتصالات </a:t>
            </a:r>
            <a:r>
              <a:rPr lang="ar-SA" dirty="0" err="1" smtClean="0">
                <a:solidFill>
                  <a:srgbClr val="002060"/>
                </a:solidFill>
              </a:rPr>
              <a:t>او</a:t>
            </a:r>
            <a:r>
              <a:rPr lang="ar-SA" dirty="0" smtClean="0">
                <a:solidFill>
                  <a:srgbClr val="002060"/>
                </a:solidFill>
              </a:rPr>
              <a:t> نظم الاتصال لذا فان تكنولوجيا المعلومات المعاصرة هي حصيلة طبيعية للتفاعل بين نظم </a:t>
            </a:r>
            <a:r>
              <a:rPr lang="ar-SA" dirty="0" err="1" smtClean="0">
                <a:solidFill>
                  <a:srgbClr val="002060"/>
                </a:solidFill>
              </a:rPr>
              <a:t>الحواسبة</a:t>
            </a:r>
            <a:r>
              <a:rPr lang="ar-SA" dirty="0" smtClean="0">
                <a:solidFill>
                  <a:srgbClr val="002060"/>
                </a:solidFill>
              </a:rPr>
              <a:t> ونظم الاتصال</a:t>
            </a:r>
            <a:r>
              <a:rPr lang="ar-SA" dirty="0" smtClean="0"/>
              <a:t>.</a:t>
            </a:r>
          </a:p>
          <a:p>
            <a:endParaRPr lang="ar-SA" dirty="0"/>
          </a:p>
        </p:txBody>
      </p:sp>
    </p:spTree>
  </p:cSld>
  <p:clrMapOvr>
    <a:masterClrMapping/>
  </p:clrMapOvr>
  <p:transition>
    <p:check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3200" dirty="0" smtClean="0">
                <a:solidFill>
                  <a:srgbClr val="FF0000"/>
                </a:solidFill>
              </a:rPr>
              <a:t>الاتصالات عن بعد:مفهومها.</a:t>
            </a:r>
            <a:r>
              <a:rPr lang="ar-SA" sz="3200" dirty="0" err="1" smtClean="0">
                <a:solidFill>
                  <a:srgbClr val="FF0000"/>
                </a:solidFill>
              </a:rPr>
              <a:t>وعناصرهاووظائفها</a:t>
            </a:r>
            <a:endParaRPr lang="ar-SA" sz="3200" dirty="0">
              <a:solidFill>
                <a:srgbClr val="FF0000"/>
              </a:solidFill>
            </a:endParaRPr>
          </a:p>
        </p:txBody>
      </p:sp>
      <p:sp>
        <p:nvSpPr>
          <p:cNvPr id="3" name="عنصر نائب للمحتوى 2"/>
          <p:cNvSpPr>
            <a:spLocks noGrp="1"/>
          </p:cNvSpPr>
          <p:nvPr>
            <p:ph idx="1"/>
          </p:nvPr>
        </p:nvSpPr>
        <p:spPr/>
        <p:txBody>
          <a:bodyPr>
            <a:normAutofit fontScale="77500" lnSpcReduction="20000"/>
          </a:bodyPr>
          <a:lstStyle/>
          <a:p>
            <a:r>
              <a:rPr lang="ar-SA" dirty="0" smtClean="0"/>
              <a:t>ن</a:t>
            </a:r>
            <a:r>
              <a:rPr lang="ar-SA" dirty="0" smtClean="0">
                <a:solidFill>
                  <a:srgbClr val="002060"/>
                </a:solidFill>
              </a:rPr>
              <a:t>ظام الاتصالات عن البعد</a:t>
            </a:r>
          </a:p>
          <a:p>
            <a:r>
              <a:rPr lang="ar-SA" dirty="0" smtClean="0">
                <a:solidFill>
                  <a:srgbClr val="002060"/>
                </a:solidFill>
              </a:rPr>
              <a:t>نظم الاتصالات عن البعد </a:t>
            </a:r>
            <a:r>
              <a:rPr lang="ar-SA" dirty="0" err="1" smtClean="0">
                <a:solidFill>
                  <a:srgbClr val="002060"/>
                </a:solidFill>
              </a:rPr>
              <a:t>او</a:t>
            </a:r>
            <a:r>
              <a:rPr lang="ar-SA" dirty="0" smtClean="0">
                <a:solidFill>
                  <a:srgbClr val="002060"/>
                </a:solidFill>
              </a:rPr>
              <a:t> الاتصالات </a:t>
            </a:r>
            <a:r>
              <a:rPr lang="ar-SA" dirty="0" err="1" smtClean="0">
                <a:solidFill>
                  <a:srgbClr val="002060"/>
                </a:solidFill>
              </a:rPr>
              <a:t>البعدية</a:t>
            </a:r>
            <a:r>
              <a:rPr lang="ar-SA" dirty="0" smtClean="0">
                <a:solidFill>
                  <a:srgbClr val="002060"/>
                </a:solidFill>
              </a:rPr>
              <a:t> هو عبارة تراسل بالمعلومات عن طريق الوسائل الالكترونية ويكون مثل </a:t>
            </a:r>
            <a:r>
              <a:rPr lang="ar-SA" dirty="0" err="1" smtClean="0">
                <a:solidFill>
                  <a:srgbClr val="002060"/>
                </a:solidFill>
              </a:rPr>
              <a:t>هذة</a:t>
            </a:r>
            <a:r>
              <a:rPr lang="ar-SA" dirty="0" smtClean="0">
                <a:solidFill>
                  <a:srgbClr val="002060"/>
                </a:solidFill>
              </a:rPr>
              <a:t> التراسل عبر مسافات بعيدة المدى عادة وتشتمل مثل </a:t>
            </a:r>
            <a:r>
              <a:rPr lang="ar-SA" dirty="0" err="1" smtClean="0">
                <a:solidFill>
                  <a:srgbClr val="002060"/>
                </a:solidFill>
              </a:rPr>
              <a:t>هذة</a:t>
            </a:r>
            <a:r>
              <a:rPr lang="ar-SA" dirty="0" smtClean="0">
                <a:solidFill>
                  <a:srgbClr val="002060"/>
                </a:solidFill>
              </a:rPr>
              <a:t> </a:t>
            </a:r>
            <a:r>
              <a:rPr lang="ar-SA" dirty="0" err="1" smtClean="0">
                <a:solidFill>
                  <a:srgbClr val="002060"/>
                </a:solidFill>
              </a:rPr>
              <a:t>التراسلات</a:t>
            </a:r>
            <a:r>
              <a:rPr lang="ar-SA" dirty="0" smtClean="0">
                <a:solidFill>
                  <a:srgbClr val="002060"/>
                </a:solidFill>
              </a:rPr>
              <a:t> علي بيانات رقمية </a:t>
            </a:r>
            <a:r>
              <a:rPr lang="ar-SA" dirty="0" err="1" smtClean="0">
                <a:solidFill>
                  <a:srgbClr val="002060"/>
                </a:solidFill>
              </a:rPr>
              <a:t>اضافة</a:t>
            </a:r>
            <a:r>
              <a:rPr lang="ar-SA" dirty="0" smtClean="0">
                <a:solidFill>
                  <a:srgbClr val="002060"/>
                </a:solidFill>
              </a:rPr>
              <a:t> </a:t>
            </a:r>
            <a:r>
              <a:rPr lang="ar-SA" dirty="0" err="1" smtClean="0">
                <a:solidFill>
                  <a:srgbClr val="002060"/>
                </a:solidFill>
              </a:rPr>
              <a:t>الي</a:t>
            </a:r>
            <a:r>
              <a:rPr lang="ar-SA" dirty="0" smtClean="0">
                <a:solidFill>
                  <a:srgbClr val="002060"/>
                </a:solidFill>
              </a:rPr>
              <a:t> البث الصوتي</a:t>
            </a:r>
          </a:p>
          <a:p>
            <a:r>
              <a:rPr lang="ar-SA" dirty="0" smtClean="0">
                <a:solidFill>
                  <a:srgbClr val="002060"/>
                </a:solidFill>
              </a:rPr>
              <a:t>وفي ذات السياق </a:t>
            </a:r>
            <a:r>
              <a:rPr lang="ar-SA" dirty="0" err="1" smtClean="0">
                <a:solidFill>
                  <a:srgbClr val="002060"/>
                </a:solidFill>
              </a:rPr>
              <a:t>نسطيع</a:t>
            </a:r>
            <a:r>
              <a:rPr lang="ar-SA" dirty="0" smtClean="0">
                <a:solidFill>
                  <a:srgbClr val="002060"/>
                </a:solidFill>
              </a:rPr>
              <a:t> </a:t>
            </a:r>
            <a:r>
              <a:rPr lang="ar-SA" dirty="0" err="1" smtClean="0">
                <a:solidFill>
                  <a:srgbClr val="002060"/>
                </a:solidFill>
              </a:rPr>
              <a:t>ان</a:t>
            </a:r>
            <a:r>
              <a:rPr lang="ar-SA" dirty="0" smtClean="0">
                <a:solidFill>
                  <a:srgbClr val="002060"/>
                </a:solidFill>
              </a:rPr>
              <a:t> نحدد معالم ثورة الاتصالات والشبكات المعاصرة بالحقائق التالية:</a:t>
            </a:r>
          </a:p>
          <a:p>
            <a:r>
              <a:rPr lang="ar-SA" dirty="0" smtClean="0">
                <a:solidFill>
                  <a:srgbClr val="002060"/>
                </a:solidFill>
              </a:rPr>
              <a:t>1.</a:t>
            </a:r>
            <a:r>
              <a:rPr lang="ar-SA" dirty="0" err="1" smtClean="0">
                <a:solidFill>
                  <a:srgbClr val="002060"/>
                </a:solidFill>
              </a:rPr>
              <a:t>ان</a:t>
            </a:r>
            <a:r>
              <a:rPr lang="ar-SA" dirty="0" smtClean="0">
                <a:solidFill>
                  <a:srgbClr val="002060"/>
                </a:solidFill>
              </a:rPr>
              <a:t> ثورة الاتصالات والشبكات المعاصرة </a:t>
            </a:r>
            <a:r>
              <a:rPr lang="ar-SA" dirty="0" err="1" smtClean="0">
                <a:solidFill>
                  <a:srgbClr val="002060"/>
                </a:solidFill>
              </a:rPr>
              <a:t>لاتقدم</a:t>
            </a:r>
            <a:r>
              <a:rPr lang="ar-SA" dirty="0" smtClean="0">
                <a:solidFill>
                  <a:srgbClr val="002060"/>
                </a:solidFill>
              </a:rPr>
              <a:t> </a:t>
            </a:r>
            <a:r>
              <a:rPr lang="ar-SA" dirty="0" err="1" smtClean="0">
                <a:solidFill>
                  <a:srgbClr val="002060"/>
                </a:solidFill>
              </a:rPr>
              <a:t>الينا</a:t>
            </a:r>
            <a:r>
              <a:rPr lang="ar-SA" dirty="0" smtClean="0">
                <a:solidFill>
                  <a:srgbClr val="002060"/>
                </a:solidFill>
              </a:rPr>
              <a:t> </a:t>
            </a:r>
            <a:r>
              <a:rPr lang="ar-SA" dirty="0" err="1" smtClean="0">
                <a:solidFill>
                  <a:srgbClr val="002060"/>
                </a:solidFill>
              </a:rPr>
              <a:t>اية</a:t>
            </a:r>
            <a:r>
              <a:rPr lang="ar-SA" dirty="0" smtClean="0">
                <a:solidFill>
                  <a:srgbClr val="002060"/>
                </a:solidFill>
              </a:rPr>
              <a:t> </a:t>
            </a:r>
            <a:r>
              <a:rPr lang="ar-SA" dirty="0" err="1" smtClean="0">
                <a:solidFill>
                  <a:srgbClr val="002060"/>
                </a:solidFill>
              </a:rPr>
              <a:t>اشارة</a:t>
            </a:r>
            <a:r>
              <a:rPr lang="ar-SA" dirty="0" smtClean="0">
                <a:solidFill>
                  <a:srgbClr val="002060"/>
                </a:solidFill>
              </a:rPr>
              <a:t> </a:t>
            </a:r>
            <a:r>
              <a:rPr lang="ar-SA" dirty="0" err="1" smtClean="0">
                <a:solidFill>
                  <a:srgbClr val="002060"/>
                </a:solidFill>
              </a:rPr>
              <a:t>او</a:t>
            </a:r>
            <a:r>
              <a:rPr lang="ar-SA" dirty="0" smtClean="0">
                <a:solidFill>
                  <a:srgbClr val="002060"/>
                </a:solidFill>
              </a:rPr>
              <a:t> انطباعات عن ضعفها </a:t>
            </a:r>
            <a:r>
              <a:rPr lang="ar-SA" dirty="0" err="1" smtClean="0">
                <a:solidFill>
                  <a:srgbClr val="002060"/>
                </a:solidFill>
              </a:rPr>
              <a:t>او</a:t>
            </a:r>
            <a:r>
              <a:rPr lang="ar-SA" dirty="0" smtClean="0">
                <a:solidFill>
                  <a:srgbClr val="002060"/>
                </a:solidFill>
              </a:rPr>
              <a:t> زوالها بل بالعكس تطورها السريع وزيادات في فاعليتها</a:t>
            </a:r>
          </a:p>
          <a:p>
            <a:r>
              <a:rPr lang="ar-SA" dirty="0" smtClean="0">
                <a:solidFill>
                  <a:srgbClr val="002060"/>
                </a:solidFill>
              </a:rPr>
              <a:t>2.</a:t>
            </a:r>
            <a:r>
              <a:rPr lang="ar-SA" dirty="0" err="1" smtClean="0">
                <a:solidFill>
                  <a:srgbClr val="002060"/>
                </a:solidFill>
              </a:rPr>
              <a:t>ان</a:t>
            </a:r>
            <a:r>
              <a:rPr lang="ar-SA" dirty="0" smtClean="0">
                <a:solidFill>
                  <a:srgbClr val="002060"/>
                </a:solidFill>
              </a:rPr>
              <a:t> جزء كبير من الاتصالات والشبكات المعاصرة تنفذ عبر استخدام نظم الحواسيب المختلفة ومنها الحواسيب النقالة المرتبطة بشكات لا سلكية وكذلك نظم البريد الالكتروني ولانترنت بمختلف تطبيقات والهواتف الخلوية</a:t>
            </a:r>
            <a:endParaRPr lang="ar-SA" dirty="0">
              <a:solidFill>
                <a:srgbClr val="002060"/>
              </a:solidFill>
            </a:endParaRPr>
          </a:p>
        </p:txBody>
      </p:sp>
    </p:spTree>
  </p:cSld>
  <p:clrMapOvr>
    <a:masterClrMapping/>
  </p:clrMapOvr>
  <p:transition>
    <p:randomBa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77500" lnSpcReduction="20000"/>
          </a:bodyPr>
          <a:lstStyle/>
          <a:p>
            <a:r>
              <a:rPr lang="ar-SA" dirty="0" smtClean="0">
                <a:solidFill>
                  <a:srgbClr val="002060"/>
                </a:solidFill>
              </a:rPr>
              <a:t>3.تشير </a:t>
            </a:r>
            <a:r>
              <a:rPr lang="ar-SA" dirty="0" err="1" smtClean="0">
                <a:solidFill>
                  <a:srgbClr val="002060"/>
                </a:solidFill>
              </a:rPr>
              <a:t>الاحصاءات</a:t>
            </a:r>
            <a:r>
              <a:rPr lang="ar-SA" dirty="0" smtClean="0">
                <a:solidFill>
                  <a:srgbClr val="002060"/>
                </a:solidFill>
              </a:rPr>
              <a:t> </a:t>
            </a:r>
            <a:r>
              <a:rPr lang="ar-SA" dirty="0" err="1" smtClean="0">
                <a:solidFill>
                  <a:srgbClr val="002060"/>
                </a:solidFill>
              </a:rPr>
              <a:t>الي</a:t>
            </a:r>
            <a:r>
              <a:rPr lang="ar-SA" dirty="0" smtClean="0">
                <a:solidFill>
                  <a:srgbClr val="002060"/>
                </a:solidFill>
              </a:rPr>
              <a:t> </a:t>
            </a:r>
            <a:r>
              <a:rPr lang="ar-SA" dirty="0" err="1" smtClean="0">
                <a:solidFill>
                  <a:srgbClr val="002060"/>
                </a:solidFill>
              </a:rPr>
              <a:t>ان</a:t>
            </a:r>
            <a:r>
              <a:rPr lang="ar-SA" dirty="0" smtClean="0">
                <a:solidFill>
                  <a:srgbClr val="002060"/>
                </a:solidFill>
              </a:rPr>
              <a:t> تكاليف معدات خدمات الاتصال عن البعد عبر مناطق العالم المختلفة وقد بلغت 2,2تريليوت </a:t>
            </a:r>
            <a:r>
              <a:rPr lang="ar-SA" dirty="0" err="1" smtClean="0">
                <a:solidFill>
                  <a:srgbClr val="002060"/>
                </a:solidFill>
              </a:rPr>
              <a:t>دولارفي</a:t>
            </a:r>
            <a:r>
              <a:rPr lang="ar-SA" dirty="0" smtClean="0">
                <a:solidFill>
                  <a:srgbClr val="002060"/>
                </a:solidFill>
              </a:rPr>
              <a:t> عام 2004لترتفع </a:t>
            </a:r>
            <a:r>
              <a:rPr lang="ar-SA" dirty="0" err="1" smtClean="0">
                <a:solidFill>
                  <a:srgbClr val="002060"/>
                </a:solidFill>
              </a:rPr>
              <a:t>الي</a:t>
            </a:r>
            <a:r>
              <a:rPr lang="ar-SA" dirty="0" smtClean="0">
                <a:solidFill>
                  <a:srgbClr val="002060"/>
                </a:solidFill>
              </a:rPr>
              <a:t> </a:t>
            </a:r>
            <a:r>
              <a:rPr lang="ar-SA" dirty="0" err="1" smtClean="0">
                <a:solidFill>
                  <a:srgbClr val="002060"/>
                </a:solidFill>
              </a:rPr>
              <a:t>مايزيد</a:t>
            </a:r>
            <a:r>
              <a:rPr lang="ar-SA" dirty="0" smtClean="0">
                <a:solidFill>
                  <a:srgbClr val="002060"/>
                </a:solidFill>
              </a:rPr>
              <a:t> عن 3تريليون في عام 2007</a:t>
            </a:r>
          </a:p>
          <a:p>
            <a:r>
              <a:rPr lang="ar-SA" dirty="0" smtClean="0">
                <a:solidFill>
                  <a:srgbClr val="002060"/>
                </a:solidFill>
              </a:rPr>
              <a:t>4.</a:t>
            </a:r>
            <a:r>
              <a:rPr lang="ar-SA" dirty="0" err="1" smtClean="0">
                <a:solidFill>
                  <a:srgbClr val="002060"/>
                </a:solidFill>
              </a:rPr>
              <a:t>ان</a:t>
            </a:r>
            <a:r>
              <a:rPr lang="ar-SA" dirty="0" smtClean="0">
                <a:solidFill>
                  <a:srgbClr val="002060"/>
                </a:solidFill>
              </a:rPr>
              <a:t> معظم المؤسسات </a:t>
            </a:r>
            <a:r>
              <a:rPr lang="ar-SA" dirty="0" err="1" smtClean="0">
                <a:solidFill>
                  <a:srgbClr val="002060"/>
                </a:solidFill>
              </a:rPr>
              <a:t>وادارات</a:t>
            </a:r>
            <a:r>
              <a:rPr lang="ar-SA" dirty="0" smtClean="0">
                <a:solidFill>
                  <a:srgbClr val="002060"/>
                </a:solidFill>
              </a:rPr>
              <a:t> </a:t>
            </a:r>
            <a:r>
              <a:rPr lang="ar-SA" dirty="0" err="1" smtClean="0">
                <a:solidFill>
                  <a:srgbClr val="002060"/>
                </a:solidFill>
              </a:rPr>
              <a:t>الاعمال</a:t>
            </a:r>
            <a:r>
              <a:rPr lang="ar-SA" dirty="0" smtClean="0">
                <a:solidFill>
                  <a:srgbClr val="002060"/>
                </a:solidFill>
              </a:rPr>
              <a:t> بل كلها </a:t>
            </a:r>
            <a:r>
              <a:rPr lang="ar-SA" dirty="0" err="1" smtClean="0">
                <a:solidFill>
                  <a:srgbClr val="002060"/>
                </a:solidFill>
              </a:rPr>
              <a:t>تقربيا</a:t>
            </a:r>
            <a:r>
              <a:rPr lang="ar-SA" dirty="0" smtClean="0">
                <a:solidFill>
                  <a:srgbClr val="002060"/>
                </a:solidFill>
              </a:rPr>
              <a:t> </a:t>
            </a:r>
            <a:r>
              <a:rPr lang="ar-SA" dirty="0" err="1" smtClean="0">
                <a:solidFill>
                  <a:srgbClr val="002060"/>
                </a:solidFill>
              </a:rPr>
              <a:t>اصبحت</a:t>
            </a:r>
            <a:r>
              <a:rPr lang="ar-SA" dirty="0" smtClean="0">
                <a:solidFill>
                  <a:srgbClr val="002060"/>
                </a:solidFill>
              </a:rPr>
              <a:t> تسير </a:t>
            </a:r>
            <a:r>
              <a:rPr lang="ar-SA" dirty="0" err="1" smtClean="0">
                <a:solidFill>
                  <a:srgbClr val="002060"/>
                </a:solidFill>
              </a:rPr>
              <a:t>باتجاة</a:t>
            </a:r>
            <a:r>
              <a:rPr lang="ar-SA" dirty="0" smtClean="0">
                <a:solidFill>
                  <a:srgbClr val="002060"/>
                </a:solidFill>
              </a:rPr>
              <a:t> </a:t>
            </a:r>
            <a:r>
              <a:rPr lang="ar-SA" dirty="0" err="1" smtClean="0">
                <a:solidFill>
                  <a:srgbClr val="002060"/>
                </a:solidFill>
              </a:rPr>
              <a:t>مايمكن</a:t>
            </a:r>
            <a:r>
              <a:rPr lang="ar-SA" dirty="0" smtClean="0">
                <a:solidFill>
                  <a:srgbClr val="002060"/>
                </a:solidFill>
              </a:rPr>
              <a:t> </a:t>
            </a:r>
            <a:r>
              <a:rPr lang="ar-SA" dirty="0" err="1" smtClean="0">
                <a:solidFill>
                  <a:srgbClr val="002060"/>
                </a:solidFill>
              </a:rPr>
              <a:t>ان</a:t>
            </a:r>
            <a:r>
              <a:rPr lang="ar-SA" dirty="0" smtClean="0">
                <a:solidFill>
                  <a:srgbClr val="002060"/>
                </a:solidFill>
              </a:rPr>
              <a:t> نطلق علية </a:t>
            </a:r>
            <a:r>
              <a:rPr lang="ar-SA" dirty="0" err="1" smtClean="0">
                <a:solidFill>
                  <a:srgbClr val="002060"/>
                </a:solidFill>
              </a:rPr>
              <a:t>ادارة</a:t>
            </a:r>
            <a:r>
              <a:rPr lang="ar-SA" dirty="0" smtClean="0">
                <a:solidFill>
                  <a:srgbClr val="002060"/>
                </a:solidFill>
              </a:rPr>
              <a:t> </a:t>
            </a:r>
            <a:r>
              <a:rPr lang="ar-SA" dirty="0" err="1" smtClean="0">
                <a:solidFill>
                  <a:srgbClr val="002060"/>
                </a:solidFill>
              </a:rPr>
              <a:t>الاعمال</a:t>
            </a:r>
            <a:r>
              <a:rPr lang="ar-SA" dirty="0" smtClean="0">
                <a:solidFill>
                  <a:srgbClr val="002060"/>
                </a:solidFill>
              </a:rPr>
              <a:t> </a:t>
            </a:r>
            <a:r>
              <a:rPr lang="ar-SA" dirty="0" err="1" smtClean="0">
                <a:solidFill>
                  <a:srgbClr val="002060"/>
                </a:solidFill>
              </a:rPr>
              <a:t>الاكترونية</a:t>
            </a:r>
            <a:r>
              <a:rPr lang="ar-SA" dirty="0" smtClean="0">
                <a:solidFill>
                  <a:srgbClr val="002060"/>
                </a:solidFill>
              </a:rPr>
              <a:t> طالما </a:t>
            </a:r>
            <a:r>
              <a:rPr lang="ar-SA" dirty="0" err="1" smtClean="0">
                <a:solidFill>
                  <a:srgbClr val="002060"/>
                </a:solidFill>
              </a:rPr>
              <a:t>ان</a:t>
            </a:r>
            <a:r>
              <a:rPr lang="ar-SA" dirty="0" smtClean="0">
                <a:solidFill>
                  <a:srgbClr val="002060"/>
                </a:solidFill>
              </a:rPr>
              <a:t> مثل </a:t>
            </a:r>
            <a:r>
              <a:rPr lang="ar-SA" dirty="0" err="1" smtClean="0">
                <a:solidFill>
                  <a:srgbClr val="002060"/>
                </a:solidFill>
              </a:rPr>
              <a:t>هذة</a:t>
            </a:r>
            <a:r>
              <a:rPr lang="ar-SA" dirty="0" smtClean="0">
                <a:solidFill>
                  <a:srgbClr val="002060"/>
                </a:solidFill>
              </a:rPr>
              <a:t> المؤسسات </a:t>
            </a:r>
            <a:r>
              <a:rPr lang="ar-SA" dirty="0" err="1" smtClean="0">
                <a:solidFill>
                  <a:srgbClr val="002060"/>
                </a:solidFill>
              </a:rPr>
              <a:t>والاعمال</a:t>
            </a:r>
            <a:r>
              <a:rPr lang="ar-SA" dirty="0" smtClean="0">
                <a:solidFill>
                  <a:srgbClr val="002060"/>
                </a:solidFill>
              </a:rPr>
              <a:t> تعتمد </a:t>
            </a:r>
            <a:r>
              <a:rPr lang="ar-SA" dirty="0" err="1" smtClean="0">
                <a:solidFill>
                  <a:srgbClr val="002060"/>
                </a:solidFill>
              </a:rPr>
              <a:t>او</a:t>
            </a:r>
            <a:r>
              <a:rPr lang="ar-SA" dirty="0" smtClean="0">
                <a:solidFill>
                  <a:srgbClr val="002060"/>
                </a:solidFill>
              </a:rPr>
              <a:t> ترتكز نشاطاتها علي شبكات </a:t>
            </a:r>
            <a:r>
              <a:rPr lang="ar-SA" dirty="0" err="1" smtClean="0">
                <a:solidFill>
                  <a:srgbClr val="002060"/>
                </a:solidFill>
              </a:rPr>
              <a:t>رقيمة</a:t>
            </a:r>
            <a:endParaRPr lang="ar-SA" dirty="0" smtClean="0">
              <a:solidFill>
                <a:srgbClr val="002060"/>
              </a:solidFill>
            </a:endParaRPr>
          </a:p>
          <a:p>
            <a:r>
              <a:rPr lang="ar-SA" dirty="0" smtClean="0">
                <a:solidFill>
                  <a:srgbClr val="002060"/>
                </a:solidFill>
              </a:rPr>
              <a:t>5.الغرض من استخدام الاتصالات عن البعد في </a:t>
            </a:r>
            <a:r>
              <a:rPr lang="ar-SA" dirty="0" err="1" smtClean="0">
                <a:solidFill>
                  <a:srgbClr val="002060"/>
                </a:solidFill>
              </a:rPr>
              <a:t>لادارة</a:t>
            </a:r>
            <a:r>
              <a:rPr lang="ar-SA" dirty="0" smtClean="0">
                <a:solidFill>
                  <a:srgbClr val="002060"/>
                </a:solidFill>
              </a:rPr>
              <a:t> </a:t>
            </a:r>
            <a:r>
              <a:rPr lang="ar-SA" dirty="0" err="1" smtClean="0">
                <a:solidFill>
                  <a:srgbClr val="002060"/>
                </a:solidFill>
              </a:rPr>
              <a:t>الاعمال</a:t>
            </a:r>
            <a:r>
              <a:rPr lang="ar-SA" dirty="0" smtClean="0">
                <a:solidFill>
                  <a:srgbClr val="002060"/>
                </a:solidFill>
              </a:rPr>
              <a:t> </a:t>
            </a:r>
            <a:r>
              <a:rPr lang="ar-SA" dirty="0" err="1" smtClean="0">
                <a:solidFill>
                  <a:srgbClr val="002060"/>
                </a:solidFill>
              </a:rPr>
              <a:t>هوتمكن</a:t>
            </a:r>
            <a:r>
              <a:rPr lang="ar-SA" dirty="0" smtClean="0">
                <a:solidFill>
                  <a:srgbClr val="002060"/>
                </a:solidFill>
              </a:rPr>
              <a:t> العاملين والزبائن والمزودين من التواصل </a:t>
            </a:r>
            <a:r>
              <a:rPr lang="ar-SA" dirty="0" err="1" smtClean="0">
                <a:solidFill>
                  <a:srgbClr val="002060"/>
                </a:solidFill>
              </a:rPr>
              <a:t>اينما</a:t>
            </a:r>
            <a:r>
              <a:rPr lang="ar-SA" dirty="0" smtClean="0">
                <a:solidFill>
                  <a:srgbClr val="002060"/>
                </a:solidFill>
              </a:rPr>
              <a:t> كانوا وحيثما كانت ضرورة </a:t>
            </a:r>
            <a:r>
              <a:rPr lang="ar-SA" dirty="0" err="1" smtClean="0">
                <a:solidFill>
                  <a:srgbClr val="002060"/>
                </a:solidFill>
              </a:rPr>
              <a:t>لانجازاعمالهم</a:t>
            </a:r>
            <a:r>
              <a:rPr lang="ar-SA" dirty="0" smtClean="0">
                <a:solidFill>
                  <a:srgbClr val="002060"/>
                </a:solidFill>
              </a:rPr>
              <a:t> علي </a:t>
            </a:r>
            <a:r>
              <a:rPr lang="ar-SA" dirty="0" err="1" smtClean="0">
                <a:solidFill>
                  <a:srgbClr val="002060"/>
                </a:solidFill>
              </a:rPr>
              <a:t>الوجة</a:t>
            </a:r>
            <a:r>
              <a:rPr lang="ar-SA" dirty="0" smtClean="0">
                <a:solidFill>
                  <a:srgbClr val="002060"/>
                </a:solidFill>
              </a:rPr>
              <a:t> التنافسي المطلوب</a:t>
            </a:r>
          </a:p>
          <a:p>
            <a:r>
              <a:rPr lang="ar-SA" dirty="0" smtClean="0">
                <a:solidFill>
                  <a:srgbClr val="002060"/>
                </a:solidFill>
              </a:rPr>
              <a:t>6.من </a:t>
            </a:r>
            <a:r>
              <a:rPr lang="ar-SA" dirty="0" err="1" smtClean="0">
                <a:solidFill>
                  <a:srgbClr val="002060"/>
                </a:solidFill>
              </a:rPr>
              <a:t>امثلة</a:t>
            </a:r>
            <a:r>
              <a:rPr lang="ar-SA" dirty="0" smtClean="0">
                <a:solidFill>
                  <a:srgbClr val="002060"/>
                </a:solidFill>
              </a:rPr>
              <a:t> ثورة الاتصالات والشبكات </a:t>
            </a:r>
            <a:r>
              <a:rPr lang="ar-SA" dirty="0" err="1" smtClean="0">
                <a:solidFill>
                  <a:srgbClr val="002060"/>
                </a:solidFill>
              </a:rPr>
              <a:t>الاحصائية</a:t>
            </a:r>
            <a:r>
              <a:rPr lang="ar-SA" dirty="0" smtClean="0">
                <a:solidFill>
                  <a:srgbClr val="002060"/>
                </a:solidFill>
              </a:rPr>
              <a:t> في عالم </a:t>
            </a:r>
            <a:r>
              <a:rPr lang="ar-SA" dirty="0" err="1" smtClean="0">
                <a:solidFill>
                  <a:srgbClr val="002060"/>
                </a:solidFill>
              </a:rPr>
              <a:t>الاعمال</a:t>
            </a:r>
            <a:r>
              <a:rPr lang="ar-SA" dirty="0" smtClean="0">
                <a:solidFill>
                  <a:srgbClr val="002060"/>
                </a:solidFill>
              </a:rPr>
              <a:t> المعاصرة هنالك </a:t>
            </a:r>
            <a:r>
              <a:rPr lang="ar-SA" dirty="0" err="1" smtClean="0">
                <a:solidFill>
                  <a:srgbClr val="002060"/>
                </a:solidFill>
              </a:rPr>
              <a:t>اربعة</a:t>
            </a:r>
            <a:r>
              <a:rPr lang="ar-SA" dirty="0" smtClean="0">
                <a:solidFill>
                  <a:srgbClr val="002060"/>
                </a:solidFill>
              </a:rPr>
              <a:t> مليارات رسالة الكترونية ومليار رسالة فورية </a:t>
            </a:r>
          </a:p>
          <a:p>
            <a:r>
              <a:rPr lang="ar-SA" dirty="0" smtClean="0">
                <a:solidFill>
                  <a:srgbClr val="002060"/>
                </a:solidFill>
              </a:rPr>
              <a:t>يتم تبادلها في اليوم الواحد عبر العالم </a:t>
            </a:r>
            <a:r>
              <a:rPr lang="ar-SA" dirty="0" err="1" smtClean="0">
                <a:solidFill>
                  <a:srgbClr val="002060"/>
                </a:solidFill>
              </a:rPr>
              <a:t>اضافة</a:t>
            </a:r>
            <a:r>
              <a:rPr lang="ar-SA" dirty="0" smtClean="0">
                <a:solidFill>
                  <a:srgbClr val="002060"/>
                </a:solidFill>
              </a:rPr>
              <a:t> </a:t>
            </a:r>
            <a:r>
              <a:rPr lang="ar-SA" dirty="0" err="1" smtClean="0">
                <a:solidFill>
                  <a:srgbClr val="002060"/>
                </a:solidFill>
              </a:rPr>
              <a:t>الي</a:t>
            </a:r>
            <a:r>
              <a:rPr lang="ar-SA" dirty="0" smtClean="0">
                <a:solidFill>
                  <a:srgbClr val="002060"/>
                </a:solidFill>
              </a:rPr>
              <a:t> 3.9مليار صورة ترسل عبر الانترنت و65مليون </a:t>
            </a:r>
            <a:r>
              <a:rPr lang="ar-SA" dirty="0" err="1" smtClean="0">
                <a:solidFill>
                  <a:srgbClr val="002060"/>
                </a:solidFill>
              </a:rPr>
              <a:t>ماف</a:t>
            </a:r>
            <a:r>
              <a:rPr lang="ar-SA" dirty="0" smtClean="0">
                <a:solidFill>
                  <a:srgbClr val="002060"/>
                </a:solidFill>
              </a:rPr>
              <a:t> موسيقي في اليوم الواحد</a:t>
            </a:r>
          </a:p>
          <a:p>
            <a:endParaRPr lang="ar-SA" dirty="0"/>
          </a:p>
          <a:p>
            <a:endParaRPr lang="ar-SA" dirty="0" smtClean="0"/>
          </a:p>
          <a:p>
            <a:endParaRPr lang="ar-SA" dirty="0"/>
          </a:p>
          <a:p>
            <a:endParaRPr lang="ar-SA" dirty="0" smtClean="0"/>
          </a:p>
          <a:p>
            <a:endParaRPr lang="ar-SA" dirty="0"/>
          </a:p>
          <a:p>
            <a:endParaRPr lang="ar-SA" dirty="0" smtClean="0"/>
          </a:p>
          <a:p>
            <a:endParaRPr lang="ar-SA" dirty="0"/>
          </a:p>
          <a:p>
            <a:endParaRPr lang="ar-SA" dirty="0" smtClean="0"/>
          </a:p>
          <a:p>
            <a:endParaRPr lang="ar-SA" dirty="0"/>
          </a:p>
          <a:p>
            <a:endParaRPr lang="ar-SA" dirty="0" smtClean="0"/>
          </a:p>
          <a:p>
            <a:endParaRPr lang="ar-SA" dirty="0"/>
          </a:p>
          <a:p>
            <a:endParaRPr lang="ar-SA" dirty="0" smtClean="0"/>
          </a:p>
          <a:p>
            <a:endParaRPr lang="ar-SA" dirty="0"/>
          </a:p>
          <a:p>
            <a:endParaRPr lang="ar-SA" dirty="0" smtClean="0"/>
          </a:p>
          <a:p>
            <a:endParaRPr lang="ar-SA" dirty="0"/>
          </a:p>
          <a:p>
            <a:endParaRPr lang="ar-SA" dirty="0" smtClean="0"/>
          </a:p>
          <a:p>
            <a:endParaRPr lang="ar-SA" dirty="0"/>
          </a:p>
          <a:p>
            <a:endParaRPr lang="ar-SA" dirty="0" smtClean="0"/>
          </a:p>
          <a:p>
            <a:endParaRPr lang="ar-SA" dirty="0"/>
          </a:p>
          <a:p>
            <a:endParaRPr lang="ar-SA" dirty="0" smtClean="0"/>
          </a:p>
          <a:p>
            <a:endParaRPr lang="ar-SA" dirty="0"/>
          </a:p>
          <a:p>
            <a:endParaRPr lang="ar-SA" dirty="0" smtClean="0"/>
          </a:p>
          <a:p>
            <a:endParaRPr lang="ar-SA" dirty="0"/>
          </a:p>
          <a:p>
            <a:endParaRPr lang="ar-SA" dirty="0" smtClean="0"/>
          </a:p>
          <a:p>
            <a:endParaRPr lang="ar-SA" dirty="0"/>
          </a:p>
          <a:p>
            <a:endParaRPr lang="ar-SA" dirty="0" smtClean="0"/>
          </a:p>
          <a:p>
            <a:endParaRPr lang="ar-SA" dirty="0"/>
          </a:p>
          <a:p>
            <a:endParaRPr lang="ar-SA" dirty="0" smtClean="0"/>
          </a:p>
          <a:p>
            <a:endParaRPr lang="ar-SA" dirty="0"/>
          </a:p>
          <a:p>
            <a:endParaRPr lang="ar-SA" dirty="0" smtClean="0"/>
          </a:p>
          <a:p>
            <a:endParaRPr lang="ar-SA" dirty="0"/>
          </a:p>
          <a:p>
            <a:endParaRPr lang="ar-SA" dirty="0"/>
          </a:p>
        </p:txBody>
      </p:sp>
    </p:spTree>
  </p:cSld>
  <p:clrMapOvr>
    <a:masterClrMapping/>
  </p:clrMapOvr>
  <p:transition>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solidFill>
                  <a:srgbClr val="C00000"/>
                </a:solidFill>
              </a:rPr>
              <a:t>تستخدم الاتصالات عن بعد </a:t>
            </a:r>
            <a:r>
              <a:rPr lang="ar-SA" dirty="0" err="1" smtClean="0">
                <a:solidFill>
                  <a:srgbClr val="C00000"/>
                </a:solidFill>
              </a:rPr>
              <a:t>لاغراض</a:t>
            </a:r>
            <a:r>
              <a:rPr lang="ar-SA" dirty="0" smtClean="0">
                <a:solidFill>
                  <a:srgbClr val="C00000"/>
                </a:solidFill>
              </a:rPr>
              <a:t> عدة </a:t>
            </a:r>
            <a:r>
              <a:rPr lang="ar-SA" dirty="0" err="1" smtClean="0">
                <a:solidFill>
                  <a:srgbClr val="C00000"/>
                </a:solidFill>
              </a:rPr>
              <a:t>اهمها</a:t>
            </a:r>
            <a:endParaRPr lang="ar-SA" dirty="0">
              <a:solidFill>
                <a:srgbClr val="C00000"/>
              </a:solidFill>
            </a:endParaRPr>
          </a:p>
        </p:txBody>
      </p:sp>
      <p:sp>
        <p:nvSpPr>
          <p:cNvPr id="3" name="عنصر نائب للمحتوى 2"/>
          <p:cNvSpPr>
            <a:spLocks noGrp="1"/>
          </p:cNvSpPr>
          <p:nvPr>
            <p:ph idx="1"/>
          </p:nvPr>
        </p:nvSpPr>
        <p:spPr/>
        <p:txBody>
          <a:bodyPr>
            <a:normAutofit fontScale="92500" lnSpcReduction="20000"/>
          </a:bodyPr>
          <a:lstStyle/>
          <a:p>
            <a:r>
              <a:rPr lang="ar-SA" dirty="0" smtClean="0">
                <a:solidFill>
                  <a:srgbClr val="002060"/>
                </a:solidFill>
              </a:rPr>
              <a:t>1.لغرض التنسيق في </a:t>
            </a:r>
            <a:r>
              <a:rPr lang="ar-SA" dirty="0" err="1" smtClean="0">
                <a:solidFill>
                  <a:srgbClr val="002060"/>
                </a:solidFill>
              </a:rPr>
              <a:t>الاجراءات</a:t>
            </a:r>
            <a:r>
              <a:rPr lang="ar-SA" dirty="0" smtClean="0">
                <a:solidFill>
                  <a:srgbClr val="002060"/>
                </a:solidFill>
              </a:rPr>
              <a:t> العمل في </a:t>
            </a:r>
            <a:r>
              <a:rPr lang="ar-SA" dirty="0" err="1" smtClean="0">
                <a:solidFill>
                  <a:srgbClr val="002060"/>
                </a:solidFill>
              </a:rPr>
              <a:t>الموسسات</a:t>
            </a:r>
            <a:r>
              <a:rPr lang="ar-SA" dirty="0" smtClean="0">
                <a:solidFill>
                  <a:srgbClr val="002060"/>
                </a:solidFill>
              </a:rPr>
              <a:t> </a:t>
            </a:r>
          </a:p>
          <a:p>
            <a:r>
              <a:rPr lang="ar-SA" dirty="0" smtClean="0">
                <a:solidFill>
                  <a:srgbClr val="002060"/>
                </a:solidFill>
              </a:rPr>
              <a:t>2.للتراسل بصورة </a:t>
            </a:r>
            <a:r>
              <a:rPr lang="ar-SA" dirty="0" err="1" smtClean="0">
                <a:solidFill>
                  <a:srgbClr val="002060"/>
                </a:solidFill>
              </a:rPr>
              <a:t>اكثر</a:t>
            </a:r>
            <a:r>
              <a:rPr lang="ar-SA" dirty="0" smtClean="0">
                <a:solidFill>
                  <a:srgbClr val="002060"/>
                </a:solidFill>
              </a:rPr>
              <a:t> كفاءة وفاعلية </a:t>
            </a:r>
          </a:p>
          <a:p>
            <a:r>
              <a:rPr lang="ar-SA" dirty="0" smtClean="0">
                <a:solidFill>
                  <a:srgbClr val="002060"/>
                </a:solidFill>
              </a:rPr>
              <a:t>3.لتسهل وتبسيط العلاقة مع المجهزين</a:t>
            </a:r>
          </a:p>
          <a:p>
            <a:r>
              <a:rPr lang="ar-SA" dirty="0" err="1" smtClean="0">
                <a:solidFill>
                  <a:srgbClr val="002060"/>
                </a:solidFill>
              </a:rPr>
              <a:t>عناصرنظام</a:t>
            </a:r>
            <a:r>
              <a:rPr lang="ar-SA" dirty="0" smtClean="0">
                <a:solidFill>
                  <a:srgbClr val="002060"/>
                </a:solidFill>
              </a:rPr>
              <a:t> الاتصالات عن البعد</a:t>
            </a:r>
          </a:p>
          <a:p>
            <a:r>
              <a:rPr lang="ar-SA" dirty="0" smtClean="0">
                <a:solidFill>
                  <a:srgbClr val="002060"/>
                </a:solidFill>
              </a:rPr>
              <a:t>1.حاسوب يعمل علي معالجة البيانات </a:t>
            </a:r>
          </a:p>
          <a:p>
            <a:r>
              <a:rPr lang="ar-SA" dirty="0" smtClean="0">
                <a:solidFill>
                  <a:srgbClr val="002060"/>
                </a:solidFill>
              </a:rPr>
              <a:t>2.محطات طرفية(</a:t>
            </a:r>
            <a:r>
              <a:rPr lang="ar-SA" dirty="0" err="1" smtClean="0">
                <a:solidFill>
                  <a:srgbClr val="002060"/>
                </a:solidFill>
              </a:rPr>
              <a:t>طرفيات</a:t>
            </a:r>
            <a:r>
              <a:rPr lang="ar-SA" dirty="0" smtClean="0">
                <a:solidFill>
                  <a:srgbClr val="002060"/>
                </a:solidFill>
              </a:rPr>
              <a:t>)</a:t>
            </a:r>
          </a:p>
          <a:p>
            <a:r>
              <a:rPr lang="ar-SA" dirty="0" smtClean="0">
                <a:solidFill>
                  <a:srgbClr val="002060"/>
                </a:solidFill>
              </a:rPr>
              <a:t>3.قنوات اتصال</a:t>
            </a:r>
          </a:p>
          <a:p>
            <a:r>
              <a:rPr lang="ar-SA" dirty="0" smtClean="0">
                <a:solidFill>
                  <a:srgbClr val="002060"/>
                </a:solidFill>
              </a:rPr>
              <a:t>4.معالجة الاتصال </a:t>
            </a:r>
          </a:p>
          <a:p>
            <a:r>
              <a:rPr lang="ar-SA" dirty="0" smtClean="0">
                <a:solidFill>
                  <a:srgbClr val="002060"/>
                </a:solidFill>
              </a:rPr>
              <a:t>5.</a:t>
            </a:r>
            <a:r>
              <a:rPr lang="ar-SA" dirty="0" err="1" smtClean="0">
                <a:solidFill>
                  <a:srgbClr val="002060"/>
                </a:solidFill>
              </a:rPr>
              <a:t>برامجيات</a:t>
            </a:r>
            <a:r>
              <a:rPr lang="ar-SA" dirty="0" smtClean="0">
                <a:solidFill>
                  <a:srgbClr val="002060"/>
                </a:solidFill>
              </a:rPr>
              <a:t> الاتصال</a:t>
            </a:r>
            <a:endParaRPr lang="ar-SA" dirty="0">
              <a:solidFill>
                <a:srgbClr val="002060"/>
              </a:solidFill>
            </a:endParaRPr>
          </a:p>
        </p:txBody>
      </p:sp>
    </p:spTree>
  </p:cSld>
  <p:clrMapOvr>
    <a:masterClrMapping/>
  </p:clrMapOvr>
  <p:transition>
    <p:circl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C00000"/>
                </a:solidFill>
              </a:rPr>
              <a:t>وظائف نظام الاتصال عن بعد</a:t>
            </a:r>
            <a:endParaRPr lang="ar-SA" dirty="0">
              <a:solidFill>
                <a:srgbClr val="C00000"/>
              </a:solidFill>
            </a:endParaRPr>
          </a:p>
        </p:txBody>
      </p:sp>
      <p:sp>
        <p:nvSpPr>
          <p:cNvPr id="3" name="عنصر نائب للمحتوى 2"/>
          <p:cNvSpPr>
            <a:spLocks noGrp="1"/>
          </p:cNvSpPr>
          <p:nvPr>
            <p:ph idx="1"/>
          </p:nvPr>
        </p:nvSpPr>
        <p:spPr/>
        <p:txBody>
          <a:bodyPr/>
          <a:lstStyle/>
          <a:p>
            <a:r>
              <a:rPr lang="ar-SA" dirty="0" smtClean="0">
                <a:solidFill>
                  <a:srgbClr val="002060"/>
                </a:solidFill>
              </a:rPr>
              <a:t>1.نقل وبث المعلومات</a:t>
            </a:r>
          </a:p>
          <a:p>
            <a:r>
              <a:rPr lang="ar-SA" dirty="0" smtClean="0">
                <a:solidFill>
                  <a:srgbClr val="002060"/>
                </a:solidFill>
              </a:rPr>
              <a:t>2.</a:t>
            </a:r>
            <a:r>
              <a:rPr lang="ar-SA" dirty="0" err="1" smtClean="0">
                <a:solidFill>
                  <a:srgbClr val="002060"/>
                </a:solidFill>
              </a:rPr>
              <a:t>تاسيس</a:t>
            </a:r>
            <a:r>
              <a:rPr lang="ar-SA" dirty="0" smtClean="0">
                <a:solidFill>
                  <a:srgbClr val="002060"/>
                </a:solidFill>
              </a:rPr>
              <a:t> وتامين رابط بين المرسل والمستلم</a:t>
            </a:r>
          </a:p>
          <a:p>
            <a:r>
              <a:rPr lang="ar-SA" dirty="0" smtClean="0">
                <a:solidFill>
                  <a:srgbClr val="002060"/>
                </a:solidFill>
              </a:rPr>
              <a:t>3.تامين الطريق للرسائل عبر المسارات </a:t>
            </a:r>
            <a:r>
              <a:rPr lang="ar-SA" dirty="0" err="1" smtClean="0">
                <a:solidFill>
                  <a:srgbClr val="002060"/>
                </a:solidFill>
              </a:rPr>
              <a:t>الاكثر</a:t>
            </a:r>
            <a:r>
              <a:rPr lang="ar-SA" dirty="0" smtClean="0">
                <a:solidFill>
                  <a:srgbClr val="002060"/>
                </a:solidFill>
              </a:rPr>
              <a:t> كفاءة</a:t>
            </a:r>
          </a:p>
          <a:p>
            <a:r>
              <a:rPr lang="ar-SA" dirty="0" smtClean="0">
                <a:solidFill>
                  <a:srgbClr val="002060"/>
                </a:solidFill>
              </a:rPr>
              <a:t>4.</a:t>
            </a:r>
            <a:r>
              <a:rPr lang="ar-SA" dirty="0" err="1" smtClean="0">
                <a:solidFill>
                  <a:srgbClr val="002060"/>
                </a:solidFill>
              </a:rPr>
              <a:t>اداء</a:t>
            </a:r>
            <a:r>
              <a:rPr lang="ar-SA" dirty="0" smtClean="0">
                <a:solidFill>
                  <a:srgbClr val="002060"/>
                </a:solidFill>
              </a:rPr>
              <a:t> وانجاز المعالجة </a:t>
            </a:r>
            <a:r>
              <a:rPr lang="ar-SA" dirty="0" err="1" smtClean="0">
                <a:solidFill>
                  <a:srgbClr val="002060"/>
                </a:solidFill>
              </a:rPr>
              <a:t>الاولية</a:t>
            </a:r>
            <a:r>
              <a:rPr lang="ar-SA" dirty="0" smtClean="0">
                <a:solidFill>
                  <a:srgbClr val="002060"/>
                </a:solidFill>
              </a:rPr>
              <a:t> للمعلومات</a:t>
            </a:r>
          </a:p>
          <a:p>
            <a:r>
              <a:rPr lang="ar-SA" dirty="0" smtClean="0">
                <a:solidFill>
                  <a:srgbClr val="002060"/>
                </a:solidFill>
              </a:rPr>
              <a:t>5.</a:t>
            </a:r>
            <a:r>
              <a:rPr lang="ar-SA" dirty="0" err="1" smtClean="0">
                <a:solidFill>
                  <a:srgbClr val="002060"/>
                </a:solidFill>
              </a:rPr>
              <a:t>احداث</a:t>
            </a:r>
            <a:r>
              <a:rPr lang="ar-SA" dirty="0" smtClean="0">
                <a:solidFill>
                  <a:srgbClr val="002060"/>
                </a:solidFill>
              </a:rPr>
              <a:t> </a:t>
            </a:r>
            <a:r>
              <a:rPr lang="ar-SA" dirty="0" err="1" smtClean="0">
                <a:solidFill>
                  <a:srgbClr val="002060"/>
                </a:solidFill>
              </a:rPr>
              <a:t>تحوويل</a:t>
            </a:r>
            <a:r>
              <a:rPr lang="ar-SA" dirty="0" smtClean="0">
                <a:solidFill>
                  <a:srgbClr val="002060"/>
                </a:solidFill>
              </a:rPr>
              <a:t> </a:t>
            </a:r>
            <a:r>
              <a:rPr lang="ar-SA" dirty="0" err="1" smtClean="0">
                <a:solidFill>
                  <a:srgbClr val="002060"/>
                </a:solidFill>
              </a:rPr>
              <a:t>او</a:t>
            </a:r>
            <a:r>
              <a:rPr lang="ar-SA" dirty="0" smtClean="0">
                <a:solidFill>
                  <a:srgbClr val="002060"/>
                </a:solidFill>
              </a:rPr>
              <a:t> تعديل علي شكل </a:t>
            </a:r>
            <a:r>
              <a:rPr lang="ar-SA" dirty="0" err="1" smtClean="0">
                <a:solidFill>
                  <a:srgbClr val="002060"/>
                </a:solidFill>
              </a:rPr>
              <a:t>او</a:t>
            </a:r>
            <a:r>
              <a:rPr lang="ar-SA" dirty="0" smtClean="0">
                <a:solidFill>
                  <a:srgbClr val="002060"/>
                </a:solidFill>
              </a:rPr>
              <a:t> سرعة للرسائل </a:t>
            </a:r>
          </a:p>
          <a:p>
            <a:r>
              <a:rPr lang="ar-SA" dirty="0" smtClean="0">
                <a:solidFill>
                  <a:srgbClr val="002060"/>
                </a:solidFill>
              </a:rPr>
              <a:t>6.</a:t>
            </a:r>
            <a:r>
              <a:rPr lang="ar-SA" dirty="0" err="1" smtClean="0">
                <a:solidFill>
                  <a:srgbClr val="002060"/>
                </a:solidFill>
              </a:rPr>
              <a:t>اداء</a:t>
            </a:r>
            <a:r>
              <a:rPr lang="ar-SA" dirty="0" smtClean="0">
                <a:solidFill>
                  <a:srgbClr val="002060"/>
                </a:solidFill>
              </a:rPr>
              <a:t> وظائف التحرير والتنقيح للبيانات</a:t>
            </a:r>
          </a:p>
          <a:p>
            <a:r>
              <a:rPr lang="ar-SA" dirty="0" smtClean="0">
                <a:solidFill>
                  <a:srgbClr val="002060"/>
                </a:solidFill>
              </a:rPr>
              <a:t>7.السيطرة علي انسيابية المعلومات</a:t>
            </a:r>
            <a:endParaRPr lang="ar-SA" dirty="0">
              <a:solidFill>
                <a:srgbClr val="002060"/>
              </a:solidFill>
            </a:endParaRPr>
          </a:p>
        </p:txBody>
      </p:sp>
    </p:spTree>
  </p:cSld>
  <p:clrMapOvr>
    <a:masterClrMapping/>
  </p:clrMapOvr>
  <p:transition>
    <p:strips dir="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2800" dirty="0" smtClean="0">
                <a:solidFill>
                  <a:srgbClr val="FF0000"/>
                </a:solidFill>
              </a:rPr>
              <a:t>الوسائل </a:t>
            </a:r>
            <a:r>
              <a:rPr lang="ar-SA" sz="2800" dirty="0" err="1" smtClean="0">
                <a:solidFill>
                  <a:srgbClr val="FF0000"/>
                </a:solidFill>
              </a:rPr>
              <a:t>السليكة</a:t>
            </a:r>
            <a:r>
              <a:rPr lang="ar-SA" sz="2800" dirty="0" smtClean="0">
                <a:solidFill>
                  <a:srgbClr val="FF0000"/>
                </a:solidFill>
              </a:rPr>
              <a:t> </a:t>
            </a:r>
            <a:r>
              <a:rPr lang="ar-SA" sz="2800" dirty="0" err="1" smtClean="0">
                <a:solidFill>
                  <a:srgbClr val="FF0000"/>
                </a:solidFill>
              </a:rPr>
              <a:t>واللاسليكة</a:t>
            </a:r>
            <a:r>
              <a:rPr lang="ar-SA" sz="2800" dirty="0" smtClean="0">
                <a:solidFill>
                  <a:srgbClr val="FF0000"/>
                </a:solidFill>
              </a:rPr>
              <a:t> في شبكات المعلومات</a:t>
            </a:r>
            <a:endParaRPr lang="ar-SA" sz="2800" dirty="0">
              <a:solidFill>
                <a:srgbClr val="FF0000"/>
              </a:solidFill>
            </a:endParaRPr>
          </a:p>
        </p:txBody>
      </p:sp>
      <p:sp>
        <p:nvSpPr>
          <p:cNvPr id="3" name="عنصر نائب للمحتوى 2"/>
          <p:cNvSpPr>
            <a:spLocks noGrp="1"/>
          </p:cNvSpPr>
          <p:nvPr>
            <p:ph idx="1"/>
          </p:nvPr>
        </p:nvSpPr>
        <p:spPr/>
        <p:txBody>
          <a:bodyPr>
            <a:normAutofit fontScale="70000" lnSpcReduction="20000"/>
          </a:bodyPr>
          <a:lstStyle/>
          <a:p>
            <a:r>
              <a:rPr lang="ar-SA" dirty="0" smtClean="0">
                <a:solidFill>
                  <a:srgbClr val="002060"/>
                </a:solidFill>
              </a:rPr>
              <a:t>من الممكن تقسيم وتوزيع وسائل تناقل المعلومات علي نوعين </a:t>
            </a:r>
            <a:r>
              <a:rPr lang="ar-SA" dirty="0" err="1" smtClean="0">
                <a:solidFill>
                  <a:srgbClr val="002060"/>
                </a:solidFill>
              </a:rPr>
              <a:t>اساسين</a:t>
            </a:r>
            <a:r>
              <a:rPr lang="ar-SA" dirty="0" smtClean="0">
                <a:solidFill>
                  <a:srgbClr val="002060"/>
                </a:solidFill>
              </a:rPr>
              <a:t> من وسائل الاتصال وذلك حسب طبيعة وسائل الاتصال المستخدمة</a:t>
            </a:r>
          </a:p>
          <a:p>
            <a:r>
              <a:rPr lang="ar-SA" dirty="0" smtClean="0">
                <a:solidFill>
                  <a:srgbClr val="002060"/>
                </a:solidFill>
              </a:rPr>
              <a:t>1.وسائل ووسائط الاتصال السلكية</a:t>
            </a:r>
          </a:p>
          <a:p>
            <a:r>
              <a:rPr lang="ar-SA" dirty="0" smtClean="0">
                <a:solidFill>
                  <a:srgbClr val="002060"/>
                </a:solidFill>
              </a:rPr>
              <a:t>2.وسائل ووسائط الاتصال اللاسلكية </a:t>
            </a:r>
          </a:p>
          <a:p>
            <a:r>
              <a:rPr lang="ar-SA" dirty="0" err="1" smtClean="0">
                <a:solidFill>
                  <a:srgbClr val="002060"/>
                </a:solidFill>
              </a:rPr>
              <a:t>اولا</a:t>
            </a:r>
            <a:r>
              <a:rPr lang="ar-SA" dirty="0" smtClean="0">
                <a:solidFill>
                  <a:srgbClr val="002060"/>
                </a:solidFill>
              </a:rPr>
              <a:t>.وسائل ووسائط الاتصال السلكية</a:t>
            </a:r>
          </a:p>
          <a:p>
            <a:r>
              <a:rPr lang="ar-SA" dirty="0" smtClean="0">
                <a:solidFill>
                  <a:srgbClr val="002060"/>
                </a:solidFill>
              </a:rPr>
              <a:t>1.</a:t>
            </a:r>
            <a:r>
              <a:rPr lang="ar-SA" dirty="0" err="1" smtClean="0">
                <a:solidFill>
                  <a:srgbClr val="002060"/>
                </a:solidFill>
              </a:rPr>
              <a:t>الاسلاك</a:t>
            </a:r>
            <a:r>
              <a:rPr lang="ar-SA" dirty="0" smtClean="0">
                <a:solidFill>
                  <a:srgbClr val="002060"/>
                </a:solidFill>
              </a:rPr>
              <a:t> والكابلات النحاسية </a:t>
            </a:r>
            <a:r>
              <a:rPr lang="ar-SA" dirty="0" err="1" smtClean="0">
                <a:solidFill>
                  <a:srgbClr val="002060"/>
                </a:solidFill>
              </a:rPr>
              <a:t>والكابل</a:t>
            </a:r>
            <a:r>
              <a:rPr lang="ar-SA" dirty="0" smtClean="0">
                <a:solidFill>
                  <a:srgbClr val="002060"/>
                </a:solidFill>
              </a:rPr>
              <a:t> المحوري</a:t>
            </a:r>
          </a:p>
          <a:p>
            <a:r>
              <a:rPr lang="ar-SA" dirty="0" smtClean="0">
                <a:solidFill>
                  <a:srgbClr val="002060"/>
                </a:solidFill>
              </a:rPr>
              <a:t>وهذه الوسائط هي على ثلاثة </a:t>
            </a:r>
            <a:r>
              <a:rPr lang="ar-SA" dirty="0" err="1" smtClean="0">
                <a:solidFill>
                  <a:srgbClr val="002060"/>
                </a:solidFill>
              </a:rPr>
              <a:t>انواع</a:t>
            </a:r>
            <a:r>
              <a:rPr lang="ar-SA" dirty="0" smtClean="0">
                <a:solidFill>
                  <a:srgbClr val="002060"/>
                </a:solidFill>
              </a:rPr>
              <a:t> :</a:t>
            </a:r>
            <a:r>
              <a:rPr lang="ar-SA" dirty="0" err="1" smtClean="0">
                <a:solidFill>
                  <a:srgbClr val="002060"/>
                </a:solidFill>
              </a:rPr>
              <a:t>الاسلاك</a:t>
            </a:r>
            <a:r>
              <a:rPr lang="ar-SA" dirty="0" smtClean="0">
                <a:solidFill>
                  <a:srgbClr val="002060"/>
                </a:solidFill>
              </a:rPr>
              <a:t> النحاسية الثنائية ثم </a:t>
            </a:r>
            <a:r>
              <a:rPr lang="ar-SA" dirty="0" err="1" smtClean="0">
                <a:solidFill>
                  <a:srgbClr val="002060"/>
                </a:solidFill>
              </a:rPr>
              <a:t>الكوابل</a:t>
            </a:r>
            <a:r>
              <a:rPr lang="ar-SA" dirty="0" smtClean="0">
                <a:solidFill>
                  <a:srgbClr val="002060"/>
                </a:solidFill>
              </a:rPr>
              <a:t> المجدولة </a:t>
            </a:r>
            <a:r>
              <a:rPr lang="ar-SA" dirty="0" err="1" smtClean="0">
                <a:solidFill>
                  <a:srgbClr val="002060"/>
                </a:solidFill>
              </a:rPr>
              <a:t>والكوابل</a:t>
            </a:r>
            <a:r>
              <a:rPr lang="ar-SA" dirty="0" smtClean="0">
                <a:solidFill>
                  <a:srgbClr val="002060"/>
                </a:solidFill>
              </a:rPr>
              <a:t> المحورية</a:t>
            </a:r>
          </a:p>
          <a:p>
            <a:r>
              <a:rPr lang="ar-SA" dirty="0" smtClean="0">
                <a:solidFill>
                  <a:srgbClr val="002060"/>
                </a:solidFill>
              </a:rPr>
              <a:t>أ.</a:t>
            </a:r>
            <a:r>
              <a:rPr lang="ar-SA" dirty="0" err="1" smtClean="0">
                <a:solidFill>
                  <a:srgbClr val="002060"/>
                </a:solidFill>
              </a:rPr>
              <a:t>الاسلاك</a:t>
            </a:r>
            <a:r>
              <a:rPr lang="ar-SA" dirty="0" smtClean="0">
                <a:solidFill>
                  <a:srgbClr val="002060"/>
                </a:solidFill>
              </a:rPr>
              <a:t> النحاسية الثنائية .والتي تعتبر من الوسائل الجيل القديم وتكون محدودة التحميل والمقاومة وتحميل وتسمى </a:t>
            </a:r>
            <a:r>
              <a:rPr lang="ar-SA" dirty="0" err="1" smtClean="0">
                <a:solidFill>
                  <a:srgbClr val="002060"/>
                </a:solidFill>
              </a:rPr>
              <a:t>ايضا</a:t>
            </a:r>
            <a:r>
              <a:rPr lang="ar-SA" dirty="0" smtClean="0">
                <a:solidFill>
                  <a:srgbClr val="002060"/>
                </a:solidFill>
              </a:rPr>
              <a:t> الاتصالات المجدولة والمبرومة والتي تستخدم عادة </a:t>
            </a:r>
            <a:r>
              <a:rPr lang="ar-SA" dirty="0" err="1" smtClean="0">
                <a:solidFill>
                  <a:srgbClr val="002060"/>
                </a:solidFill>
              </a:rPr>
              <a:t>كاسلاك</a:t>
            </a:r>
            <a:r>
              <a:rPr lang="ar-SA" dirty="0" smtClean="0">
                <a:solidFill>
                  <a:srgbClr val="002060"/>
                </a:solidFill>
              </a:rPr>
              <a:t> </a:t>
            </a:r>
            <a:r>
              <a:rPr lang="ar-SA" dirty="0" err="1" smtClean="0">
                <a:solidFill>
                  <a:srgbClr val="002060"/>
                </a:solidFill>
              </a:rPr>
              <a:t>او</a:t>
            </a:r>
            <a:r>
              <a:rPr lang="ar-SA" dirty="0" smtClean="0">
                <a:solidFill>
                  <a:srgbClr val="002060"/>
                </a:solidFill>
              </a:rPr>
              <a:t> </a:t>
            </a:r>
            <a:r>
              <a:rPr lang="ar-SA" dirty="0" err="1" smtClean="0">
                <a:solidFill>
                  <a:srgbClr val="002060"/>
                </a:solidFill>
              </a:rPr>
              <a:t>كيبلات</a:t>
            </a:r>
            <a:r>
              <a:rPr lang="ar-SA" dirty="0" smtClean="0">
                <a:solidFill>
                  <a:srgbClr val="002060"/>
                </a:solidFill>
              </a:rPr>
              <a:t> الهاتف والذي يشتمل علي </a:t>
            </a:r>
            <a:r>
              <a:rPr lang="ar-SA" dirty="0" err="1" smtClean="0">
                <a:solidFill>
                  <a:srgbClr val="002060"/>
                </a:solidFill>
              </a:rPr>
              <a:t>اسلاك</a:t>
            </a:r>
            <a:r>
              <a:rPr lang="ar-SA" dirty="0" smtClean="0">
                <a:solidFill>
                  <a:srgbClr val="002060"/>
                </a:solidFill>
              </a:rPr>
              <a:t> خيطية من النحاس تكون مجدولة </a:t>
            </a:r>
            <a:r>
              <a:rPr lang="ar-SA" dirty="0" err="1" smtClean="0">
                <a:solidFill>
                  <a:srgbClr val="002060"/>
                </a:solidFill>
              </a:rPr>
              <a:t>اومبرومة</a:t>
            </a:r>
            <a:r>
              <a:rPr lang="ar-SA" dirty="0" smtClean="0">
                <a:solidFill>
                  <a:srgbClr val="002060"/>
                </a:solidFill>
              </a:rPr>
              <a:t> بشكل ثنائي وتمثل وسائط نقل المعلومات </a:t>
            </a:r>
            <a:r>
              <a:rPr lang="ar-SA" dirty="0" err="1" smtClean="0">
                <a:solidFill>
                  <a:srgbClr val="002060"/>
                </a:solidFill>
              </a:rPr>
              <a:t>الاقدام</a:t>
            </a:r>
            <a:r>
              <a:rPr lang="ar-SA" dirty="0" smtClean="0">
                <a:solidFill>
                  <a:srgbClr val="002060"/>
                </a:solidFill>
              </a:rPr>
              <a:t> وعلي الرغم من انخفاض </a:t>
            </a:r>
            <a:r>
              <a:rPr lang="ar-SA" dirty="0" err="1" smtClean="0">
                <a:solidFill>
                  <a:srgbClr val="002060"/>
                </a:solidFill>
              </a:rPr>
              <a:t>اسعار</a:t>
            </a:r>
            <a:r>
              <a:rPr lang="ar-SA" dirty="0" smtClean="0">
                <a:solidFill>
                  <a:srgbClr val="002060"/>
                </a:solidFill>
              </a:rPr>
              <a:t> هذا النوع من </a:t>
            </a:r>
            <a:r>
              <a:rPr lang="ar-SA" dirty="0" err="1" smtClean="0">
                <a:solidFill>
                  <a:srgbClr val="002060"/>
                </a:solidFill>
              </a:rPr>
              <a:t>الاسلاك</a:t>
            </a:r>
            <a:r>
              <a:rPr lang="ar-SA" dirty="0" smtClean="0">
                <a:solidFill>
                  <a:srgbClr val="002060"/>
                </a:solidFill>
              </a:rPr>
              <a:t> </a:t>
            </a:r>
            <a:r>
              <a:rPr lang="ar-SA" dirty="0" err="1" smtClean="0">
                <a:solidFill>
                  <a:srgbClr val="002060"/>
                </a:solidFill>
              </a:rPr>
              <a:t>الا</a:t>
            </a:r>
            <a:r>
              <a:rPr lang="ar-SA" dirty="0" smtClean="0">
                <a:solidFill>
                  <a:srgbClr val="002060"/>
                </a:solidFill>
              </a:rPr>
              <a:t> </a:t>
            </a:r>
            <a:r>
              <a:rPr lang="ar-SA" dirty="0" err="1" smtClean="0">
                <a:solidFill>
                  <a:srgbClr val="002060"/>
                </a:solidFill>
              </a:rPr>
              <a:t>انها</a:t>
            </a:r>
            <a:r>
              <a:rPr lang="ar-SA" dirty="0" smtClean="0">
                <a:solidFill>
                  <a:srgbClr val="002060"/>
                </a:solidFill>
              </a:rPr>
              <a:t> بطيئة نسبيا في نقل البيانات وربما تكون عرضة للتداخلات والتشويش</a:t>
            </a:r>
            <a:endParaRPr lang="ar-SA" dirty="0">
              <a:solidFill>
                <a:srgbClr val="002060"/>
              </a:solidFill>
            </a:endParaRPr>
          </a:p>
        </p:txBody>
      </p:sp>
    </p:spTree>
  </p:cSld>
  <p:clrMapOvr>
    <a:masterClrMapping/>
  </p:clrMapOvr>
  <p:transition>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err="1" smtClean="0">
                <a:solidFill>
                  <a:schemeClr val="accent3">
                    <a:lumMod val="50000"/>
                  </a:schemeClr>
                </a:solidFill>
              </a:rPr>
              <a:t>الكوابل</a:t>
            </a:r>
            <a:r>
              <a:rPr lang="ar-SA" dirty="0" smtClean="0">
                <a:solidFill>
                  <a:schemeClr val="accent3">
                    <a:lumMod val="50000"/>
                  </a:schemeClr>
                </a:solidFill>
              </a:rPr>
              <a:t> المجدولة </a:t>
            </a:r>
            <a:endParaRPr lang="ar-SA" dirty="0">
              <a:solidFill>
                <a:schemeClr val="accent3">
                  <a:lumMod val="50000"/>
                </a:schemeClr>
              </a:solidFill>
            </a:endParaRPr>
          </a:p>
        </p:txBody>
      </p:sp>
      <p:sp>
        <p:nvSpPr>
          <p:cNvPr id="3" name="عنصر نائب للمحتوى 2"/>
          <p:cNvSpPr>
            <a:spLocks noGrp="1"/>
          </p:cNvSpPr>
          <p:nvPr>
            <p:ph idx="1"/>
          </p:nvPr>
        </p:nvSpPr>
        <p:spPr/>
        <p:txBody>
          <a:bodyPr>
            <a:normAutofit fontScale="85000" lnSpcReduction="20000"/>
          </a:bodyPr>
          <a:lstStyle/>
          <a:p>
            <a:r>
              <a:rPr lang="ar-SA" dirty="0" smtClean="0">
                <a:solidFill>
                  <a:srgbClr val="002060"/>
                </a:solidFill>
              </a:rPr>
              <a:t>وهي حزمة من </a:t>
            </a:r>
            <a:r>
              <a:rPr lang="ar-SA" dirty="0" err="1" smtClean="0">
                <a:solidFill>
                  <a:srgbClr val="002060"/>
                </a:solidFill>
              </a:rPr>
              <a:t>الاسلاك</a:t>
            </a:r>
            <a:r>
              <a:rPr lang="ar-SA" dirty="0" smtClean="0">
                <a:solidFill>
                  <a:srgbClr val="002060"/>
                </a:solidFill>
              </a:rPr>
              <a:t> المفصولة والمعزولة عن بعضها </a:t>
            </a:r>
            <a:r>
              <a:rPr lang="ar-SA" dirty="0" err="1" smtClean="0">
                <a:solidFill>
                  <a:srgbClr val="002060"/>
                </a:solidFill>
              </a:rPr>
              <a:t>ترزم</a:t>
            </a:r>
            <a:r>
              <a:rPr lang="ar-SA" dirty="0" smtClean="0">
                <a:solidFill>
                  <a:srgbClr val="002060"/>
                </a:solidFill>
              </a:rPr>
              <a:t> ضمن غلاف واحد وعلي الرغم من تامين طاقة نقل جيدة من الخطوط الهاتفية </a:t>
            </a:r>
            <a:r>
              <a:rPr lang="ar-SA" dirty="0" err="1" smtClean="0">
                <a:solidFill>
                  <a:srgbClr val="002060"/>
                </a:solidFill>
              </a:rPr>
              <a:t>الا</a:t>
            </a:r>
            <a:r>
              <a:rPr lang="ar-SA" dirty="0" smtClean="0">
                <a:solidFill>
                  <a:srgbClr val="002060"/>
                </a:solidFill>
              </a:rPr>
              <a:t> </a:t>
            </a:r>
            <a:r>
              <a:rPr lang="ar-SA" dirty="0" err="1" smtClean="0">
                <a:solidFill>
                  <a:srgbClr val="002060"/>
                </a:solidFill>
              </a:rPr>
              <a:t>ان</a:t>
            </a:r>
            <a:r>
              <a:rPr lang="ar-SA" dirty="0" smtClean="0">
                <a:solidFill>
                  <a:srgbClr val="002060"/>
                </a:solidFill>
              </a:rPr>
              <a:t> هذا النوع من وسائل الاتصال هو عرضة للتشويش والضجيج </a:t>
            </a:r>
            <a:r>
              <a:rPr lang="ar-SA" dirty="0" err="1" smtClean="0">
                <a:solidFill>
                  <a:srgbClr val="002060"/>
                </a:solidFill>
              </a:rPr>
              <a:t>الا</a:t>
            </a:r>
            <a:r>
              <a:rPr lang="ar-SA" dirty="0" smtClean="0">
                <a:solidFill>
                  <a:srgbClr val="002060"/>
                </a:solidFill>
              </a:rPr>
              <a:t> </a:t>
            </a:r>
            <a:r>
              <a:rPr lang="ar-SA" dirty="0" err="1" smtClean="0">
                <a:solidFill>
                  <a:srgbClr val="002060"/>
                </a:solidFill>
              </a:rPr>
              <a:t>انة</a:t>
            </a:r>
            <a:r>
              <a:rPr lang="ar-SA" dirty="0" smtClean="0">
                <a:solidFill>
                  <a:srgbClr val="002060"/>
                </a:solidFill>
              </a:rPr>
              <a:t> لا يزال مستخدما</a:t>
            </a:r>
          </a:p>
          <a:p>
            <a:r>
              <a:rPr lang="ar-SA" dirty="0" err="1" smtClean="0">
                <a:solidFill>
                  <a:srgbClr val="002060"/>
                </a:solidFill>
              </a:rPr>
              <a:t>الكوابل</a:t>
            </a:r>
            <a:r>
              <a:rPr lang="ar-SA" dirty="0" smtClean="0">
                <a:solidFill>
                  <a:srgbClr val="002060"/>
                </a:solidFill>
              </a:rPr>
              <a:t> المحورية .وهي وسيلة </a:t>
            </a:r>
            <a:r>
              <a:rPr lang="ar-SA" dirty="0" err="1" smtClean="0">
                <a:solidFill>
                  <a:srgbClr val="002060"/>
                </a:solidFill>
              </a:rPr>
              <a:t>سليكة</a:t>
            </a:r>
            <a:r>
              <a:rPr lang="ar-SA" dirty="0" smtClean="0">
                <a:solidFill>
                  <a:srgbClr val="002060"/>
                </a:solidFill>
              </a:rPr>
              <a:t> أفضل وتشتمل علي عدد من </a:t>
            </a:r>
            <a:r>
              <a:rPr lang="ar-SA" dirty="0" err="1" smtClean="0">
                <a:solidFill>
                  <a:srgbClr val="002060"/>
                </a:solidFill>
              </a:rPr>
              <a:t>الاسلاك</a:t>
            </a:r>
            <a:r>
              <a:rPr lang="ar-SA" dirty="0" smtClean="0">
                <a:solidFill>
                  <a:srgbClr val="002060"/>
                </a:solidFill>
              </a:rPr>
              <a:t> المعزولة عن بعضها بعوازل خاصة تكون من سلك نحاسي محاط بمادة عازلة من المطاط حيث يقوم السلك النحاسي بنقل </a:t>
            </a:r>
            <a:r>
              <a:rPr lang="ar-SA" dirty="0" err="1" smtClean="0">
                <a:solidFill>
                  <a:srgbClr val="002060"/>
                </a:solidFill>
              </a:rPr>
              <a:t>الاشارات</a:t>
            </a:r>
            <a:r>
              <a:rPr lang="ar-SA" dirty="0" smtClean="0">
                <a:solidFill>
                  <a:srgbClr val="002060"/>
                </a:solidFill>
              </a:rPr>
              <a:t> والبيانات</a:t>
            </a:r>
          </a:p>
          <a:p>
            <a:r>
              <a:rPr lang="ar-SA" dirty="0" smtClean="0">
                <a:solidFill>
                  <a:srgbClr val="002060"/>
                </a:solidFill>
              </a:rPr>
              <a:t>ثم الغطاء الخارجي المصنوع من المطاط </a:t>
            </a:r>
            <a:r>
              <a:rPr lang="ar-SA" dirty="0" err="1" smtClean="0">
                <a:solidFill>
                  <a:srgbClr val="002060"/>
                </a:solidFill>
              </a:rPr>
              <a:t>او</a:t>
            </a:r>
            <a:r>
              <a:rPr lang="ar-SA" dirty="0" smtClean="0">
                <a:solidFill>
                  <a:srgbClr val="002060"/>
                </a:solidFill>
              </a:rPr>
              <a:t> البلاستك </a:t>
            </a:r>
          </a:p>
          <a:p>
            <a:r>
              <a:rPr lang="ar-SA" dirty="0" smtClean="0">
                <a:solidFill>
                  <a:srgbClr val="002060"/>
                </a:solidFill>
              </a:rPr>
              <a:t>وتتميز </a:t>
            </a:r>
            <a:r>
              <a:rPr lang="ar-SA" dirty="0" err="1" smtClean="0">
                <a:solidFill>
                  <a:srgbClr val="002060"/>
                </a:solidFill>
              </a:rPr>
              <a:t>الكوابل</a:t>
            </a:r>
            <a:r>
              <a:rPr lang="ar-SA" dirty="0" smtClean="0">
                <a:solidFill>
                  <a:srgbClr val="002060"/>
                </a:solidFill>
              </a:rPr>
              <a:t> المحورية بسعة نطاق ذبذبتها وسرعتها الجيدة والعالمية قياسا </a:t>
            </a:r>
            <a:r>
              <a:rPr lang="ar-SA" dirty="0" err="1" smtClean="0">
                <a:solidFill>
                  <a:srgbClr val="002060"/>
                </a:solidFill>
              </a:rPr>
              <a:t>بالانواع</a:t>
            </a:r>
            <a:r>
              <a:rPr lang="ar-SA" dirty="0" smtClean="0">
                <a:solidFill>
                  <a:srgbClr val="002060"/>
                </a:solidFill>
              </a:rPr>
              <a:t> </a:t>
            </a:r>
            <a:r>
              <a:rPr lang="ar-SA" dirty="0" err="1" smtClean="0">
                <a:solidFill>
                  <a:srgbClr val="002060"/>
                </a:solidFill>
              </a:rPr>
              <a:t>الاخرى</a:t>
            </a:r>
            <a:r>
              <a:rPr lang="ar-SA" dirty="0" smtClean="0">
                <a:solidFill>
                  <a:srgbClr val="002060"/>
                </a:solidFill>
              </a:rPr>
              <a:t> المذكرة سابقا من وسائل السلكية فقد تصل سرعة نقل البيانات والمعلومات </a:t>
            </a:r>
            <a:r>
              <a:rPr lang="ar-SA" dirty="0" err="1" smtClean="0">
                <a:solidFill>
                  <a:srgbClr val="002060"/>
                </a:solidFill>
              </a:rPr>
              <a:t>الي</a:t>
            </a:r>
            <a:r>
              <a:rPr lang="ar-SA" dirty="0" smtClean="0">
                <a:solidFill>
                  <a:srgbClr val="002060"/>
                </a:solidFill>
              </a:rPr>
              <a:t> 100ميغا بايت في الثانية </a:t>
            </a:r>
            <a:endParaRPr lang="ar-SA" dirty="0">
              <a:solidFill>
                <a:srgbClr val="002060"/>
              </a:solidFill>
            </a:endParaRPr>
          </a:p>
        </p:txBody>
      </p:sp>
    </p:spTree>
  </p:cSld>
  <p:clrMapOvr>
    <a:masterClrMapping/>
  </p:clrMapOvr>
  <p:transition>
    <p:zo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77500" lnSpcReduction="20000"/>
          </a:bodyPr>
          <a:lstStyle/>
          <a:p>
            <a:r>
              <a:rPr lang="ar-SA" dirty="0" smtClean="0">
                <a:solidFill>
                  <a:srgbClr val="002060"/>
                </a:solidFill>
              </a:rPr>
              <a:t>وتستخدم </a:t>
            </a:r>
            <a:r>
              <a:rPr lang="ar-SA" dirty="0" err="1" smtClean="0">
                <a:solidFill>
                  <a:srgbClr val="002060"/>
                </a:solidFill>
              </a:rPr>
              <a:t>الكابل</a:t>
            </a:r>
            <a:r>
              <a:rPr lang="ar-SA" dirty="0" smtClean="0">
                <a:solidFill>
                  <a:srgbClr val="002060"/>
                </a:solidFill>
              </a:rPr>
              <a:t> المحوري للنقل </a:t>
            </a:r>
            <a:r>
              <a:rPr lang="ar-SA" dirty="0" err="1" smtClean="0">
                <a:solidFill>
                  <a:srgbClr val="002060"/>
                </a:solidFill>
              </a:rPr>
              <a:t>التفلزيوني</a:t>
            </a:r>
            <a:r>
              <a:rPr lang="ar-SA" dirty="0" smtClean="0">
                <a:solidFill>
                  <a:srgbClr val="002060"/>
                </a:solidFill>
              </a:rPr>
              <a:t> علي </a:t>
            </a:r>
            <a:r>
              <a:rPr lang="ar-SA" dirty="0" err="1" smtClean="0">
                <a:solidFill>
                  <a:srgbClr val="002060"/>
                </a:solidFill>
              </a:rPr>
              <a:t>اعتبارة</a:t>
            </a:r>
            <a:r>
              <a:rPr lang="ar-SA" dirty="0" smtClean="0">
                <a:solidFill>
                  <a:srgbClr val="002060"/>
                </a:solidFill>
              </a:rPr>
              <a:t> وسيلة </a:t>
            </a:r>
            <a:r>
              <a:rPr lang="ar-SA" dirty="0" err="1" smtClean="0">
                <a:solidFill>
                  <a:srgbClr val="002060"/>
                </a:solidFill>
              </a:rPr>
              <a:t>سليكة</a:t>
            </a:r>
            <a:r>
              <a:rPr lang="ar-SA" dirty="0" smtClean="0">
                <a:solidFill>
                  <a:srgbClr val="002060"/>
                </a:solidFill>
              </a:rPr>
              <a:t> </a:t>
            </a:r>
            <a:r>
              <a:rPr lang="ar-SA" dirty="0" err="1" smtClean="0">
                <a:solidFill>
                  <a:srgbClr val="002060"/>
                </a:solidFill>
              </a:rPr>
              <a:t>افضل</a:t>
            </a:r>
            <a:r>
              <a:rPr lang="ar-SA" dirty="0" smtClean="0">
                <a:solidFill>
                  <a:srgbClr val="002060"/>
                </a:solidFill>
              </a:rPr>
              <a:t> من </a:t>
            </a:r>
            <a:r>
              <a:rPr lang="ar-SA" dirty="0" err="1" smtClean="0">
                <a:solidFill>
                  <a:srgbClr val="002060"/>
                </a:solidFill>
              </a:rPr>
              <a:t>الاسلاك</a:t>
            </a:r>
            <a:r>
              <a:rPr lang="ar-SA" dirty="0" smtClean="0">
                <a:solidFill>
                  <a:srgbClr val="002060"/>
                </a:solidFill>
              </a:rPr>
              <a:t> المجدولة السابقة وتشتمل علي عدد من </a:t>
            </a:r>
            <a:r>
              <a:rPr lang="ar-SA" dirty="0" err="1" smtClean="0">
                <a:solidFill>
                  <a:srgbClr val="002060"/>
                </a:solidFill>
              </a:rPr>
              <a:t>الاسلاك</a:t>
            </a:r>
            <a:r>
              <a:rPr lang="ar-SA" dirty="0" smtClean="0">
                <a:solidFill>
                  <a:srgbClr val="002060"/>
                </a:solidFill>
              </a:rPr>
              <a:t> المعزولة عن بعضها بعوازل خاصة تكون متوحدة ومتوازية مع محور واحد</a:t>
            </a:r>
          </a:p>
          <a:p>
            <a:r>
              <a:rPr lang="ar-SA" dirty="0" smtClean="0">
                <a:solidFill>
                  <a:srgbClr val="002060"/>
                </a:solidFill>
              </a:rPr>
              <a:t>2.كابل </a:t>
            </a:r>
            <a:r>
              <a:rPr lang="ar-SA" dirty="0" err="1" smtClean="0">
                <a:solidFill>
                  <a:srgbClr val="002060"/>
                </a:solidFill>
              </a:rPr>
              <a:t>الالياف</a:t>
            </a:r>
            <a:r>
              <a:rPr lang="ar-SA" dirty="0" smtClean="0">
                <a:solidFill>
                  <a:srgbClr val="002060"/>
                </a:solidFill>
              </a:rPr>
              <a:t> الضوئية والشبكات الضوئية </a:t>
            </a:r>
          </a:p>
          <a:p>
            <a:r>
              <a:rPr lang="ar-SA" dirty="0" smtClean="0">
                <a:solidFill>
                  <a:srgbClr val="002060"/>
                </a:solidFill>
              </a:rPr>
              <a:t>وتسمى </a:t>
            </a:r>
            <a:r>
              <a:rPr lang="ar-SA" dirty="0" err="1" smtClean="0">
                <a:solidFill>
                  <a:srgbClr val="002060"/>
                </a:solidFill>
              </a:rPr>
              <a:t>الالياف</a:t>
            </a:r>
            <a:r>
              <a:rPr lang="ar-SA" dirty="0" smtClean="0">
                <a:solidFill>
                  <a:srgbClr val="002060"/>
                </a:solidFill>
              </a:rPr>
              <a:t> الضوئية </a:t>
            </a:r>
            <a:r>
              <a:rPr lang="ar-SA" dirty="0" err="1" smtClean="0">
                <a:solidFill>
                  <a:srgbClr val="002060"/>
                </a:solidFill>
              </a:rPr>
              <a:t>هذة</a:t>
            </a:r>
            <a:r>
              <a:rPr lang="ar-SA" dirty="0" smtClean="0">
                <a:solidFill>
                  <a:srgbClr val="002060"/>
                </a:solidFill>
              </a:rPr>
              <a:t> </a:t>
            </a:r>
            <a:r>
              <a:rPr lang="ar-SA" dirty="0" err="1" smtClean="0">
                <a:solidFill>
                  <a:srgbClr val="002060"/>
                </a:solidFill>
              </a:rPr>
              <a:t>الالياف</a:t>
            </a:r>
            <a:r>
              <a:rPr lang="ar-SA" dirty="0" smtClean="0">
                <a:solidFill>
                  <a:srgbClr val="002060"/>
                </a:solidFill>
              </a:rPr>
              <a:t> الزجاجية </a:t>
            </a:r>
            <a:r>
              <a:rPr lang="ar-SA" dirty="0" err="1" smtClean="0">
                <a:solidFill>
                  <a:srgbClr val="002060"/>
                </a:solidFill>
              </a:rPr>
              <a:t>او</a:t>
            </a:r>
            <a:r>
              <a:rPr lang="ar-SA" dirty="0" smtClean="0">
                <a:solidFill>
                  <a:srgbClr val="002060"/>
                </a:solidFill>
              </a:rPr>
              <a:t> </a:t>
            </a:r>
            <a:r>
              <a:rPr lang="ar-SA" dirty="0" err="1" smtClean="0">
                <a:solidFill>
                  <a:srgbClr val="002060"/>
                </a:solidFill>
              </a:rPr>
              <a:t>لالياف</a:t>
            </a:r>
            <a:r>
              <a:rPr lang="ar-SA" dirty="0" smtClean="0">
                <a:solidFill>
                  <a:srgbClr val="002060"/>
                </a:solidFill>
              </a:rPr>
              <a:t> البصرية </a:t>
            </a:r>
            <a:r>
              <a:rPr lang="ar-SA" dirty="0" err="1" smtClean="0">
                <a:solidFill>
                  <a:srgbClr val="002060"/>
                </a:solidFill>
              </a:rPr>
              <a:t>احيانا</a:t>
            </a:r>
            <a:r>
              <a:rPr lang="ar-SA" dirty="0" smtClean="0">
                <a:solidFill>
                  <a:srgbClr val="002060"/>
                </a:solidFill>
              </a:rPr>
              <a:t> وهي عبارة عن خيوط زجاجية </a:t>
            </a:r>
            <a:r>
              <a:rPr lang="ar-SA" dirty="0" err="1" smtClean="0">
                <a:solidFill>
                  <a:srgbClr val="002060"/>
                </a:solidFill>
              </a:rPr>
              <a:t>او</a:t>
            </a:r>
            <a:r>
              <a:rPr lang="ar-SA" dirty="0" smtClean="0">
                <a:solidFill>
                  <a:srgbClr val="002060"/>
                </a:solidFill>
              </a:rPr>
              <a:t> </a:t>
            </a:r>
            <a:r>
              <a:rPr lang="ar-SA" dirty="0" err="1" smtClean="0">
                <a:solidFill>
                  <a:srgbClr val="002060"/>
                </a:solidFill>
              </a:rPr>
              <a:t>الياف</a:t>
            </a:r>
            <a:r>
              <a:rPr lang="ar-SA" dirty="0" smtClean="0">
                <a:solidFill>
                  <a:srgbClr val="002060"/>
                </a:solidFill>
              </a:rPr>
              <a:t> </a:t>
            </a:r>
            <a:r>
              <a:rPr lang="ar-SA" dirty="0" err="1" smtClean="0">
                <a:solidFill>
                  <a:srgbClr val="002060"/>
                </a:solidFill>
              </a:rPr>
              <a:t>منصوعة</a:t>
            </a:r>
            <a:r>
              <a:rPr lang="ar-SA" dirty="0" smtClean="0">
                <a:solidFill>
                  <a:srgbClr val="002060"/>
                </a:solidFill>
              </a:rPr>
              <a:t> من الزجاجة النقي جدا المكون من السليكون النقي القادر علي القادر علي نقل الضوء ومواد </a:t>
            </a:r>
            <a:r>
              <a:rPr lang="ar-SA" dirty="0" err="1" smtClean="0">
                <a:solidFill>
                  <a:srgbClr val="002060"/>
                </a:solidFill>
              </a:rPr>
              <a:t>اخرى</a:t>
            </a:r>
            <a:endParaRPr lang="ar-SA" dirty="0" smtClean="0">
              <a:solidFill>
                <a:srgbClr val="002060"/>
              </a:solidFill>
            </a:endParaRPr>
          </a:p>
          <a:p>
            <a:r>
              <a:rPr lang="ar-SA" dirty="0" smtClean="0">
                <a:solidFill>
                  <a:srgbClr val="002060"/>
                </a:solidFill>
              </a:rPr>
              <a:t> وتعد </a:t>
            </a:r>
            <a:r>
              <a:rPr lang="ar-SA" dirty="0" err="1" smtClean="0">
                <a:solidFill>
                  <a:srgbClr val="002060"/>
                </a:solidFill>
              </a:rPr>
              <a:t>الالياف</a:t>
            </a:r>
            <a:r>
              <a:rPr lang="ar-SA" dirty="0" smtClean="0">
                <a:solidFill>
                  <a:srgbClr val="002060"/>
                </a:solidFill>
              </a:rPr>
              <a:t> الضوئية من الوسائط </a:t>
            </a:r>
            <a:r>
              <a:rPr lang="ar-SA" dirty="0" err="1" smtClean="0">
                <a:solidFill>
                  <a:srgbClr val="002060"/>
                </a:solidFill>
              </a:rPr>
              <a:t>الاكثر</a:t>
            </a:r>
            <a:r>
              <a:rPr lang="ar-SA" dirty="0" smtClean="0">
                <a:solidFill>
                  <a:srgbClr val="002060"/>
                </a:solidFill>
              </a:rPr>
              <a:t> </a:t>
            </a:r>
            <a:r>
              <a:rPr lang="ar-SA" dirty="0" err="1" smtClean="0">
                <a:solidFill>
                  <a:srgbClr val="002060"/>
                </a:solidFill>
              </a:rPr>
              <a:t>اهمية</a:t>
            </a:r>
            <a:r>
              <a:rPr lang="ar-SA" dirty="0" smtClean="0">
                <a:solidFill>
                  <a:srgbClr val="002060"/>
                </a:solidFill>
              </a:rPr>
              <a:t> وشعبية لشبكات تراسل البيانات الرقمية والمسموعة منها </a:t>
            </a:r>
            <a:r>
              <a:rPr lang="ar-SA" dirty="0" err="1" smtClean="0">
                <a:solidFill>
                  <a:srgbClr val="002060"/>
                </a:solidFill>
              </a:rPr>
              <a:t>او</a:t>
            </a:r>
            <a:r>
              <a:rPr lang="ar-SA" dirty="0" smtClean="0">
                <a:solidFill>
                  <a:srgbClr val="002060"/>
                </a:solidFill>
              </a:rPr>
              <a:t> المرئية </a:t>
            </a:r>
            <a:r>
              <a:rPr lang="ar-SA" dirty="0" err="1" smtClean="0">
                <a:solidFill>
                  <a:srgbClr val="002060"/>
                </a:solidFill>
              </a:rPr>
              <a:t>لماتوفر</a:t>
            </a:r>
            <a:r>
              <a:rPr lang="ar-SA" dirty="0" smtClean="0">
                <a:solidFill>
                  <a:srgbClr val="002060"/>
                </a:solidFill>
              </a:rPr>
              <a:t> من </a:t>
            </a:r>
            <a:r>
              <a:rPr lang="ar-SA" dirty="0" err="1" smtClean="0">
                <a:solidFill>
                  <a:srgbClr val="002060"/>
                </a:solidFill>
              </a:rPr>
              <a:t>قدارت</a:t>
            </a:r>
            <a:r>
              <a:rPr lang="ar-SA" dirty="0" smtClean="0">
                <a:solidFill>
                  <a:srgbClr val="002060"/>
                </a:solidFill>
              </a:rPr>
              <a:t> فنية عالية وضمانات </a:t>
            </a:r>
            <a:r>
              <a:rPr lang="ar-SA" dirty="0" err="1" smtClean="0">
                <a:solidFill>
                  <a:srgbClr val="002060"/>
                </a:solidFill>
              </a:rPr>
              <a:t>امنية</a:t>
            </a:r>
            <a:r>
              <a:rPr lang="ar-SA" dirty="0" smtClean="0">
                <a:solidFill>
                  <a:srgbClr val="002060"/>
                </a:solidFill>
              </a:rPr>
              <a:t> متميزة وتستخدم في العديد من دول العالم بعد </a:t>
            </a:r>
            <a:r>
              <a:rPr lang="ar-SA" dirty="0" err="1" smtClean="0">
                <a:solidFill>
                  <a:srgbClr val="002060"/>
                </a:solidFill>
              </a:rPr>
              <a:t>ان</a:t>
            </a:r>
            <a:r>
              <a:rPr lang="ar-SA" dirty="0" smtClean="0">
                <a:solidFill>
                  <a:srgbClr val="002060"/>
                </a:solidFill>
              </a:rPr>
              <a:t> تم التعرف علي ميزاتها التقنية والاقتصادية </a:t>
            </a:r>
            <a:r>
              <a:rPr lang="ar-SA" dirty="0" err="1" smtClean="0">
                <a:solidFill>
                  <a:srgbClr val="002060"/>
                </a:solidFill>
              </a:rPr>
              <a:t>حتي</a:t>
            </a:r>
            <a:r>
              <a:rPr lang="ar-SA" dirty="0" smtClean="0">
                <a:solidFill>
                  <a:srgbClr val="002060"/>
                </a:solidFill>
              </a:rPr>
              <a:t> </a:t>
            </a:r>
            <a:r>
              <a:rPr lang="ar-SA" dirty="0" err="1" smtClean="0">
                <a:solidFill>
                  <a:srgbClr val="002060"/>
                </a:solidFill>
              </a:rPr>
              <a:t>ان</a:t>
            </a:r>
            <a:r>
              <a:rPr lang="ar-SA" dirty="0" smtClean="0">
                <a:solidFill>
                  <a:srgbClr val="002060"/>
                </a:solidFill>
              </a:rPr>
              <a:t> بعضا منها يمكن </a:t>
            </a:r>
            <a:r>
              <a:rPr lang="ar-SA" dirty="0" err="1" smtClean="0">
                <a:solidFill>
                  <a:srgbClr val="002060"/>
                </a:solidFill>
              </a:rPr>
              <a:t>استخدامة</a:t>
            </a:r>
            <a:r>
              <a:rPr lang="ar-SA" dirty="0" smtClean="0">
                <a:solidFill>
                  <a:srgbClr val="002060"/>
                </a:solidFill>
              </a:rPr>
              <a:t> لتراسل مختلف </a:t>
            </a:r>
            <a:r>
              <a:rPr lang="ar-SA" dirty="0" err="1" smtClean="0">
                <a:solidFill>
                  <a:srgbClr val="002060"/>
                </a:solidFill>
              </a:rPr>
              <a:t>انواع</a:t>
            </a:r>
            <a:r>
              <a:rPr lang="ar-SA" dirty="0" smtClean="0">
                <a:solidFill>
                  <a:srgbClr val="002060"/>
                </a:solidFill>
              </a:rPr>
              <a:t> البيانات تحت سطح الماء</a:t>
            </a:r>
            <a:endParaRPr lang="ar-SA" dirty="0">
              <a:solidFill>
                <a:srgbClr val="002060"/>
              </a:solidFill>
            </a:endParaRPr>
          </a:p>
        </p:txBody>
      </p:sp>
    </p:spTree>
  </p:cSld>
  <p:clrMapOvr>
    <a:masterClrMapping/>
  </p:clrMapOvr>
  <p:transition>
    <p:wheel spokes="8"/>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D60093"/>
                </a:solidFill>
              </a:rPr>
              <a:t>مزايا </a:t>
            </a:r>
            <a:r>
              <a:rPr lang="ar-SA" dirty="0" err="1" smtClean="0">
                <a:solidFill>
                  <a:srgbClr val="D60093"/>
                </a:solidFill>
              </a:rPr>
              <a:t>الالياف</a:t>
            </a:r>
            <a:r>
              <a:rPr lang="ar-SA" dirty="0" smtClean="0">
                <a:solidFill>
                  <a:srgbClr val="D60093"/>
                </a:solidFill>
              </a:rPr>
              <a:t> الضوئية</a:t>
            </a:r>
            <a:endParaRPr lang="ar-SA" dirty="0">
              <a:solidFill>
                <a:srgbClr val="D60093"/>
              </a:solidFill>
            </a:endParaRPr>
          </a:p>
        </p:txBody>
      </p:sp>
      <p:sp>
        <p:nvSpPr>
          <p:cNvPr id="3" name="عنصر نائب للمحتوى 2"/>
          <p:cNvSpPr>
            <a:spLocks noGrp="1"/>
          </p:cNvSpPr>
          <p:nvPr>
            <p:ph idx="1"/>
          </p:nvPr>
        </p:nvSpPr>
        <p:spPr/>
        <p:txBody>
          <a:bodyPr>
            <a:normAutofit fontScale="92500" lnSpcReduction="10000"/>
          </a:bodyPr>
          <a:lstStyle/>
          <a:p>
            <a:r>
              <a:rPr lang="ar-SA" dirty="0" smtClean="0">
                <a:solidFill>
                  <a:srgbClr val="002060"/>
                </a:solidFill>
              </a:rPr>
              <a:t>1.سعة النطاق </a:t>
            </a:r>
          </a:p>
          <a:p>
            <a:r>
              <a:rPr lang="ar-SA" dirty="0" smtClean="0">
                <a:solidFill>
                  <a:srgbClr val="002060"/>
                </a:solidFill>
              </a:rPr>
              <a:t>2.قطرها صغير ووزنها خفيف</a:t>
            </a:r>
          </a:p>
          <a:p>
            <a:r>
              <a:rPr lang="ar-SA" dirty="0" smtClean="0">
                <a:solidFill>
                  <a:srgbClr val="002060"/>
                </a:solidFill>
              </a:rPr>
              <a:t>3.استحالة وجود تداخل فيها </a:t>
            </a:r>
          </a:p>
          <a:p>
            <a:r>
              <a:rPr lang="ar-SA" dirty="0" smtClean="0">
                <a:solidFill>
                  <a:srgbClr val="002060"/>
                </a:solidFill>
              </a:rPr>
              <a:t>4.</a:t>
            </a:r>
            <a:r>
              <a:rPr lang="ar-SA" dirty="0" err="1" smtClean="0">
                <a:solidFill>
                  <a:srgbClr val="002060"/>
                </a:solidFill>
              </a:rPr>
              <a:t>لاتتاثر</a:t>
            </a:r>
            <a:r>
              <a:rPr lang="ar-SA" dirty="0" smtClean="0">
                <a:solidFill>
                  <a:srgbClr val="002060"/>
                </a:solidFill>
              </a:rPr>
              <a:t> بالحث </a:t>
            </a:r>
            <a:r>
              <a:rPr lang="ar-SA" dirty="0" err="1" smtClean="0">
                <a:solidFill>
                  <a:srgbClr val="002060"/>
                </a:solidFill>
              </a:rPr>
              <a:t>او</a:t>
            </a:r>
            <a:r>
              <a:rPr lang="ar-SA" dirty="0" smtClean="0">
                <a:solidFill>
                  <a:srgbClr val="002060"/>
                </a:solidFill>
              </a:rPr>
              <a:t> التداخل الكهرومغناطيسية</a:t>
            </a:r>
          </a:p>
          <a:p>
            <a:r>
              <a:rPr lang="ar-SA" dirty="0" smtClean="0">
                <a:solidFill>
                  <a:srgbClr val="002060"/>
                </a:solidFill>
              </a:rPr>
              <a:t>5.انخفاض </a:t>
            </a:r>
            <a:r>
              <a:rPr lang="ar-SA" dirty="0" err="1" smtClean="0">
                <a:solidFill>
                  <a:srgbClr val="002060"/>
                </a:solidFill>
              </a:rPr>
              <a:t>اسعار</a:t>
            </a:r>
            <a:r>
              <a:rPr lang="ar-SA" dirty="0" smtClean="0">
                <a:solidFill>
                  <a:srgbClr val="002060"/>
                </a:solidFill>
              </a:rPr>
              <a:t> المكالمات</a:t>
            </a:r>
          </a:p>
          <a:p>
            <a:r>
              <a:rPr lang="ar-SA" dirty="0" smtClean="0">
                <a:solidFill>
                  <a:srgbClr val="002060"/>
                </a:solidFill>
              </a:rPr>
              <a:t>6.</a:t>
            </a:r>
            <a:r>
              <a:rPr lang="ar-SA" dirty="0" err="1" smtClean="0">
                <a:solidFill>
                  <a:srgbClr val="002060"/>
                </a:solidFill>
              </a:rPr>
              <a:t>اكثر</a:t>
            </a:r>
            <a:r>
              <a:rPr lang="ar-SA" dirty="0" smtClean="0">
                <a:solidFill>
                  <a:srgbClr val="002060"/>
                </a:solidFill>
              </a:rPr>
              <a:t> أمنا وسلامة</a:t>
            </a:r>
          </a:p>
          <a:p>
            <a:r>
              <a:rPr lang="ar-SA" dirty="0" smtClean="0">
                <a:solidFill>
                  <a:srgbClr val="002060"/>
                </a:solidFill>
              </a:rPr>
              <a:t>7.حياتها طويلة تقدر بحوالي 25عام مقارنة مع 15 عام </a:t>
            </a:r>
            <a:r>
              <a:rPr lang="ar-SA" dirty="0" err="1" smtClean="0">
                <a:solidFill>
                  <a:srgbClr val="002060"/>
                </a:solidFill>
              </a:rPr>
              <a:t>للكيبل</a:t>
            </a:r>
            <a:endParaRPr lang="ar-SA" dirty="0" smtClean="0">
              <a:solidFill>
                <a:srgbClr val="002060"/>
              </a:solidFill>
            </a:endParaRPr>
          </a:p>
          <a:p>
            <a:r>
              <a:rPr lang="ar-SA" dirty="0" smtClean="0">
                <a:solidFill>
                  <a:srgbClr val="002060"/>
                </a:solidFill>
              </a:rPr>
              <a:t>8.تتحمل الظروف الجوية المختلفة كما </a:t>
            </a:r>
            <a:r>
              <a:rPr lang="ar-SA" dirty="0" err="1" smtClean="0">
                <a:solidFill>
                  <a:srgbClr val="002060"/>
                </a:solidFill>
              </a:rPr>
              <a:t>انها</a:t>
            </a:r>
            <a:r>
              <a:rPr lang="ar-SA" dirty="0" smtClean="0">
                <a:solidFill>
                  <a:srgbClr val="002060"/>
                </a:solidFill>
              </a:rPr>
              <a:t> </a:t>
            </a:r>
            <a:r>
              <a:rPr lang="ar-SA" dirty="0" err="1" smtClean="0">
                <a:solidFill>
                  <a:srgbClr val="002060"/>
                </a:solidFill>
              </a:rPr>
              <a:t>لاتتاثر</a:t>
            </a:r>
            <a:r>
              <a:rPr lang="ar-SA" dirty="0" smtClean="0">
                <a:solidFill>
                  <a:srgbClr val="002060"/>
                </a:solidFill>
              </a:rPr>
              <a:t> بالمواد الكيماوية</a:t>
            </a:r>
            <a:endParaRPr lang="ar-SA" dirty="0">
              <a:solidFill>
                <a:srgbClr val="002060"/>
              </a:solidFill>
            </a:endParaRPr>
          </a:p>
        </p:txBody>
      </p:sp>
    </p:spTree>
  </p:cSld>
  <p:clrMapOvr>
    <a:masterClrMapping/>
  </p:clrMapOvr>
  <p:transition>
    <p:newsfla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785794"/>
          </a:xfrm>
        </p:spPr>
        <p:txBody>
          <a:bodyPr>
            <a:normAutofit/>
          </a:bodyPr>
          <a:lstStyle/>
          <a:p>
            <a:r>
              <a:rPr lang="ar-SA" sz="3600" dirty="0" smtClean="0">
                <a:solidFill>
                  <a:srgbClr val="FF0000"/>
                </a:solidFill>
              </a:rPr>
              <a:t>عناصر ومكونات الاتصال عبر </a:t>
            </a:r>
            <a:r>
              <a:rPr lang="ar-SA" sz="3600" dirty="0" err="1" smtClean="0">
                <a:solidFill>
                  <a:srgbClr val="FF0000"/>
                </a:solidFill>
              </a:rPr>
              <a:t>الالياف</a:t>
            </a:r>
            <a:r>
              <a:rPr lang="ar-SA" sz="3600" dirty="0" smtClean="0">
                <a:solidFill>
                  <a:srgbClr val="FF0000"/>
                </a:solidFill>
              </a:rPr>
              <a:t> الضوئية</a:t>
            </a:r>
            <a:endParaRPr lang="ar-SA" sz="3600" dirty="0">
              <a:solidFill>
                <a:srgbClr val="FF0000"/>
              </a:solidFill>
            </a:endParaRPr>
          </a:p>
        </p:txBody>
      </p:sp>
      <p:sp>
        <p:nvSpPr>
          <p:cNvPr id="3" name="عنصر نائب للمحتوى 2"/>
          <p:cNvSpPr>
            <a:spLocks noGrp="1"/>
          </p:cNvSpPr>
          <p:nvPr>
            <p:ph idx="1"/>
          </p:nvPr>
        </p:nvSpPr>
        <p:spPr>
          <a:xfrm>
            <a:off x="457200" y="785794"/>
            <a:ext cx="8229600" cy="5340369"/>
          </a:xfrm>
        </p:spPr>
        <p:txBody>
          <a:bodyPr>
            <a:normAutofit fontScale="62500" lnSpcReduction="20000"/>
          </a:bodyPr>
          <a:lstStyle/>
          <a:p>
            <a:r>
              <a:rPr lang="ar-SA" dirty="0" smtClean="0">
                <a:solidFill>
                  <a:srgbClr val="002060"/>
                </a:solidFill>
              </a:rPr>
              <a:t>1.طبيعة مصدر المعلومات </a:t>
            </a:r>
            <a:r>
              <a:rPr lang="ar-SA" dirty="0" err="1" smtClean="0">
                <a:solidFill>
                  <a:srgbClr val="002060"/>
                </a:solidFill>
              </a:rPr>
              <a:t>تتوفرالمعلومات</a:t>
            </a:r>
            <a:r>
              <a:rPr lang="ar-SA" dirty="0" smtClean="0">
                <a:solidFill>
                  <a:srgbClr val="002060"/>
                </a:solidFill>
              </a:rPr>
              <a:t> المراد نقلها </a:t>
            </a:r>
            <a:r>
              <a:rPr lang="ar-SA" dirty="0" err="1" smtClean="0">
                <a:solidFill>
                  <a:srgbClr val="002060"/>
                </a:solidFill>
              </a:rPr>
              <a:t>باشكال</a:t>
            </a:r>
            <a:r>
              <a:rPr lang="ar-SA" dirty="0" smtClean="0">
                <a:solidFill>
                  <a:srgbClr val="002060"/>
                </a:solidFill>
              </a:rPr>
              <a:t> كثيرة ويمكن وصفها باتجاهين.</a:t>
            </a:r>
          </a:p>
          <a:p>
            <a:r>
              <a:rPr lang="ar-SA" dirty="0" smtClean="0">
                <a:solidFill>
                  <a:srgbClr val="002060"/>
                </a:solidFill>
              </a:rPr>
              <a:t>أ.</a:t>
            </a:r>
            <a:r>
              <a:rPr lang="ar-SA" dirty="0" err="1" smtClean="0">
                <a:solidFill>
                  <a:srgbClr val="002060"/>
                </a:solidFill>
              </a:rPr>
              <a:t>ماكان</a:t>
            </a:r>
            <a:r>
              <a:rPr lang="ar-SA" dirty="0" smtClean="0">
                <a:solidFill>
                  <a:srgbClr val="002060"/>
                </a:solidFill>
              </a:rPr>
              <a:t> منها كميات فيزيائية كالصوت والحرارة والضغط</a:t>
            </a:r>
          </a:p>
          <a:p>
            <a:r>
              <a:rPr lang="ar-SA" dirty="0" smtClean="0">
                <a:solidFill>
                  <a:srgbClr val="002060"/>
                </a:solidFill>
              </a:rPr>
              <a:t>ب.</a:t>
            </a:r>
            <a:r>
              <a:rPr lang="ar-SA" dirty="0" err="1" smtClean="0">
                <a:solidFill>
                  <a:srgbClr val="002060"/>
                </a:solidFill>
              </a:rPr>
              <a:t>ماكان</a:t>
            </a:r>
            <a:r>
              <a:rPr lang="ar-SA" dirty="0" smtClean="0">
                <a:solidFill>
                  <a:srgbClr val="002060"/>
                </a:solidFill>
              </a:rPr>
              <a:t> منها علي شكل إشارات كهربائية</a:t>
            </a:r>
          </a:p>
          <a:p>
            <a:r>
              <a:rPr lang="ar-SA" dirty="0" smtClean="0">
                <a:solidFill>
                  <a:srgbClr val="002060"/>
                </a:solidFill>
              </a:rPr>
              <a:t>2.محول طاقة المدخل في هذا الجزء يتم تحويل الكميات الفيزيائية </a:t>
            </a:r>
            <a:r>
              <a:rPr lang="ar-SA" dirty="0" err="1" smtClean="0">
                <a:solidFill>
                  <a:srgbClr val="002060"/>
                </a:solidFill>
              </a:rPr>
              <a:t>الي</a:t>
            </a:r>
            <a:r>
              <a:rPr lang="ar-SA" dirty="0" smtClean="0">
                <a:solidFill>
                  <a:srgbClr val="002060"/>
                </a:solidFill>
              </a:rPr>
              <a:t> إشارات كهربائية</a:t>
            </a:r>
          </a:p>
          <a:p>
            <a:r>
              <a:rPr lang="ar-SA" dirty="0" smtClean="0">
                <a:solidFill>
                  <a:srgbClr val="002060"/>
                </a:solidFill>
              </a:rPr>
              <a:t>3.التشكيل </a:t>
            </a:r>
            <a:r>
              <a:rPr lang="ar-SA" dirty="0" err="1" smtClean="0">
                <a:solidFill>
                  <a:srgbClr val="002060"/>
                </a:solidFill>
              </a:rPr>
              <a:t>هوتحميل</a:t>
            </a:r>
            <a:r>
              <a:rPr lang="ar-SA" dirty="0" smtClean="0">
                <a:solidFill>
                  <a:srgbClr val="002060"/>
                </a:solidFill>
              </a:rPr>
              <a:t> الموجة </a:t>
            </a:r>
            <a:r>
              <a:rPr lang="ar-SA" dirty="0" err="1" smtClean="0">
                <a:solidFill>
                  <a:srgbClr val="002060"/>
                </a:solidFill>
              </a:rPr>
              <a:t>الاصلية</a:t>
            </a:r>
            <a:r>
              <a:rPr lang="ar-SA" dirty="0" smtClean="0">
                <a:solidFill>
                  <a:srgbClr val="002060"/>
                </a:solidFill>
              </a:rPr>
              <a:t> المراد </a:t>
            </a:r>
            <a:r>
              <a:rPr lang="ar-SA" dirty="0" err="1" smtClean="0">
                <a:solidFill>
                  <a:srgbClr val="002060"/>
                </a:solidFill>
              </a:rPr>
              <a:t>ارسالها</a:t>
            </a:r>
            <a:r>
              <a:rPr lang="ar-SA" dirty="0" smtClean="0">
                <a:solidFill>
                  <a:srgbClr val="002060"/>
                </a:solidFill>
              </a:rPr>
              <a:t> علي موجة ناقلة </a:t>
            </a:r>
            <a:r>
              <a:rPr lang="ar-SA" dirty="0" err="1" smtClean="0">
                <a:solidFill>
                  <a:srgbClr val="002060"/>
                </a:solidFill>
              </a:rPr>
              <a:t>او</a:t>
            </a:r>
            <a:r>
              <a:rPr lang="ar-SA" dirty="0" smtClean="0">
                <a:solidFill>
                  <a:srgbClr val="002060"/>
                </a:solidFill>
              </a:rPr>
              <a:t> حاملة</a:t>
            </a:r>
          </a:p>
          <a:p>
            <a:r>
              <a:rPr lang="ar-SA" dirty="0" smtClean="0">
                <a:solidFill>
                  <a:srgbClr val="002060"/>
                </a:solidFill>
              </a:rPr>
              <a:t>4.منبع الضوء هو عبارة عن ثنائي تقنية </a:t>
            </a:r>
            <a:r>
              <a:rPr lang="ar-SA" dirty="0" err="1" smtClean="0">
                <a:solidFill>
                  <a:srgbClr val="002060"/>
                </a:solidFill>
              </a:rPr>
              <a:t>الليزرثنائي</a:t>
            </a:r>
            <a:r>
              <a:rPr lang="ar-SA" dirty="0" smtClean="0">
                <a:solidFill>
                  <a:srgbClr val="002060"/>
                </a:solidFill>
              </a:rPr>
              <a:t> باعث الضوء</a:t>
            </a:r>
          </a:p>
          <a:p>
            <a:r>
              <a:rPr lang="ar-SA" dirty="0" smtClean="0">
                <a:solidFill>
                  <a:srgbClr val="002060"/>
                </a:solidFill>
              </a:rPr>
              <a:t>5.وصلة المدخل ويتم عن طريق </a:t>
            </a:r>
            <a:r>
              <a:rPr lang="ar-SA" dirty="0" err="1" smtClean="0">
                <a:solidFill>
                  <a:srgbClr val="002060"/>
                </a:solidFill>
              </a:rPr>
              <a:t>هذة</a:t>
            </a:r>
            <a:r>
              <a:rPr lang="ar-SA" dirty="0" smtClean="0">
                <a:solidFill>
                  <a:srgbClr val="002060"/>
                </a:solidFill>
              </a:rPr>
              <a:t> الوصلة تحويل القدرة الضوئية </a:t>
            </a:r>
            <a:r>
              <a:rPr lang="ar-SA" dirty="0" err="1" smtClean="0">
                <a:solidFill>
                  <a:srgbClr val="002060"/>
                </a:solidFill>
              </a:rPr>
              <a:t>او</a:t>
            </a:r>
            <a:r>
              <a:rPr lang="ar-SA" dirty="0" smtClean="0">
                <a:solidFill>
                  <a:srgbClr val="002060"/>
                </a:solidFill>
              </a:rPr>
              <a:t> البصرية الصادرة من المنبع الضوئي علي قناة الاتصال</a:t>
            </a:r>
          </a:p>
          <a:p>
            <a:r>
              <a:rPr lang="ar-SA" dirty="0" smtClean="0">
                <a:solidFill>
                  <a:srgbClr val="002060"/>
                </a:solidFill>
              </a:rPr>
              <a:t>6.قناة الاتصال وهي جزء هام من عناصر الاتصال وتشمل</a:t>
            </a:r>
          </a:p>
          <a:p>
            <a:r>
              <a:rPr lang="ar-SA" dirty="0" smtClean="0">
                <a:solidFill>
                  <a:srgbClr val="002060"/>
                </a:solidFill>
              </a:rPr>
              <a:t>أ.الوصلات</a:t>
            </a:r>
          </a:p>
          <a:p>
            <a:r>
              <a:rPr lang="ar-SA" dirty="0" smtClean="0">
                <a:solidFill>
                  <a:srgbClr val="002060"/>
                </a:solidFill>
              </a:rPr>
              <a:t>ب.</a:t>
            </a:r>
            <a:r>
              <a:rPr lang="ar-SA" dirty="0" err="1" smtClean="0">
                <a:solidFill>
                  <a:srgbClr val="002060"/>
                </a:solidFill>
              </a:rPr>
              <a:t>الالياف</a:t>
            </a:r>
            <a:r>
              <a:rPr lang="ar-SA" dirty="0" smtClean="0">
                <a:solidFill>
                  <a:srgbClr val="002060"/>
                </a:solidFill>
              </a:rPr>
              <a:t> البصرية</a:t>
            </a:r>
          </a:p>
          <a:p>
            <a:r>
              <a:rPr lang="ar-SA" dirty="0" smtClean="0">
                <a:solidFill>
                  <a:srgbClr val="002060"/>
                </a:solidFill>
              </a:rPr>
              <a:t>ج.معيدات </a:t>
            </a:r>
            <a:r>
              <a:rPr lang="ar-SA" dirty="0" err="1" smtClean="0">
                <a:solidFill>
                  <a:srgbClr val="002060"/>
                </a:solidFill>
              </a:rPr>
              <a:t>الارسال</a:t>
            </a:r>
            <a:endParaRPr lang="ar-SA" dirty="0" smtClean="0">
              <a:solidFill>
                <a:srgbClr val="002060"/>
              </a:solidFill>
            </a:endParaRPr>
          </a:p>
          <a:p>
            <a:r>
              <a:rPr lang="ar-SA" dirty="0" smtClean="0">
                <a:solidFill>
                  <a:srgbClr val="002060"/>
                </a:solidFill>
              </a:rPr>
              <a:t>7.مقرن المخرج</a:t>
            </a:r>
          </a:p>
          <a:p>
            <a:r>
              <a:rPr lang="ar-SA" dirty="0" smtClean="0">
                <a:solidFill>
                  <a:srgbClr val="002060"/>
                </a:solidFill>
              </a:rPr>
              <a:t>8.كاشف الضوء </a:t>
            </a:r>
          </a:p>
          <a:p>
            <a:r>
              <a:rPr lang="ar-SA" dirty="0" smtClean="0">
                <a:solidFill>
                  <a:srgbClr val="002060"/>
                </a:solidFill>
              </a:rPr>
              <a:t>9.معالج </a:t>
            </a:r>
            <a:r>
              <a:rPr lang="ar-SA" dirty="0" err="1" smtClean="0">
                <a:solidFill>
                  <a:srgbClr val="002060"/>
                </a:solidFill>
              </a:rPr>
              <a:t>الاشارة</a:t>
            </a:r>
            <a:r>
              <a:rPr lang="ar-SA" dirty="0" smtClean="0">
                <a:solidFill>
                  <a:srgbClr val="002060"/>
                </a:solidFill>
              </a:rPr>
              <a:t> </a:t>
            </a:r>
          </a:p>
          <a:p>
            <a:r>
              <a:rPr lang="ar-SA" dirty="0" smtClean="0">
                <a:solidFill>
                  <a:srgbClr val="002060"/>
                </a:solidFill>
              </a:rPr>
              <a:t>10.محول طاقة المخرج</a:t>
            </a:r>
            <a:endParaRPr lang="ar-SA" dirty="0">
              <a:solidFill>
                <a:srgbClr val="002060"/>
              </a:solidFill>
            </a:endParaRPr>
          </a:p>
        </p:txBody>
      </p:sp>
    </p:spTree>
  </p:cSld>
  <p:clrMapOvr>
    <a:masterClrMapping/>
  </p:clrMapOvr>
  <p:transition>
    <p:diamon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7030A0"/>
                </a:solidFill>
              </a:rPr>
              <a:t>تطبيقات </a:t>
            </a:r>
            <a:r>
              <a:rPr lang="ar-SA" dirty="0" err="1" smtClean="0">
                <a:solidFill>
                  <a:srgbClr val="7030A0"/>
                </a:solidFill>
              </a:rPr>
              <a:t>الالياف</a:t>
            </a:r>
            <a:r>
              <a:rPr lang="ar-SA" dirty="0" smtClean="0">
                <a:solidFill>
                  <a:srgbClr val="7030A0"/>
                </a:solidFill>
              </a:rPr>
              <a:t> الضوئية</a:t>
            </a:r>
            <a:endParaRPr lang="ar-SA" dirty="0">
              <a:solidFill>
                <a:srgbClr val="7030A0"/>
              </a:solidFill>
            </a:endParaRPr>
          </a:p>
        </p:txBody>
      </p:sp>
      <p:sp>
        <p:nvSpPr>
          <p:cNvPr id="3" name="عنصر نائب للمحتوى 2"/>
          <p:cNvSpPr>
            <a:spLocks noGrp="1"/>
          </p:cNvSpPr>
          <p:nvPr>
            <p:ph idx="1"/>
          </p:nvPr>
        </p:nvSpPr>
        <p:spPr/>
        <p:txBody>
          <a:bodyPr>
            <a:normAutofit fontScale="85000" lnSpcReduction="10000"/>
          </a:bodyPr>
          <a:lstStyle/>
          <a:p>
            <a:r>
              <a:rPr lang="ar-SA" dirty="0" smtClean="0"/>
              <a:t>1</a:t>
            </a:r>
            <a:r>
              <a:rPr lang="ar-SA" dirty="0" smtClean="0">
                <a:solidFill>
                  <a:srgbClr val="002060"/>
                </a:solidFill>
              </a:rPr>
              <a:t>.البث </a:t>
            </a:r>
            <a:r>
              <a:rPr lang="ar-SA" dirty="0" err="1" smtClean="0">
                <a:solidFill>
                  <a:srgbClr val="002060"/>
                </a:solidFill>
              </a:rPr>
              <a:t>الاذاعي</a:t>
            </a:r>
            <a:r>
              <a:rPr lang="ar-SA" dirty="0" smtClean="0">
                <a:solidFill>
                  <a:srgbClr val="002060"/>
                </a:solidFill>
              </a:rPr>
              <a:t> والتلفزيوني</a:t>
            </a:r>
          </a:p>
          <a:p>
            <a:r>
              <a:rPr lang="ar-SA" dirty="0" smtClean="0">
                <a:solidFill>
                  <a:srgbClr val="002060"/>
                </a:solidFill>
              </a:rPr>
              <a:t>2.استخدامها في شبكات الحواسيب</a:t>
            </a:r>
          </a:p>
          <a:p>
            <a:r>
              <a:rPr lang="ar-SA" dirty="0" smtClean="0">
                <a:solidFill>
                  <a:srgbClr val="002060"/>
                </a:solidFill>
              </a:rPr>
              <a:t>3.</a:t>
            </a:r>
            <a:r>
              <a:rPr lang="ar-SA" dirty="0" err="1" smtClean="0">
                <a:solidFill>
                  <a:srgbClr val="002060"/>
                </a:solidFill>
              </a:rPr>
              <a:t>ان</a:t>
            </a:r>
            <a:r>
              <a:rPr lang="ar-SA" dirty="0" smtClean="0">
                <a:solidFill>
                  <a:srgbClr val="002060"/>
                </a:solidFill>
              </a:rPr>
              <a:t> مميزات وخصائص </a:t>
            </a:r>
            <a:r>
              <a:rPr lang="ar-SA" dirty="0" err="1" smtClean="0">
                <a:solidFill>
                  <a:srgbClr val="002060"/>
                </a:solidFill>
              </a:rPr>
              <a:t>الالياف</a:t>
            </a:r>
            <a:r>
              <a:rPr lang="ar-SA" dirty="0" smtClean="0">
                <a:solidFill>
                  <a:srgbClr val="002060"/>
                </a:solidFill>
              </a:rPr>
              <a:t> الضوئية جعل استخدامها في الاتصالات الهاتفية والتلغرافية مفيدة من الناحية الاقتصادية والمادية</a:t>
            </a:r>
          </a:p>
          <a:p>
            <a:r>
              <a:rPr lang="ar-SA" dirty="0" smtClean="0">
                <a:solidFill>
                  <a:srgbClr val="002060"/>
                </a:solidFill>
              </a:rPr>
              <a:t>4.التطبيقات في مصانع القوى الكهربائية والميكانيكية ونظم القطارات</a:t>
            </a:r>
          </a:p>
          <a:p>
            <a:r>
              <a:rPr lang="ar-SA" dirty="0" smtClean="0">
                <a:solidFill>
                  <a:srgbClr val="002060"/>
                </a:solidFill>
              </a:rPr>
              <a:t>5.نظرا للخاصية الهامة </a:t>
            </a:r>
            <a:r>
              <a:rPr lang="ar-SA" dirty="0" err="1" smtClean="0">
                <a:solidFill>
                  <a:srgbClr val="002060"/>
                </a:solidFill>
              </a:rPr>
              <a:t>الالياف</a:t>
            </a:r>
            <a:r>
              <a:rPr lang="ar-SA" dirty="0" smtClean="0">
                <a:solidFill>
                  <a:srgbClr val="002060"/>
                </a:solidFill>
              </a:rPr>
              <a:t> الضوئية ولعدم وجود </a:t>
            </a:r>
            <a:r>
              <a:rPr lang="ar-SA" dirty="0" err="1" smtClean="0">
                <a:solidFill>
                  <a:srgbClr val="002060"/>
                </a:solidFill>
              </a:rPr>
              <a:t>اشرارت</a:t>
            </a:r>
            <a:r>
              <a:rPr lang="ar-SA" dirty="0" smtClean="0">
                <a:solidFill>
                  <a:srgbClr val="002060"/>
                </a:solidFill>
              </a:rPr>
              <a:t> </a:t>
            </a:r>
            <a:r>
              <a:rPr lang="ar-SA" dirty="0" err="1" smtClean="0">
                <a:solidFill>
                  <a:srgbClr val="002060"/>
                </a:solidFill>
              </a:rPr>
              <a:t>وقفلات</a:t>
            </a:r>
            <a:r>
              <a:rPr lang="ar-SA" dirty="0" smtClean="0">
                <a:solidFill>
                  <a:srgbClr val="002060"/>
                </a:solidFill>
              </a:rPr>
              <a:t> كهربية </a:t>
            </a:r>
            <a:r>
              <a:rPr lang="ar-SA" dirty="0" err="1" smtClean="0">
                <a:solidFill>
                  <a:srgbClr val="002060"/>
                </a:solidFill>
              </a:rPr>
              <a:t>فانها</a:t>
            </a:r>
            <a:r>
              <a:rPr lang="ar-SA" dirty="0" smtClean="0">
                <a:solidFill>
                  <a:srgbClr val="002060"/>
                </a:solidFill>
              </a:rPr>
              <a:t> تستخدم في المصانع الكيميائية والبترولية</a:t>
            </a:r>
          </a:p>
          <a:p>
            <a:r>
              <a:rPr lang="ar-SA" dirty="0" smtClean="0">
                <a:solidFill>
                  <a:srgbClr val="002060"/>
                </a:solidFill>
              </a:rPr>
              <a:t>6.تستخدم </a:t>
            </a:r>
            <a:r>
              <a:rPr lang="ar-SA" dirty="0" err="1" smtClean="0">
                <a:solidFill>
                  <a:srgbClr val="002060"/>
                </a:solidFill>
              </a:rPr>
              <a:t>الالياف</a:t>
            </a:r>
            <a:r>
              <a:rPr lang="ar-SA" dirty="0" smtClean="0">
                <a:solidFill>
                  <a:srgbClr val="002060"/>
                </a:solidFill>
              </a:rPr>
              <a:t> الضوئية في تطبيقات نظم الاتصالات والمراقبة والتحكم في الطائرات والسفن وغيرها</a:t>
            </a:r>
            <a:endParaRPr lang="ar-SA" dirty="0">
              <a:solidFill>
                <a:srgbClr val="002060"/>
              </a:solidFill>
            </a:endParaRPr>
          </a:p>
        </p:txBody>
      </p:sp>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3600" dirty="0" smtClean="0">
                <a:solidFill>
                  <a:srgbClr val="FF0000"/>
                </a:solidFill>
              </a:rPr>
              <a:t>عيوب ومحددات </a:t>
            </a:r>
            <a:r>
              <a:rPr lang="ar-SA" sz="3600" dirty="0" err="1" smtClean="0">
                <a:solidFill>
                  <a:srgbClr val="FF0000"/>
                </a:solidFill>
              </a:rPr>
              <a:t>الالياف</a:t>
            </a:r>
            <a:r>
              <a:rPr lang="ar-SA" sz="3600" dirty="0" smtClean="0">
                <a:solidFill>
                  <a:srgbClr val="FF0000"/>
                </a:solidFill>
              </a:rPr>
              <a:t> الضوئية</a:t>
            </a:r>
            <a:endParaRPr lang="ar-SA" sz="3600" dirty="0">
              <a:solidFill>
                <a:srgbClr val="FF0000"/>
              </a:solidFill>
            </a:endParaRPr>
          </a:p>
        </p:txBody>
      </p:sp>
      <p:sp>
        <p:nvSpPr>
          <p:cNvPr id="3" name="عنصر نائب للمحتوى 2"/>
          <p:cNvSpPr>
            <a:spLocks noGrp="1"/>
          </p:cNvSpPr>
          <p:nvPr>
            <p:ph idx="1"/>
          </p:nvPr>
        </p:nvSpPr>
        <p:spPr/>
        <p:txBody>
          <a:bodyPr>
            <a:normAutofit fontScale="85000" lnSpcReduction="20000"/>
          </a:bodyPr>
          <a:lstStyle/>
          <a:p>
            <a:r>
              <a:rPr lang="ar-SA" dirty="0" smtClean="0">
                <a:solidFill>
                  <a:srgbClr val="002060"/>
                </a:solidFill>
              </a:rPr>
              <a:t>1.القلب </a:t>
            </a:r>
            <a:r>
              <a:rPr lang="ar-SA" dirty="0" err="1" smtClean="0">
                <a:solidFill>
                  <a:srgbClr val="002060"/>
                </a:solidFill>
              </a:rPr>
              <a:t>او</a:t>
            </a:r>
            <a:r>
              <a:rPr lang="ar-SA" dirty="0" smtClean="0">
                <a:solidFill>
                  <a:srgbClr val="002060"/>
                </a:solidFill>
              </a:rPr>
              <a:t> الجزء المركزي </a:t>
            </a:r>
          </a:p>
          <a:p>
            <a:r>
              <a:rPr lang="ar-SA" dirty="0" smtClean="0">
                <a:solidFill>
                  <a:srgbClr val="002060"/>
                </a:solidFill>
              </a:rPr>
              <a:t>2.طبقة تكسوا وتحيط </a:t>
            </a:r>
            <a:r>
              <a:rPr lang="ar-SA" dirty="0" err="1" smtClean="0">
                <a:solidFill>
                  <a:srgbClr val="002060"/>
                </a:solidFill>
              </a:rPr>
              <a:t>بالالياف</a:t>
            </a:r>
            <a:r>
              <a:rPr lang="ar-SA" dirty="0" smtClean="0">
                <a:solidFill>
                  <a:srgbClr val="002060"/>
                </a:solidFill>
              </a:rPr>
              <a:t> </a:t>
            </a:r>
          </a:p>
          <a:p>
            <a:r>
              <a:rPr lang="ar-SA" dirty="0" smtClean="0">
                <a:solidFill>
                  <a:srgbClr val="002060"/>
                </a:solidFill>
              </a:rPr>
              <a:t>3.طبقة </a:t>
            </a:r>
            <a:r>
              <a:rPr lang="ar-SA" dirty="0" err="1" smtClean="0">
                <a:solidFill>
                  <a:srgbClr val="002060"/>
                </a:solidFill>
              </a:rPr>
              <a:t>الاسلاك</a:t>
            </a:r>
            <a:r>
              <a:rPr lang="ar-SA" dirty="0" smtClean="0">
                <a:solidFill>
                  <a:srgbClr val="002060"/>
                </a:solidFill>
              </a:rPr>
              <a:t> الصلبة </a:t>
            </a:r>
          </a:p>
          <a:p>
            <a:r>
              <a:rPr lang="ar-SA" dirty="0" smtClean="0">
                <a:solidFill>
                  <a:srgbClr val="002060"/>
                </a:solidFill>
              </a:rPr>
              <a:t>4.الغلاف </a:t>
            </a:r>
            <a:r>
              <a:rPr lang="ar-SA" dirty="0" err="1" smtClean="0">
                <a:solidFill>
                  <a:srgbClr val="002060"/>
                </a:solidFill>
              </a:rPr>
              <a:t>او</a:t>
            </a:r>
            <a:r>
              <a:rPr lang="ar-SA" dirty="0" smtClean="0">
                <a:solidFill>
                  <a:srgbClr val="002060"/>
                </a:solidFill>
              </a:rPr>
              <a:t> الطبقة الخارجية</a:t>
            </a:r>
          </a:p>
          <a:p>
            <a:r>
              <a:rPr lang="ar-SA" dirty="0" smtClean="0">
                <a:solidFill>
                  <a:srgbClr val="D60093"/>
                </a:solidFill>
              </a:rPr>
              <a:t>الخصائص التي ينبغي </a:t>
            </a:r>
            <a:r>
              <a:rPr lang="ar-SA" dirty="0" err="1" smtClean="0">
                <a:solidFill>
                  <a:srgbClr val="D60093"/>
                </a:solidFill>
              </a:rPr>
              <a:t>ان</a:t>
            </a:r>
            <a:r>
              <a:rPr lang="ar-SA" dirty="0" smtClean="0">
                <a:solidFill>
                  <a:srgbClr val="D60093"/>
                </a:solidFill>
              </a:rPr>
              <a:t> تؤخذ بالاعتبار عند اختيار نوع </a:t>
            </a:r>
            <a:r>
              <a:rPr lang="ar-SA" dirty="0" err="1" smtClean="0">
                <a:solidFill>
                  <a:srgbClr val="D60093"/>
                </a:solidFill>
              </a:rPr>
              <a:t>الكابل</a:t>
            </a:r>
            <a:endParaRPr lang="ar-SA" dirty="0" smtClean="0">
              <a:solidFill>
                <a:srgbClr val="D60093"/>
              </a:solidFill>
            </a:endParaRPr>
          </a:p>
          <a:p>
            <a:r>
              <a:rPr lang="ar-SA" dirty="0" smtClean="0">
                <a:solidFill>
                  <a:srgbClr val="002060"/>
                </a:solidFill>
              </a:rPr>
              <a:t>1.تكلفة تامين </a:t>
            </a:r>
            <a:r>
              <a:rPr lang="ar-SA" dirty="0" err="1" smtClean="0">
                <a:solidFill>
                  <a:srgbClr val="002060"/>
                </a:solidFill>
              </a:rPr>
              <a:t>واعداد</a:t>
            </a:r>
            <a:r>
              <a:rPr lang="ar-SA" dirty="0" smtClean="0">
                <a:solidFill>
                  <a:srgbClr val="002060"/>
                </a:solidFill>
              </a:rPr>
              <a:t> </a:t>
            </a:r>
            <a:r>
              <a:rPr lang="ar-SA" dirty="0" err="1" smtClean="0">
                <a:solidFill>
                  <a:srgbClr val="002060"/>
                </a:solidFill>
              </a:rPr>
              <a:t>الكابل</a:t>
            </a:r>
            <a:endParaRPr lang="ar-SA" dirty="0" smtClean="0">
              <a:solidFill>
                <a:srgbClr val="002060"/>
              </a:solidFill>
            </a:endParaRPr>
          </a:p>
          <a:p>
            <a:r>
              <a:rPr lang="ar-SA" dirty="0" smtClean="0">
                <a:solidFill>
                  <a:srgbClr val="002060"/>
                </a:solidFill>
              </a:rPr>
              <a:t>2.نطاق التردد</a:t>
            </a:r>
          </a:p>
          <a:p>
            <a:r>
              <a:rPr lang="ar-SA" dirty="0" smtClean="0">
                <a:solidFill>
                  <a:srgbClr val="002060"/>
                </a:solidFill>
              </a:rPr>
              <a:t>3.عدد </a:t>
            </a:r>
            <a:r>
              <a:rPr lang="ar-SA" dirty="0" err="1" smtClean="0">
                <a:solidFill>
                  <a:srgbClr val="002060"/>
                </a:solidFill>
              </a:rPr>
              <a:t>الاجهزة</a:t>
            </a:r>
            <a:r>
              <a:rPr lang="ar-SA" dirty="0" smtClean="0">
                <a:solidFill>
                  <a:srgbClr val="002060"/>
                </a:solidFill>
              </a:rPr>
              <a:t> المستخدمة في الشبكة</a:t>
            </a:r>
          </a:p>
          <a:p>
            <a:r>
              <a:rPr lang="ar-SA" dirty="0" smtClean="0">
                <a:solidFill>
                  <a:srgbClr val="002060"/>
                </a:solidFill>
              </a:rPr>
              <a:t>4.مقدار المؤثرات الخارجية علي </a:t>
            </a:r>
            <a:r>
              <a:rPr lang="ar-SA" dirty="0" err="1" smtClean="0">
                <a:solidFill>
                  <a:srgbClr val="002060"/>
                </a:solidFill>
              </a:rPr>
              <a:t>الكابل</a:t>
            </a:r>
            <a:endParaRPr lang="ar-SA" dirty="0" smtClean="0">
              <a:solidFill>
                <a:srgbClr val="002060"/>
              </a:solidFill>
            </a:endParaRPr>
          </a:p>
          <a:p>
            <a:r>
              <a:rPr lang="ar-SA" dirty="0" smtClean="0">
                <a:solidFill>
                  <a:srgbClr val="002060"/>
                </a:solidFill>
              </a:rPr>
              <a:t>5.حجم الشبكة وطولها</a:t>
            </a:r>
            <a:endParaRPr lang="ar-SA" dirty="0">
              <a:solidFill>
                <a:srgbClr val="002060"/>
              </a:solidFill>
            </a:endParaRPr>
          </a:p>
        </p:txBody>
      </p:sp>
    </p:spTree>
  </p:cSld>
  <p:clrMapOvr>
    <a:masterClrMapping/>
  </p:clrMapOvr>
  <p:transition>
    <p:wedg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solidFill>
                  <a:srgbClr val="7030A0"/>
                </a:solidFill>
              </a:rPr>
              <a:t>ثانيا: الوسائل والوسائط اللاسلكية</a:t>
            </a:r>
            <a:endParaRPr lang="ar-SA" dirty="0">
              <a:solidFill>
                <a:srgbClr val="7030A0"/>
              </a:solidFill>
            </a:endParaRPr>
          </a:p>
        </p:txBody>
      </p:sp>
      <p:sp>
        <p:nvSpPr>
          <p:cNvPr id="3" name="عنصر نائب للمحتوى 2"/>
          <p:cNvSpPr>
            <a:spLocks noGrp="1"/>
          </p:cNvSpPr>
          <p:nvPr>
            <p:ph idx="1"/>
          </p:nvPr>
        </p:nvSpPr>
        <p:spPr/>
        <p:txBody>
          <a:bodyPr/>
          <a:lstStyle/>
          <a:p>
            <a:r>
              <a:rPr lang="ar-SA" smtClean="0">
                <a:solidFill>
                  <a:srgbClr val="002060"/>
                </a:solidFill>
              </a:rPr>
              <a:t>1.الموجات الدقيقة او المايكروويف الارضي وهي وسيلة لاسلكية تستخدم ماهو معروف باسم موجات الاثير القصيرة تناقل المعلومات والمايكرووف يمثل موجات قصيرة ذات نطاق تردد واسع يبلغ 890مليون دورة في الثانية لذا فانة بالامكان نقل كميات هائلة من المعلومات</a:t>
            </a:r>
          </a:p>
          <a:p>
            <a:r>
              <a:rPr lang="ar-SA" smtClean="0">
                <a:solidFill>
                  <a:srgbClr val="002060"/>
                </a:solidFill>
              </a:rPr>
              <a:t>2.الاقمار الصناعية والاتصالات الفضائية وهي وسيلة اتصال متقدمة متطورة </a:t>
            </a:r>
            <a:endParaRPr lang="ar-SA" dirty="0">
              <a:solidFill>
                <a:srgbClr val="002060"/>
              </a:solidFill>
            </a:endParaRPr>
          </a:p>
        </p:txBody>
      </p:sp>
    </p:spTree>
  </p:cSld>
  <p:clrMapOvr>
    <a:masterClrMapping/>
  </p:clrMapOvr>
  <p:transition>
    <p:cover dir="u"/>
  </p:transition>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TotalTime>
  <Words>1044</Words>
  <Application>Microsoft Office PowerPoint</Application>
  <PresentationFormat>عرض على الشاشة (3:4)‏</PresentationFormat>
  <Paragraphs>127</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سمة Office</vt:lpstr>
      <vt:lpstr>الفصل الثالث</vt:lpstr>
      <vt:lpstr>تمهيد :معالم ثورة الاتصالات والشبكات</vt:lpstr>
      <vt:lpstr>الاتصالات عن بعد:مفهومها.وعناصرهاووظائفها</vt:lpstr>
      <vt:lpstr>الشريحة 4</vt:lpstr>
      <vt:lpstr>تستخدم الاتصالات عن بعد لاغراض عدة اهمها</vt:lpstr>
      <vt:lpstr>وظائف نظام الاتصال عن بعد</vt:lpstr>
      <vt:lpstr>الوسائل السليكة واللاسليكة في شبكات المعلومات</vt:lpstr>
      <vt:lpstr>الكوابل المجدولة </vt:lpstr>
      <vt:lpstr>الشريحة 9</vt:lpstr>
      <vt:lpstr>مزايا الالياف الضوئية</vt:lpstr>
      <vt:lpstr>عناصر ومكونات الاتصال عبر الالياف الضوئية</vt:lpstr>
      <vt:lpstr>تطبيقات الالياف الضوئية</vt:lpstr>
      <vt:lpstr>عيوب ومحددات الالياف الضوئية</vt:lpstr>
      <vt:lpstr>ثانيا: الوسائل والوسائط اللاسلكية</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تمهيد :معالم ثورة الاتصالات والشبكات</dc:title>
  <dc:creator>hello</dc:creator>
  <cp:lastModifiedBy>hello</cp:lastModifiedBy>
  <cp:revision>20</cp:revision>
  <dcterms:created xsi:type="dcterms:W3CDTF">2013-02-27T13:54:21Z</dcterms:created>
  <dcterms:modified xsi:type="dcterms:W3CDTF">2013-03-01T10:38:12Z</dcterms:modified>
</cp:coreProperties>
</file>