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CDF44C-4DC4-4E77-859D-FB328816A5E3}" type="datetimeFigureOut">
              <a:rPr lang="ar-SA" smtClean="0"/>
              <a:pPr/>
              <a:t>05/04/34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17D9D2-0D15-4D52-8BB6-E0ADEAF1D3CD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مستلزمات بناء الشبكة ومعوقاتها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72000"/>
          </a:xfrm>
        </p:spPr>
        <p:txBody>
          <a:bodyPr>
            <a:normAutofit fontScale="70000" lnSpcReduction="20000"/>
          </a:bodyPr>
          <a:lstStyle/>
          <a:p>
            <a:r>
              <a:rPr lang="ar-SA" sz="2800" dirty="0" err="1" smtClean="0">
                <a:solidFill>
                  <a:srgbClr val="FF0000"/>
                </a:solidFill>
              </a:rPr>
              <a:t>ماهي</a:t>
            </a:r>
            <a:r>
              <a:rPr lang="ar-SA" sz="2800" dirty="0" smtClean="0">
                <a:solidFill>
                  <a:srgbClr val="FF0000"/>
                </a:solidFill>
              </a:rPr>
              <a:t> مستلزمات بناء الشبكات</a:t>
            </a:r>
          </a:p>
          <a:p>
            <a:r>
              <a:rPr lang="ar-SA" sz="2800" dirty="0" smtClean="0"/>
              <a:t>ينبغي أن </a:t>
            </a:r>
            <a:r>
              <a:rPr lang="ar-SA" sz="2800" dirty="0" err="1" smtClean="0"/>
              <a:t>تتوفرمجموعة</a:t>
            </a:r>
            <a:r>
              <a:rPr lang="ar-SA" sz="2800" dirty="0" smtClean="0"/>
              <a:t> من المستلزمات الضرورية عند </a:t>
            </a:r>
            <a:r>
              <a:rPr lang="ar-SA" sz="2800" dirty="0" err="1" smtClean="0"/>
              <a:t>المراكزوالمؤسسات</a:t>
            </a:r>
            <a:r>
              <a:rPr lang="ar-SA" sz="2800" dirty="0" smtClean="0"/>
              <a:t> المعنية ببناء شبكة تعاونية للمعلومات </a:t>
            </a:r>
            <a:r>
              <a:rPr lang="ar-SA" sz="2800" dirty="0" err="1" smtClean="0"/>
              <a:t>المحوسبة</a:t>
            </a:r>
            <a:r>
              <a:rPr lang="ar-SA" sz="2800" dirty="0" smtClean="0"/>
              <a:t> </a:t>
            </a:r>
          </a:p>
          <a:p>
            <a:r>
              <a:rPr lang="ar-SA" sz="2800" dirty="0" smtClean="0"/>
              <a:t>1.</a:t>
            </a:r>
            <a:r>
              <a:rPr lang="ar-SA" sz="2800" dirty="0" err="1" smtClean="0"/>
              <a:t>توفرالرغبة</a:t>
            </a:r>
            <a:r>
              <a:rPr lang="ar-SA" sz="2800" dirty="0" smtClean="0"/>
              <a:t> الأكيدة للتعاون والمشاركة في الموارد بضوء الفهم الدقيق لأهداف الشبكة </a:t>
            </a:r>
            <a:r>
              <a:rPr lang="ar-SA" sz="2800" dirty="0" err="1" smtClean="0"/>
              <a:t>ومتطلباتهاومعطياتها</a:t>
            </a:r>
            <a:r>
              <a:rPr lang="ar-SA" sz="2800" dirty="0" smtClean="0"/>
              <a:t> للجهات المشاركة فيها (</a:t>
            </a:r>
            <a:r>
              <a:rPr lang="ar-SA" sz="2800" dirty="0" err="1" smtClean="0"/>
              <a:t>الرغبه</a:t>
            </a:r>
            <a:r>
              <a:rPr lang="ar-SA" sz="2800" dirty="0" smtClean="0"/>
              <a:t> هي خطوه لبناء في خطه </a:t>
            </a:r>
            <a:r>
              <a:rPr lang="ar-SA" sz="2800" dirty="0" err="1" smtClean="0"/>
              <a:t>الشبكه</a:t>
            </a:r>
            <a:r>
              <a:rPr lang="ar-SA" sz="2800" dirty="0" smtClean="0"/>
              <a:t>)</a:t>
            </a:r>
          </a:p>
          <a:p>
            <a:r>
              <a:rPr lang="ar-SA" sz="2800" dirty="0" smtClean="0"/>
              <a:t>2.</a:t>
            </a:r>
            <a:r>
              <a:rPr lang="ar-SA" sz="2800" dirty="0" err="1" smtClean="0"/>
              <a:t>توفيرالبيانات</a:t>
            </a:r>
            <a:r>
              <a:rPr lang="ar-SA" sz="2800" dirty="0" smtClean="0"/>
              <a:t> والمعلومات المطلوب المشاركة فيها حيث أن شبكة المعلومات هي نظام تعاوني </a:t>
            </a:r>
            <a:r>
              <a:rPr lang="ar-SA" sz="2800" u="sng" dirty="0" smtClean="0"/>
              <a:t>فلا بد من </a:t>
            </a:r>
            <a:r>
              <a:rPr lang="ar-SA" sz="2800" u="sng" dirty="0" err="1" smtClean="0"/>
              <a:t>توفرمايستطيع</a:t>
            </a:r>
            <a:r>
              <a:rPr lang="ar-SA" sz="2800" u="sng" dirty="0" smtClean="0"/>
              <a:t> كل </a:t>
            </a:r>
            <a:r>
              <a:rPr lang="ar-SA" sz="2800" u="sng" dirty="0" err="1" smtClean="0"/>
              <a:t>مركزمشارك</a:t>
            </a:r>
            <a:r>
              <a:rPr lang="ar-SA" sz="2800" u="sng" dirty="0" smtClean="0"/>
              <a:t> </a:t>
            </a:r>
            <a:r>
              <a:rPr lang="ar-SA" sz="2800" u="sng" dirty="0" err="1" smtClean="0"/>
              <a:t>الأسهام</a:t>
            </a:r>
            <a:r>
              <a:rPr lang="ar-SA" sz="2800" u="sng" dirty="0" smtClean="0"/>
              <a:t> </a:t>
            </a:r>
            <a:r>
              <a:rPr lang="ar-SA" sz="2800" u="sng" dirty="0" err="1" smtClean="0"/>
              <a:t>به</a:t>
            </a:r>
            <a:r>
              <a:rPr lang="ar-SA" sz="2800" u="sng" dirty="0" smtClean="0"/>
              <a:t> من المعلومات</a:t>
            </a:r>
          </a:p>
          <a:p>
            <a:r>
              <a:rPr lang="ar-SA" sz="2800" dirty="0" smtClean="0"/>
              <a:t>3.</a:t>
            </a:r>
            <a:r>
              <a:rPr lang="ar-SA" sz="2800" dirty="0" err="1" smtClean="0"/>
              <a:t>توفيرالاجهزة</a:t>
            </a:r>
            <a:r>
              <a:rPr lang="ar-SA" sz="2800" dirty="0" smtClean="0"/>
              <a:t> </a:t>
            </a:r>
            <a:r>
              <a:rPr lang="ar-SA" sz="2800" dirty="0" err="1" smtClean="0"/>
              <a:t>الاساسيه</a:t>
            </a:r>
            <a:r>
              <a:rPr lang="ar-SA" sz="2800" dirty="0" smtClean="0"/>
              <a:t> وبرامج التشغيل والتطبيق المطلوبة (</a:t>
            </a:r>
            <a:r>
              <a:rPr lang="ar-SA" sz="2800" dirty="0" err="1" smtClean="0"/>
              <a:t>اجهزه</a:t>
            </a:r>
            <a:r>
              <a:rPr lang="ar-SA" sz="2800" dirty="0" smtClean="0"/>
              <a:t> الحاسب والمودم </a:t>
            </a:r>
            <a:r>
              <a:rPr lang="ar-SA" sz="2800" dirty="0" err="1" smtClean="0"/>
              <a:t>والهانف</a:t>
            </a:r>
            <a:r>
              <a:rPr lang="ar-SA" sz="2800" dirty="0" smtClean="0"/>
              <a:t> )</a:t>
            </a:r>
          </a:p>
          <a:p>
            <a:r>
              <a:rPr lang="ar-SA" sz="2800" dirty="0" smtClean="0"/>
              <a:t>4.</a:t>
            </a:r>
            <a:r>
              <a:rPr lang="ar-SA" sz="2800" dirty="0" err="1" smtClean="0"/>
              <a:t>توفيرمعاييروبرامجيات</a:t>
            </a:r>
            <a:r>
              <a:rPr lang="ar-SA" sz="2800" dirty="0" smtClean="0"/>
              <a:t> </a:t>
            </a:r>
            <a:r>
              <a:rPr lang="ar-SA" sz="2800" dirty="0" err="1" smtClean="0"/>
              <a:t>خاصه</a:t>
            </a:r>
            <a:r>
              <a:rPr lang="ar-SA" sz="2800" dirty="0" smtClean="0"/>
              <a:t> بتحويل وترجمة المعلومات الخارجة من النظام </a:t>
            </a:r>
            <a:r>
              <a:rPr lang="ar-SA" sz="2800" dirty="0" err="1" smtClean="0"/>
              <a:t>المحوسب</a:t>
            </a:r>
            <a:r>
              <a:rPr lang="ar-SA" sz="2800" dirty="0" smtClean="0"/>
              <a:t> </a:t>
            </a:r>
            <a:r>
              <a:rPr lang="ar-SA" sz="2800" dirty="0" err="1" smtClean="0"/>
              <a:t>او</a:t>
            </a:r>
            <a:r>
              <a:rPr lang="ar-SA" sz="2800" dirty="0" smtClean="0"/>
              <a:t> الواردة إليه وفق تلك المعايير بما في ذلك كلمات المرور (هو </a:t>
            </a:r>
            <a:r>
              <a:rPr lang="ar-SA" sz="2800" dirty="0" err="1" smtClean="0"/>
              <a:t>امر</a:t>
            </a:r>
            <a:r>
              <a:rPr lang="ar-SA" sz="2800" dirty="0" smtClean="0"/>
              <a:t> ضروري في توفير البرامج)</a:t>
            </a:r>
          </a:p>
          <a:p>
            <a:r>
              <a:rPr lang="ar-SA" sz="2800" dirty="0" smtClean="0"/>
              <a:t>5.تأمين أجهزة وواجهات الاتصال بالعالم الخارجي والمؤسسات الخارجية وذلك حسب طبيعة الشبكة ونوعها ومستلزمات الارتباط </a:t>
            </a:r>
            <a:r>
              <a:rPr lang="ar-SA" sz="2800" dirty="0" err="1" smtClean="0"/>
              <a:t>بها</a:t>
            </a:r>
            <a:endParaRPr lang="ar-SA" sz="2800" dirty="0" smtClean="0"/>
          </a:p>
          <a:p>
            <a:r>
              <a:rPr lang="ar-SA" sz="2800" dirty="0" smtClean="0"/>
              <a:t>6.تهيئة </a:t>
            </a:r>
            <a:r>
              <a:rPr lang="ar-SA" sz="2800" dirty="0" err="1" smtClean="0"/>
              <a:t>برامجيات</a:t>
            </a:r>
            <a:r>
              <a:rPr lang="ar-SA" sz="2800" dirty="0" smtClean="0"/>
              <a:t> اتصال لفرض السيطرة على نظام الاتصالات والتعامل مع الجهات المستفيدة </a:t>
            </a:r>
          </a:p>
          <a:p>
            <a:endParaRPr lang="ar-SA" sz="2800" dirty="0"/>
          </a:p>
        </p:txBody>
      </p:sp>
      <p:pic>
        <p:nvPicPr>
          <p:cNvPr id="5" name="صورة 4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6019800"/>
            <a:ext cx="1496291" cy="838200"/>
          </a:xfrm>
          <a:prstGeom prst="rect">
            <a:avLst/>
          </a:prstGeom>
        </p:spPr>
      </p:pic>
      <p:sp>
        <p:nvSpPr>
          <p:cNvPr id="8" name="وسيلة شرح على شكل سحابة 7"/>
          <p:cNvSpPr/>
          <p:nvPr/>
        </p:nvSpPr>
        <p:spPr>
          <a:xfrm>
            <a:off x="1219200" y="533400"/>
            <a:ext cx="6934200" cy="1371600"/>
          </a:xfrm>
          <a:prstGeom prst="cloud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مستلزمات بناء الشبكة ومعوقاتها</a:t>
            </a:r>
            <a:endParaRPr lang="ar-SA" sz="2800" dirty="0"/>
          </a:p>
        </p:txBody>
      </p:sp>
    </p:spTree>
  </p:cSld>
  <p:clrMapOvr>
    <a:masterClrMapping/>
  </p:clrMapOvr>
  <p:transition>
    <p:pull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مستلزمات بناء الشبكة ومعوقاتها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7.تهيئة المستلزمات البشرية من الأيادي </a:t>
            </a:r>
            <a:r>
              <a:rPr lang="ar-SA" dirty="0" err="1" smtClean="0"/>
              <a:t>العامله</a:t>
            </a:r>
            <a:r>
              <a:rPr lang="ar-SA" dirty="0" smtClean="0"/>
              <a:t> المدربة على التعامل مع المعلومات </a:t>
            </a:r>
            <a:r>
              <a:rPr lang="ar-SA" dirty="0" err="1" smtClean="0"/>
              <a:t>المحوسبة</a:t>
            </a:r>
            <a:r>
              <a:rPr lang="ar-SA" dirty="0" smtClean="0"/>
              <a:t> (ومع تقنيات المعلومات)</a:t>
            </a:r>
          </a:p>
          <a:p>
            <a:r>
              <a:rPr lang="ar-SA" dirty="0" smtClean="0"/>
              <a:t>8.توفير أدله التوثيق والتعاون والركائز </a:t>
            </a:r>
            <a:r>
              <a:rPr lang="ar-SA" dirty="0" err="1" smtClean="0"/>
              <a:t>ولادوات</a:t>
            </a:r>
            <a:r>
              <a:rPr lang="ar-SA" dirty="0" smtClean="0"/>
              <a:t> </a:t>
            </a:r>
            <a:r>
              <a:rPr lang="ar-SA" dirty="0" err="1" smtClean="0"/>
              <a:t>والمصادرالموثقة</a:t>
            </a:r>
            <a:r>
              <a:rPr lang="ar-SA" dirty="0" smtClean="0"/>
              <a:t> التي تسهل التعاون والتعامل مع المعلومات (سواء حاسب مركزي في مكتبه مركزية </a:t>
            </a:r>
            <a:r>
              <a:rPr lang="ar-SA" dirty="0" err="1" smtClean="0"/>
              <a:t>او</a:t>
            </a:r>
            <a:r>
              <a:rPr lang="ar-SA" dirty="0" smtClean="0"/>
              <a:t> </a:t>
            </a:r>
            <a:r>
              <a:rPr lang="ar-SA" dirty="0" err="1" smtClean="0"/>
              <a:t>اخرى</a:t>
            </a:r>
            <a:r>
              <a:rPr lang="ar-SA" dirty="0" smtClean="0"/>
              <a:t>)</a:t>
            </a:r>
          </a:p>
          <a:p>
            <a:r>
              <a:rPr lang="ar-SA" dirty="0" smtClean="0"/>
              <a:t>9.تهيئة </a:t>
            </a:r>
            <a:r>
              <a:rPr lang="ar-SA" dirty="0" err="1" smtClean="0"/>
              <a:t>الانظمة</a:t>
            </a:r>
            <a:r>
              <a:rPr lang="ar-SA" dirty="0" smtClean="0"/>
              <a:t> والتعليمات المكتوبة التي تنظم سياقات العمل بين المؤسسات والمراكز </a:t>
            </a:r>
            <a:r>
              <a:rPr lang="ar-SA" dirty="0" err="1" smtClean="0"/>
              <a:t>والاطراف</a:t>
            </a:r>
            <a:r>
              <a:rPr lang="ar-SA" dirty="0" smtClean="0"/>
              <a:t> المشاركة في نظام </a:t>
            </a:r>
            <a:r>
              <a:rPr lang="ar-SA" dirty="0" err="1" smtClean="0"/>
              <a:t>الشبكه</a:t>
            </a:r>
            <a:r>
              <a:rPr lang="ar-SA" dirty="0" smtClean="0"/>
              <a:t> </a:t>
            </a:r>
            <a:r>
              <a:rPr lang="ar-SA" dirty="0" smtClean="0"/>
              <a:t>(الفهارس والقوائم </a:t>
            </a:r>
            <a:r>
              <a:rPr lang="ar-SA" dirty="0" err="1" smtClean="0"/>
              <a:t>الببلوجغرافيه</a:t>
            </a:r>
            <a:r>
              <a:rPr lang="ar-SA" dirty="0" smtClean="0"/>
              <a:t> تسهل البحث علي قواعد البيانات. وهناك قواعد بيانات تخضع لها </a:t>
            </a:r>
            <a:r>
              <a:rPr lang="ar-SA" dirty="0" err="1" smtClean="0"/>
              <a:t>المكتبه</a:t>
            </a:r>
            <a:r>
              <a:rPr lang="ar-SA" dirty="0" smtClean="0"/>
              <a:t>)</a:t>
            </a:r>
            <a:endParaRPr lang="ar-SA" dirty="0" smtClean="0"/>
          </a:p>
          <a:p>
            <a:r>
              <a:rPr lang="ar-SA" dirty="0" smtClean="0"/>
              <a:t>10.تحديد هويات المستفيدين من </a:t>
            </a:r>
            <a:r>
              <a:rPr lang="ar-SA" dirty="0" smtClean="0"/>
              <a:t>المعلومات </a:t>
            </a:r>
            <a:r>
              <a:rPr lang="ar-SA" dirty="0" smtClean="0"/>
              <a:t>والمستخدمين لنظام </a:t>
            </a:r>
            <a:r>
              <a:rPr lang="ar-SA" dirty="0" smtClean="0"/>
              <a:t>الشبكة</a:t>
            </a:r>
          </a:p>
          <a:p>
            <a:r>
              <a:rPr lang="ar-SA" dirty="0" smtClean="0"/>
              <a:t>تحديد فئات المستخدمين </a:t>
            </a:r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الجامعيه</a:t>
            </a:r>
            <a:r>
              <a:rPr lang="ar-SA" dirty="0" smtClean="0"/>
              <a:t>_ طلاب </a:t>
            </a:r>
            <a:r>
              <a:rPr lang="ar-SA" dirty="0" err="1" smtClean="0"/>
              <a:t>الجامعه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المدرسيه</a:t>
            </a:r>
            <a:r>
              <a:rPr lang="ar-SA" dirty="0" smtClean="0"/>
              <a:t>_ طلاب المدارس..وهكذا)</a:t>
            </a:r>
            <a:endParaRPr lang="ar-SA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867400"/>
            <a:ext cx="1447800" cy="9906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600" dirty="0" smtClean="0"/>
              <a:t>معوقات تنفيذ الشبكة في مؤسسات المعلومات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/>
              <a:t>عند </a:t>
            </a:r>
            <a:r>
              <a:rPr lang="ar-SA" dirty="0" err="1" smtClean="0"/>
              <a:t>انشاء</a:t>
            </a:r>
            <a:r>
              <a:rPr lang="ar-SA" dirty="0" smtClean="0"/>
              <a:t> الشبكة يكن هناك عدد من معوقات تنفيذ الشبكة في </a:t>
            </a:r>
            <a:r>
              <a:rPr lang="ar-SA" dirty="0" err="1" smtClean="0"/>
              <a:t>موسسات</a:t>
            </a:r>
            <a:r>
              <a:rPr lang="ar-SA" dirty="0" smtClean="0"/>
              <a:t> المعلومات</a:t>
            </a:r>
          </a:p>
          <a:p>
            <a:r>
              <a:rPr lang="ar-SA" dirty="0" smtClean="0"/>
              <a:t>1.التباين في </a:t>
            </a:r>
            <a:r>
              <a:rPr lang="ar-SA" dirty="0" err="1" smtClean="0"/>
              <a:t>الركائزوالأدوات</a:t>
            </a:r>
            <a:r>
              <a:rPr lang="ar-SA" dirty="0" smtClean="0"/>
              <a:t> </a:t>
            </a:r>
            <a:r>
              <a:rPr lang="ar-SA" dirty="0" err="1" smtClean="0"/>
              <a:t>والاجهزة</a:t>
            </a:r>
            <a:r>
              <a:rPr lang="ar-SA" dirty="0" smtClean="0"/>
              <a:t> </a:t>
            </a:r>
            <a:r>
              <a:rPr lang="ar-SA" dirty="0" smtClean="0"/>
              <a:t>والنظم(اختلاف توفير المواد </a:t>
            </a:r>
            <a:r>
              <a:rPr lang="ar-SA" dirty="0" err="1" smtClean="0"/>
              <a:t>نتيجه</a:t>
            </a:r>
            <a:endParaRPr lang="ar-SA" dirty="0" smtClean="0"/>
          </a:p>
          <a:p>
            <a:r>
              <a:rPr lang="ar-SA" dirty="0" err="1" smtClean="0"/>
              <a:t>الي</a:t>
            </a:r>
            <a:r>
              <a:rPr lang="ar-SA" dirty="0" smtClean="0"/>
              <a:t> ميزانيه </a:t>
            </a:r>
            <a:r>
              <a:rPr lang="ar-SA" dirty="0" err="1" smtClean="0"/>
              <a:t>المكتبه</a:t>
            </a:r>
            <a:r>
              <a:rPr lang="ar-SA" dirty="0" smtClean="0"/>
              <a:t> وهي بحاجه </a:t>
            </a:r>
            <a:r>
              <a:rPr lang="ar-SA" dirty="0" err="1" smtClean="0"/>
              <a:t>الي</a:t>
            </a:r>
            <a:r>
              <a:rPr lang="ar-SA" dirty="0" smtClean="0"/>
              <a:t> نظم </a:t>
            </a:r>
            <a:r>
              <a:rPr lang="ar-SA" dirty="0" err="1" smtClean="0"/>
              <a:t>واجهزه</a:t>
            </a:r>
            <a:r>
              <a:rPr lang="ar-SA" dirty="0" smtClean="0"/>
              <a:t> وتحتاج </a:t>
            </a:r>
            <a:r>
              <a:rPr lang="ar-SA" dirty="0" err="1" smtClean="0"/>
              <a:t>الي</a:t>
            </a:r>
            <a:r>
              <a:rPr lang="ar-SA" dirty="0" smtClean="0"/>
              <a:t> تغيير جذري لتطويرها)</a:t>
            </a:r>
            <a:endParaRPr lang="ar-SA" dirty="0" smtClean="0"/>
          </a:p>
          <a:p>
            <a:r>
              <a:rPr lang="ar-SA" dirty="0" smtClean="0"/>
              <a:t>2.هنالك خصوصيات لدي بعض مراكز ومؤسسات المعلومات والوحدات المشاركة في الشبكة ينبغي </a:t>
            </a:r>
            <a:r>
              <a:rPr lang="ar-SA" dirty="0" err="1" smtClean="0"/>
              <a:t>ان</a:t>
            </a:r>
            <a:r>
              <a:rPr lang="ar-SA" dirty="0" smtClean="0"/>
              <a:t> تتخلى عنها لصالح الأهداف والفوائد المشتركة للمراكز المشاركة </a:t>
            </a:r>
            <a:r>
              <a:rPr lang="ar-SA" dirty="0" smtClean="0"/>
              <a:t>جميعها(لها مستفيدين معينين وبرامج معينه)</a:t>
            </a:r>
            <a:endParaRPr lang="ar-SA" dirty="0" smtClean="0"/>
          </a:p>
          <a:p>
            <a:r>
              <a:rPr lang="ar-SA" dirty="0" smtClean="0"/>
              <a:t>3.تحتاج بعض مراكز ومؤسسات المعلومات التي تستعد للمشاركة في مشروع الشبكة </a:t>
            </a:r>
            <a:r>
              <a:rPr lang="ar-SA" dirty="0" err="1" smtClean="0"/>
              <a:t>الى</a:t>
            </a:r>
            <a:r>
              <a:rPr lang="ar-SA" dirty="0" smtClean="0"/>
              <a:t> إعادة تنظيم فهارسها </a:t>
            </a:r>
            <a:r>
              <a:rPr lang="ar-SA" dirty="0" smtClean="0"/>
              <a:t>ومجاميعها( لابد لها </a:t>
            </a:r>
            <a:r>
              <a:rPr lang="ar-SA" dirty="0" err="1" smtClean="0"/>
              <a:t>ان</a:t>
            </a:r>
            <a:r>
              <a:rPr lang="ar-SA" dirty="0" smtClean="0"/>
              <a:t> تعيد النظر في فهارسها)</a:t>
            </a:r>
            <a:endParaRPr lang="ar-SA" dirty="0" smtClean="0"/>
          </a:p>
          <a:p>
            <a:r>
              <a:rPr lang="ar-SA" dirty="0" smtClean="0"/>
              <a:t>4.قد تخشى بعض </a:t>
            </a:r>
            <a:r>
              <a:rPr lang="ar-SA" dirty="0" err="1" smtClean="0"/>
              <a:t>مراكزومؤسسات</a:t>
            </a:r>
            <a:r>
              <a:rPr lang="ar-SA" dirty="0" smtClean="0"/>
              <a:t> المعلومات الكبيرة والمتطورة التي ترغب في </a:t>
            </a:r>
            <a:r>
              <a:rPr lang="ar-SA" dirty="0" err="1" smtClean="0"/>
              <a:t>المشاركه</a:t>
            </a:r>
            <a:r>
              <a:rPr lang="ar-SA" dirty="0" smtClean="0"/>
              <a:t> في مشروع تعاوني من زيادة أعباءها </a:t>
            </a:r>
            <a:r>
              <a:rPr lang="ar-SA" dirty="0" err="1" smtClean="0"/>
              <a:t>الأداريه</a:t>
            </a:r>
            <a:r>
              <a:rPr lang="ar-SA" dirty="0" smtClean="0"/>
              <a:t> </a:t>
            </a:r>
            <a:r>
              <a:rPr lang="ar-SA" dirty="0" err="1" smtClean="0"/>
              <a:t>والفنيه</a:t>
            </a:r>
            <a:r>
              <a:rPr lang="ar-SA" dirty="0" smtClean="0"/>
              <a:t>(</a:t>
            </a:r>
            <a:r>
              <a:rPr lang="ar-SA" dirty="0" err="1" smtClean="0"/>
              <a:t>لانها</a:t>
            </a:r>
            <a:r>
              <a:rPr lang="ar-SA" dirty="0" smtClean="0"/>
              <a:t> مكلفه تحتاج </a:t>
            </a:r>
            <a:r>
              <a:rPr lang="ar-SA" dirty="0" err="1" smtClean="0"/>
              <a:t>الي</a:t>
            </a:r>
            <a:r>
              <a:rPr lang="ar-SA" dirty="0" smtClean="0"/>
              <a:t> مشروع تعاوني)</a:t>
            </a:r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CAIAGDNKCA58VPAECAUMD94UCA92QFIGCA7WOCWNCA49901LCAU104NUCA86N7EVCAOVVGN7CARPDXFQCA8SV7F7CA45IXP4CAHJN82JCAF8SBJSCAPCYUOTCA9DASZZCAD3CLXHCAJTQDNZCAFWD8Q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324600"/>
            <a:ext cx="1295399" cy="5334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600" dirty="0" smtClean="0"/>
              <a:t>تقييم الخدمات عبر شبكات المعلومات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ar-SA" dirty="0" err="1" smtClean="0"/>
              <a:t>اساس</a:t>
            </a:r>
            <a:r>
              <a:rPr lang="ar-SA" dirty="0" smtClean="0"/>
              <a:t> التقييم </a:t>
            </a:r>
          </a:p>
          <a:p>
            <a:r>
              <a:rPr lang="ar-SA" dirty="0" smtClean="0"/>
              <a:t>هناك عدد من الاعتبارات والملاحظات التي ينبغي الالتفات </a:t>
            </a:r>
            <a:r>
              <a:rPr lang="ar-SA" dirty="0" err="1" smtClean="0"/>
              <a:t>اليها</a:t>
            </a:r>
            <a:r>
              <a:rPr lang="ar-SA" dirty="0" smtClean="0"/>
              <a:t> قبل </a:t>
            </a:r>
            <a:r>
              <a:rPr lang="ar-SA" dirty="0" err="1" smtClean="0"/>
              <a:t>اجراء</a:t>
            </a:r>
            <a:r>
              <a:rPr lang="ar-SA" dirty="0" smtClean="0"/>
              <a:t> مثل تلك التقييمات الفعلية أي تامين استراتيجيات التقييم والجهود نستطيع </a:t>
            </a:r>
            <a:r>
              <a:rPr lang="ar-SA" dirty="0" err="1" smtClean="0"/>
              <a:t>ان</a:t>
            </a:r>
            <a:r>
              <a:rPr lang="ar-SA" dirty="0" smtClean="0"/>
              <a:t> نوجزها  بالاتي</a:t>
            </a:r>
          </a:p>
          <a:p>
            <a:r>
              <a:rPr lang="ar-SA" dirty="0" smtClean="0"/>
              <a:t>1.تحدد الشخص </a:t>
            </a:r>
            <a:r>
              <a:rPr lang="ar-SA" dirty="0" err="1" smtClean="0"/>
              <a:t>او</a:t>
            </a:r>
            <a:r>
              <a:rPr lang="ar-SA" dirty="0" smtClean="0"/>
              <a:t> الجهة التي ستكلف بمراجعه واستعراض البيانات والمعلومات والمخرجات عبر الشبكة </a:t>
            </a:r>
            <a:r>
              <a:rPr lang="ar-SA" dirty="0" err="1" smtClean="0"/>
              <a:t>وموارها</a:t>
            </a:r>
            <a:r>
              <a:rPr lang="ar-SA" dirty="0" smtClean="0"/>
              <a:t> وخدماتها </a:t>
            </a:r>
            <a:r>
              <a:rPr lang="ar-SA" dirty="0" smtClean="0"/>
              <a:t>(قد تكلف شخص خبير من خارج </a:t>
            </a:r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شركه مره واحده في عامين بدل من كل عام )</a:t>
            </a:r>
            <a:endParaRPr lang="ar-SA" dirty="0" smtClean="0"/>
          </a:p>
          <a:p>
            <a:r>
              <a:rPr lang="ar-SA" dirty="0" smtClean="0"/>
              <a:t>2.ماذا يريد صناع </a:t>
            </a:r>
            <a:r>
              <a:rPr lang="ar-SA" dirty="0" err="1" smtClean="0"/>
              <a:t>القراروالعاملون</a:t>
            </a:r>
            <a:r>
              <a:rPr lang="ar-SA" dirty="0" smtClean="0"/>
              <a:t> معرفته بخصوص خدمات شبكة المعلومات ومواردها </a:t>
            </a:r>
          </a:p>
          <a:p>
            <a:r>
              <a:rPr lang="ar-SA" dirty="0" smtClean="0"/>
              <a:t>3.</a:t>
            </a:r>
            <a:r>
              <a:rPr lang="ar-SA" dirty="0" err="1" smtClean="0"/>
              <a:t>ماهي</a:t>
            </a:r>
            <a:r>
              <a:rPr lang="ar-SA" dirty="0" smtClean="0"/>
              <a:t> الأهداف والأغراض والمخرجات </a:t>
            </a:r>
            <a:r>
              <a:rPr lang="ar-SA" dirty="0" err="1" smtClean="0"/>
              <a:t>المطلوبه</a:t>
            </a:r>
            <a:r>
              <a:rPr lang="ar-SA" dirty="0" smtClean="0"/>
              <a:t> ونوعيه الخدمات ومستواها والأغراض الأخرى </a:t>
            </a:r>
            <a:r>
              <a:rPr lang="ar-SA" dirty="0" err="1" smtClean="0"/>
              <a:t>الأساسيه</a:t>
            </a:r>
            <a:r>
              <a:rPr lang="ar-SA" dirty="0" smtClean="0"/>
              <a:t> لموارد وخدمات </a:t>
            </a:r>
            <a:r>
              <a:rPr lang="ar-SA" dirty="0" smtClean="0"/>
              <a:t>الشبكة(هل هذي </a:t>
            </a:r>
            <a:r>
              <a:rPr lang="ar-SA" dirty="0" err="1" smtClean="0"/>
              <a:t>الخدمه</a:t>
            </a:r>
            <a:r>
              <a:rPr lang="ar-SA" dirty="0" smtClean="0"/>
              <a:t> </a:t>
            </a:r>
            <a:r>
              <a:rPr lang="ar-SA" dirty="0" err="1" smtClean="0"/>
              <a:t>تحقبق</a:t>
            </a:r>
            <a:r>
              <a:rPr lang="ar-SA" dirty="0" smtClean="0"/>
              <a:t> </a:t>
            </a:r>
            <a:r>
              <a:rPr lang="ar-SA" dirty="0" err="1" smtClean="0"/>
              <a:t>الغايه</a:t>
            </a:r>
            <a:r>
              <a:rPr lang="ar-SA" dirty="0" smtClean="0"/>
              <a:t> منها وهل تخدم علي مدار 24 </a:t>
            </a:r>
            <a:r>
              <a:rPr lang="ar-SA" dirty="0" err="1" smtClean="0"/>
              <a:t>ساعه</a:t>
            </a:r>
            <a:r>
              <a:rPr lang="ar-SA" dirty="0" smtClean="0"/>
              <a:t> والتعريف </a:t>
            </a:r>
            <a:r>
              <a:rPr lang="ar-SA" dirty="0" err="1" smtClean="0"/>
              <a:t>بالمكتبه</a:t>
            </a:r>
            <a:r>
              <a:rPr lang="ar-SA" dirty="0" smtClean="0"/>
              <a:t> </a:t>
            </a:r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 smtClean="0"/>
              <a:t>اخره</a:t>
            </a:r>
            <a:r>
              <a:rPr lang="ar-SA" dirty="0" smtClean="0"/>
              <a:t> من المعلومات </a:t>
            </a:r>
            <a:r>
              <a:rPr lang="ar-SA" dirty="0" err="1" smtClean="0"/>
              <a:t>الضروريه</a:t>
            </a:r>
            <a:r>
              <a:rPr lang="ar-SA" dirty="0" smtClean="0"/>
              <a:t>)</a:t>
            </a:r>
            <a:endParaRPr lang="ar-SA" dirty="0" smtClean="0"/>
          </a:p>
          <a:p>
            <a:r>
              <a:rPr lang="ar-SA" dirty="0" smtClean="0"/>
              <a:t>4.</a:t>
            </a:r>
            <a:r>
              <a:rPr lang="ar-SA" dirty="0" err="1" smtClean="0"/>
              <a:t>الي</a:t>
            </a:r>
            <a:r>
              <a:rPr lang="ar-SA" dirty="0" smtClean="0"/>
              <a:t> أي جهة تقدم المكتبة </a:t>
            </a:r>
            <a:r>
              <a:rPr lang="ar-SA" dirty="0" err="1" smtClean="0"/>
              <a:t>او</a:t>
            </a:r>
            <a:r>
              <a:rPr lang="ar-SA" dirty="0" smtClean="0"/>
              <a:t> المؤسسة بياناتها </a:t>
            </a:r>
            <a:r>
              <a:rPr lang="ar-SA" dirty="0" err="1" smtClean="0"/>
              <a:t>وباي</a:t>
            </a:r>
            <a:r>
              <a:rPr lang="ar-SA" dirty="0" smtClean="0"/>
              <a:t> صورة من الصور </a:t>
            </a:r>
            <a:r>
              <a:rPr lang="ar-SA" dirty="0" smtClean="0"/>
              <a:t>(</a:t>
            </a:r>
            <a:r>
              <a:rPr lang="ar-SA" dirty="0" err="1" smtClean="0"/>
              <a:t>اثناء</a:t>
            </a:r>
            <a:r>
              <a:rPr lang="ar-SA" dirty="0" smtClean="0"/>
              <a:t> التقييم تقدم </a:t>
            </a:r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بيانتها</a:t>
            </a:r>
            <a:r>
              <a:rPr lang="ar-SA" dirty="0" smtClean="0"/>
              <a:t> </a:t>
            </a:r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 smtClean="0"/>
              <a:t>المقييم</a:t>
            </a:r>
            <a:r>
              <a:rPr lang="ar-SA" dirty="0" smtClean="0"/>
              <a:t> سواء شخص </a:t>
            </a:r>
            <a:r>
              <a:rPr lang="ar-SA" dirty="0" err="1" smtClean="0"/>
              <a:t>او</a:t>
            </a:r>
            <a:r>
              <a:rPr lang="ar-SA" dirty="0" smtClean="0"/>
              <a:t> شركة </a:t>
            </a:r>
            <a:r>
              <a:rPr lang="ar-SA" dirty="0" err="1" smtClean="0"/>
              <a:t>او</a:t>
            </a:r>
            <a:r>
              <a:rPr lang="ar-SA" dirty="0" smtClean="0"/>
              <a:t> شخص عادي وتكون لديه </a:t>
            </a:r>
            <a:r>
              <a:rPr lang="ar-SA" dirty="0" err="1" smtClean="0"/>
              <a:t>الخبره</a:t>
            </a:r>
            <a:r>
              <a:rPr lang="ar-SA" dirty="0" smtClean="0"/>
              <a:t>)</a:t>
            </a:r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0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43600"/>
            <a:ext cx="1524000" cy="914399"/>
          </a:xfrm>
          <a:prstGeom prst="rect">
            <a:avLst/>
          </a:prstGeom>
        </p:spPr>
      </p:pic>
    </p:spTree>
  </p:cSld>
  <p:clrMapOvr>
    <a:masterClrMapping/>
  </p:clrMapOvr>
  <p:transition>
    <p:pull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الاطرالتقييمية</a:t>
            </a:r>
            <a:r>
              <a:rPr lang="ar-SA" dirty="0" smtClean="0"/>
              <a:t> للخدمات الالكترونية: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sz="2800" dirty="0" smtClean="0"/>
              <a:t>يمكن </a:t>
            </a:r>
            <a:r>
              <a:rPr lang="ar-SA" sz="2800" dirty="0" err="1" smtClean="0"/>
              <a:t>ان</a:t>
            </a:r>
            <a:r>
              <a:rPr lang="ar-SA" sz="2800" dirty="0" smtClean="0"/>
              <a:t> ينظر </a:t>
            </a:r>
            <a:r>
              <a:rPr lang="ar-SA" sz="2800" dirty="0" err="1" smtClean="0"/>
              <a:t>اليها</a:t>
            </a:r>
            <a:r>
              <a:rPr lang="ar-SA" sz="2800" dirty="0" smtClean="0"/>
              <a:t> من خلال الخدمات </a:t>
            </a:r>
            <a:r>
              <a:rPr lang="ar-SA" sz="2800" dirty="0" err="1" smtClean="0"/>
              <a:t>الثابته</a:t>
            </a:r>
            <a:r>
              <a:rPr lang="ar-SA" sz="2800" dirty="0" smtClean="0"/>
              <a:t> </a:t>
            </a:r>
          </a:p>
          <a:p>
            <a:r>
              <a:rPr lang="ar-SA" sz="2800" dirty="0" smtClean="0"/>
              <a:t>1.بالنسبة للنتائج والتكرارات في استخدام قواعد البيانات </a:t>
            </a:r>
          </a:p>
          <a:p>
            <a:r>
              <a:rPr lang="ar-SA" sz="2800" dirty="0" smtClean="0"/>
              <a:t>أ.</a:t>
            </a:r>
            <a:r>
              <a:rPr lang="ar-SA" sz="2800" dirty="0" err="1" smtClean="0"/>
              <a:t>ماهو</a:t>
            </a:r>
            <a:r>
              <a:rPr lang="ar-SA" sz="2800" dirty="0" smtClean="0"/>
              <a:t> مقدار التكرارات في قواعد البيانات </a:t>
            </a:r>
            <a:r>
              <a:rPr lang="ar-SA" sz="2800" dirty="0" err="1" smtClean="0"/>
              <a:t>او</a:t>
            </a:r>
            <a:r>
              <a:rPr lang="ar-SA" sz="2800" dirty="0" smtClean="0"/>
              <a:t> </a:t>
            </a:r>
            <a:r>
              <a:rPr lang="ar-SA" sz="2800" dirty="0" err="1" smtClean="0"/>
              <a:t>بالاحرى</a:t>
            </a:r>
            <a:r>
              <a:rPr lang="ar-SA" sz="2800" dirty="0" smtClean="0"/>
              <a:t> </a:t>
            </a:r>
            <a:r>
              <a:rPr lang="ar-SA" sz="2800" dirty="0" err="1" smtClean="0"/>
              <a:t>ماهي</a:t>
            </a:r>
            <a:r>
              <a:rPr lang="ar-SA" sz="2800" dirty="0" smtClean="0"/>
              <a:t> تكرارات استخدام قواعد البيانات التي تشترك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المكتبة </a:t>
            </a:r>
            <a:r>
              <a:rPr lang="ar-SA" sz="2800" dirty="0" err="1" smtClean="0"/>
              <a:t>او</a:t>
            </a:r>
            <a:r>
              <a:rPr lang="ar-SA" sz="2800" dirty="0" smtClean="0"/>
              <a:t> المؤسسة المعينة من قبل </a:t>
            </a:r>
            <a:r>
              <a:rPr lang="ar-SA" sz="2800" dirty="0" smtClean="0"/>
              <a:t>المستفيدين(نلاحظ من استخد</a:t>
            </a:r>
            <a:r>
              <a:rPr lang="ar-SA" sz="2800" dirty="0" smtClean="0"/>
              <a:t>ام المستفيدين </a:t>
            </a:r>
            <a:r>
              <a:rPr lang="ar-SA" sz="2800" dirty="0" err="1" smtClean="0"/>
              <a:t>الي</a:t>
            </a:r>
            <a:r>
              <a:rPr lang="ar-SA" sz="2800" dirty="0" smtClean="0"/>
              <a:t> القواعد وعند عدم الاستخدام يعني عدم </a:t>
            </a:r>
            <a:r>
              <a:rPr lang="ar-SA" sz="2800" dirty="0" err="1" smtClean="0"/>
              <a:t>الثقه</a:t>
            </a:r>
            <a:r>
              <a:rPr lang="ar-SA" sz="2800" dirty="0" smtClean="0"/>
              <a:t>)</a:t>
            </a:r>
            <a:endParaRPr lang="ar-SA" sz="2800" dirty="0" smtClean="0"/>
          </a:p>
          <a:p>
            <a:r>
              <a:rPr lang="ar-SA" sz="2800" dirty="0" smtClean="0"/>
              <a:t>ب. </a:t>
            </a:r>
            <a:r>
              <a:rPr lang="ar-SA" sz="2800" dirty="0" err="1" smtClean="0"/>
              <a:t>ماهو</a:t>
            </a:r>
            <a:r>
              <a:rPr lang="ar-SA" sz="2800" dirty="0" smtClean="0"/>
              <a:t> عدد </a:t>
            </a:r>
            <a:r>
              <a:rPr lang="ar-SA" sz="2800" dirty="0" err="1" smtClean="0"/>
              <a:t>الاسئله</a:t>
            </a:r>
            <a:r>
              <a:rPr lang="ar-SA" sz="2800" dirty="0" smtClean="0"/>
              <a:t> التي وجهت </a:t>
            </a:r>
            <a:r>
              <a:rPr lang="ar-SA" sz="2800" dirty="0" err="1" smtClean="0"/>
              <a:t>الي</a:t>
            </a:r>
            <a:r>
              <a:rPr lang="ar-SA" sz="2800" dirty="0" smtClean="0"/>
              <a:t> خدمة مرجعية الكترونية محددة </a:t>
            </a:r>
          </a:p>
          <a:p>
            <a:r>
              <a:rPr lang="ar-SA" sz="2800" dirty="0" smtClean="0"/>
              <a:t>2.التكاليف ومؤشرات الأداء </a:t>
            </a:r>
          </a:p>
          <a:p>
            <a:r>
              <a:rPr lang="ar-SA" sz="2800" dirty="0" smtClean="0"/>
              <a:t>3.قدرات المستخدمين في التعامل مع المخرجات </a:t>
            </a:r>
            <a:r>
              <a:rPr lang="ar-SA" sz="2800" dirty="0" smtClean="0"/>
              <a:t>(الخدمات قواعد البيانات عبر </a:t>
            </a:r>
            <a:r>
              <a:rPr lang="ar-SA" sz="2800" dirty="0" err="1" smtClean="0"/>
              <a:t>الشبكه</a:t>
            </a:r>
            <a:r>
              <a:rPr lang="ar-SA" sz="2800" dirty="0" smtClean="0"/>
              <a:t>)</a:t>
            </a:r>
            <a:endParaRPr lang="ar-SA" sz="2800" dirty="0" smtClean="0"/>
          </a:p>
          <a:p>
            <a:r>
              <a:rPr lang="ar-SA" sz="2800" dirty="0" smtClean="0"/>
              <a:t>4.نوعية وجودة الخدمة المقدمة للرواد </a:t>
            </a:r>
            <a:r>
              <a:rPr lang="ar-SA" sz="2800" dirty="0" smtClean="0"/>
              <a:t>والمستخدمين(تغطي احتياجاتهم من </a:t>
            </a:r>
            <a:r>
              <a:rPr lang="ar-SA" sz="2800" dirty="0" err="1" smtClean="0"/>
              <a:t>الدرويات</a:t>
            </a:r>
            <a:r>
              <a:rPr lang="ar-SA" sz="2800" dirty="0" smtClean="0"/>
              <a:t> وغيرها)</a:t>
            </a:r>
            <a:endParaRPr lang="ar-SA" sz="2800" dirty="0" smtClean="0"/>
          </a:p>
          <a:p>
            <a:endParaRPr lang="ar-SA" sz="2800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43600"/>
            <a:ext cx="1828800" cy="9144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dirty="0" smtClean="0"/>
              <a:t>التخطيط لتقييم خدمات شبكات المعلومات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sz="2400" dirty="0" err="1" smtClean="0"/>
              <a:t>أولأ</a:t>
            </a:r>
            <a:r>
              <a:rPr lang="ar-SA" sz="2400" dirty="0" smtClean="0"/>
              <a:t>:الطريقة الأولي ,طريقة </a:t>
            </a:r>
            <a:r>
              <a:rPr lang="ar-SA" sz="2400" dirty="0" err="1" smtClean="0"/>
              <a:t>تسيرفي</a:t>
            </a:r>
            <a:r>
              <a:rPr lang="ar-SA" sz="2400" dirty="0" smtClean="0"/>
              <a:t> </a:t>
            </a:r>
            <a:r>
              <a:rPr lang="ar-SA" sz="2400" dirty="0" err="1" smtClean="0"/>
              <a:t>اطار</a:t>
            </a:r>
            <a:r>
              <a:rPr lang="ar-SA" sz="2400" dirty="0" smtClean="0"/>
              <a:t> يقترح </a:t>
            </a:r>
            <a:r>
              <a:rPr lang="ar-SA" sz="2400" dirty="0" err="1" smtClean="0"/>
              <a:t>ان</a:t>
            </a:r>
            <a:r>
              <a:rPr lang="ar-SA" sz="2400" dirty="0" smtClean="0"/>
              <a:t> هنالك عناصر شتى في الخدمات والموارد التي تقدمها شبكات المعلومات وهي </a:t>
            </a:r>
          </a:p>
          <a:p>
            <a:r>
              <a:rPr lang="ar-SA" sz="2400" dirty="0" smtClean="0"/>
              <a:t>1.البنية </a:t>
            </a:r>
            <a:r>
              <a:rPr lang="ar-SA" sz="2400" dirty="0" err="1" smtClean="0"/>
              <a:t>الأرتكازية</a:t>
            </a:r>
            <a:r>
              <a:rPr lang="ar-SA" sz="2400" dirty="0" smtClean="0"/>
              <a:t> والأساسية التكنولوجية والمتضمنة الأجهزة </a:t>
            </a:r>
            <a:r>
              <a:rPr lang="ar-SA" sz="2400" dirty="0" err="1" smtClean="0"/>
              <a:t>واتجهزات</a:t>
            </a:r>
            <a:r>
              <a:rPr lang="ar-SA" sz="2400" dirty="0" smtClean="0"/>
              <a:t> المادية والبرمجية وخطوط الاتصال وكل المظاهر التكنولوجية الأخرى للشبكات </a:t>
            </a:r>
          </a:p>
          <a:p>
            <a:r>
              <a:rPr lang="ar-SA" sz="2400" dirty="0" smtClean="0"/>
              <a:t>2.محتوى المعلومات ونعني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موارد المعلومات </a:t>
            </a:r>
            <a:r>
              <a:rPr lang="ar-SA" sz="2400" dirty="0" err="1" smtClean="0"/>
              <a:t>المتاحه</a:t>
            </a:r>
            <a:r>
              <a:rPr lang="ar-SA" sz="2400" dirty="0" smtClean="0"/>
              <a:t> علي </a:t>
            </a:r>
            <a:r>
              <a:rPr lang="ar-SA" sz="2400" dirty="0" err="1" smtClean="0"/>
              <a:t>الشبكه</a:t>
            </a:r>
            <a:r>
              <a:rPr lang="ar-SA" sz="2400" dirty="0" smtClean="0"/>
              <a:t> مثل مجموعات الكترونية محددة </a:t>
            </a:r>
            <a:r>
              <a:rPr lang="ar-SA" sz="2400" dirty="0" err="1" smtClean="0"/>
              <a:t>مختلفه</a:t>
            </a:r>
            <a:r>
              <a:rPr lang="ar-SA" sz="2400" dirty="0" smtClean="0"/>
              <a:t> ومعلومات حكومية ورسمية محلية </a:t>
            </a:r>
            <a:r>
              <a:rPr lang="ar-SA" sz="2400" dirty="0" err="1" smtClean="0"/>
              <a:t>وماشابه</a:t>
            </a:r>
            <a:r>
              <a:rPr lang="ar-SA" sz="2400" dirty="0" smtClean="0"/>
              <a:t> ذلك من </a:t>
            </a:r>
            <a:r>
              <a:rPr lang="ar-SA" sz="2400" dirty="0" smtClean="0"/>
              <a:t>المعلومات(</a:t>
            </a:r>
            <a:r>
              <a:rPr lang="ar-SA" sz="2400" dirty="0" err="1" smtClean="0"/>
              <a:t>ماهي</a:t>
            </a:r>
            <a:r>
              <a:rPr lang="ar-SA" sz="2400" dirty="0" smtClean="0"/>
              <a:t> المصادر </a:t>
            </a:r>
            <a:r>
              <a:rPr lang="ar-SA" sz="2400" dirty="0" err="1" smtClean="0"/>
              <a:t>المتاحه</a:t>
            </a:r>
            <a:r>
              <a:rPr lang="ar-SA" sz="2400" dirty="0" smtClean="0"/>
              <a:t> علي شبكه كتب .تقارير.</a:t>
            </a:r>
            <a:r>
              <a:rPr lang="ar-SA" sz="2400" dirty="0" err="1" smtClean="0"/>
              <a:t>البحاث</a:t>
            </a:r>
            <a:r>
              <a:rPr lang="ar-SA" sz="2400" dirty="0" smtClean="0"/>
              <a:t>)</a:t>
            </a:r>
            <a:endParaRPr lang="ar-SA" sz="2400" dirty="0" smtClean="0"/>
          </a:p>
          <a:p>
            <a:r>
              <a:rPr lang="ar-SA" sz="2400" dirty="0" smtClean="0"/>
              <a:t>3.خدمات المعلومات :النشاطات التي تهم المستفيد والمستخدم </a:t>
            </a:r>
            <a:r>
              <a:rPr lang="ar-SA" sz="2400" dirty="0" smtClean="0"/>
              <a:t>(</a:t>
            </a:r>
            <a:r>
              <a:rPr lang="ar-SA" sz="2400" dirty="0" err="1" smtClean="0"/>
              <a:t>ماهي</a:t>
            </a:r>
            <a:r>
              <a:rPr lang="ar-SA" sz="2400" dirty="0" smtClean="0"/>
              <a:t> النشاطات التي تقدمها المكتبات. التي يحصل عليها لغرض معين )</a:t>
            </a:r>
            <a:endParaRPr lang="ar-SA" sz="2400" dirty="0" smtClean="0"/>
          </a:p>
          <a:p>
            <a:r>
              <a:rPr lang="ar-SA" sz="2400" dirty="0" smtClean="0"/>
              <a:t>4.خدمات الدعم </a:t>
            </a:r>
            <a:r>
              <a:rPr lang="ar-SA" sz="2400" dirty="0" err="1" smtClean="0"/>
              <a:t>والأسناد</a:t>
            </a:r>
            <a:r>
              <a:rPr lang="ar-SA" sz="2400" dirty="0" smtClean="0"/>
              <a:t> :كل </a:t>
            </a:r>
            <a:r>
              <a:rPr lang="ar-SA" sz="2400" dirty="0" err="1" smtClean="0"/>
              <a:t>انواع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الادعم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والاسناد</a:t>
            </a:r>
            <a:r>
              <a:rPr lang="ar-SA" sz="2400" dirty="0" smtClean="0"/>
              <a:t> التي تزود المستخدم تأمين استخدام </a:t>
            </a:r>
            <a:r>
              <a:rPr lang="ar-SA" sz="2400" dirty="0" err="1" smtClean="0"/>
              <a:t>افضل</a:t>
            </a:r>
            <a:r>
              <a:rPr lang="ar-SA" sz="2400" dirty="0" smtClean="0"/>
              <a:t> </a:t>
            </a:r>
            <a:r>
              <a:rPr lang="ar-SA" sz="2400" dirty="0" smtClean="0"/>
              <a:t>للشبكة(أي مكتبه من المكتبات يوجد علي موقعها تعليمات </a:t>
            </a:r>
            <a:r>
              <a:rPr lang="ar-SA" sz="2400" dirty="0" err="1" smtClean="0"/>
              <a:t>خاصه</a:t>
            </a:r>
            <a:r>
              <a:rPr lang="ar-SA" sz="2400" dirty="0" smtClean="0"/>
              <a:t> </a:t>
            </a:r>
            <a:r>
              <a:rPr lang="ar-SA" sz="2400" dirty="0" err="1" smtClean="0"/>
              <a:t>للمكتبه</a:t>
            </a:r>
            <a:r>
              <a:rPr lang="ar-SA" sz="2400" dirty="0" smtClean="0"/>
              <a:t>)</a:t>
            </a:r>
            <a:endParaRPr lang="ar-SA" sz="2400" dirty="0" smtClean="0"/>
          </a:p>
          <a:p>
            <a:r>
              <a:rPr lang="ar-SA" sz="2400" dirty="0" smtClean="0"/>
              <a:t>5.</a:t>
            </a:r>
            <a:r>
              <a:rPr lang="ar-SA" sz="2400" dirty="0" err="1" smtClean="0"/>
              <a:t>ادارة</a:t>
            </a:r>
            <a:r>
              <a:rPr lang="ar-SA" sz="2400" dirty="0" smtClean="0"/>
              <a:t> أعمال الشبكة : أي ماله علاقة بالموارد البشرية والجوانب المالية </a:t>
            </a:r>
            <a:r>
              <a:rPr lang="ar-SA" sz="2400" dirty="0" smtClean="0"/>
              <a:t>للشبكة(والجوانب </a:t>
            </a:r>
            <a:r>
              <a:rPr lang="ar-SA" sz="2400" dirty="0" err="1" smtClean="0"/>
              <a:t>الفنيه</a:t>
            </a:r>
            <a:r>
              <a:rPr lang="ar-SA" sz="2400" dirty="0" smtClean="0"/>
              <a:t>)</a:t>
            </a:r>
            <a:endParaRPr lang="ar-SA" sz="2400" dirty="0"/>
          </a:p>
        </p:txBody>
      </p:sp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9800"/>
            <a:ext cx="1295400" cy="838199"/>
          </a:xfrm>
          <a:prstGeom prst="rect">
            <a:avLst/>
          </a:prstGeom>
        </p:spPr>
      </p:pic>
    </p:spTree>
  </p:cSld>
  <p:clrMapOvr>
    <a:masterClrMapping/>
  </p:clrMapOvr>
  <p:transition>
    <p:wipe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طريقة أخرى في التقييم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dirty="0" smtClean="0"/>
              <a:t>طريقة أخرى في التقييم ’يستطيع فيها </a:t>
            </a:r>
            <a:r>
              <a:rPr lang="ar-SA" dirty="0" err="1" smtClean="0"/>
              <a:t>الاداريون</a:t>
            </a:r>
            <a:r>
              <a:rPr lang="ar-SA" dirty="0" smtClean="0"/>
              <a:t> والموظفون في المكتبة </a:t>
            </a:r>
            <a:r>
              <a:rPr lang="ar-SA" dirty="0" err="1" smtClean="0"/>
              <a:t>او</a:t>
            </a:r>
            <a:r>
              <a:rPr lang="ar-SA" dirty="0" smtClean="0"/>
              <a:t> مؤسسه المعلومات المعينة </a:t>
            </a:r>
            <a:r>
              <a:rPr lang="ar-SA" dirty="0" err="1" smtClean="0"/>
              <a:t>بالشبكه</a:t>
            </a:r>
            <a:r>
              <a:rPr lang="ar-SA" dirty="0" smtClean="0"/>
              <a:t> أخذها </a:t>
            </a:r>
            <a:r>
              <a:rPr lang="ar-SA" dirty="0" err="1" smtClean="0"/>
              <a:t>بالاعتباربغرض</a:t>
            </a:r>
            <a:r>
              <a:rPr lang="ar-SA" dirty="0" smtClean="0"/>
              <a:t> قياس خدمات </a:t>
            </a:r>
            <a:r>
              <a:rPr lang="ar-SA" dirty="0" err="1" smtClean="0"/>
              <a:t>الشبكه</a:t>
            </a:r>
            <a:r>
              <a:rPr lang="ar-SA" dirty="0" smtClean="0"/>
              <a:t> ومواردها المختلفة </a:t>
            </a:r>
          </a:p>
          <a:p>
            <a:r>
              <a:rPr lang="ar-SA" dirty="0" smtClean="0"/>
              <a:t>1.الشمولية </a:t>
            </a:r>
            <a:r>
              <a:rPr lang="ar-SA" dirty="0" smtClean="0"/>
              <a:t>(هل خدمات المعلومات كافيه وشامله)</a:t>
            </a:r>
            <a:endParaRPr lang="ar-SA" dirty="0" smtClean="0"/>
          </a:p>
          <a:p>
            <a:r>
              <a:rPr lang="ar-SA" dirty="0" smtClean="0"/>
              <a:t>2.الكفاءة </a:t>
            </a:r>
            <a:r>
              <a:rPr lang="ar-SA" dirty="0" smtClean="0"/>
              <a:t>(هل هذا الخدمات </a:t>
            </a:r>
            <a:r>
              <a:rPr lang="ar-SA" dirty="0" err="1" smtClean="0"/>
              <a:t>لهاتاثر</a:t>
            </a:r>
            <a:r>
              <a:rPr lang="ar-SA" dirty="0" smtClean="0"/>
              <a:t> وفائدة </a:t>
            </a:r>
            <a:r>
              <a:rPr lang="ar-SA" dirty="0" err="1" smtClean="0"/>
              <a:t>للمستفيدن</a:t>
            </a:r>
            <a:r>
              <a:rPr lang="ar-SA" dirty="0" smtClean="0"/>
              <a:t>...</a:t>
            </a:r>
            <a:r>
              <a:rPr lang="ar-SA" dirty="0" err="1" smtClean="0"/>
              <a:t>ماهي</a:t>
            </a:r>
            <a:r>
              <a:rPr lang="ar-SA" dirty="0" smtClean="0"/>
              <a:t> تكاليف عند الدخول علي قاعدة البيانات)</a:t>
            </a:r>
            <a:endParaRPr lang="ar-SA" dirty="0" smtClean="0"/>
          </a:p>
          <a:p>
            <a:r>
              <a:rPr lang="ar-SA" dirty="0" smtClean="0"/>
              <a:t>3.</a:t>
            </a:r>
            <a:r>
              <a:rPr lang="ar-SA" dirty="0" err="1" smtClean="0"/>
              <a:t>التاثير</a:t>
            </a:r>
            <a:r>
              <a:rPr lang="ar-SA" dirty="0" smtClean="0"/>
              <a:t>(هل </a:t>
            </a:r>
            <a:r>
              <a:rPr lang="ar-SA" dirty="0" err="1" smtClean="0"/>
              <a:t>ان</a:t>
            </a:r>
            <a:r>
              <a:rPr lang="ar-SA" dirty="0" smtClean="0"/>
              <a:t> خدمات </a:t>
            </a:r>
            <a:r>
              <a:rPr lang="ar-SA" dirty="0" err="1" smtClean="0"/>
              <a:t>الشبكه</a:t>
            </a:r>
            <a:r>
              <a:rPr lang="ar-SA" dirty="0" smtClean="0"/>
              <a:t> </a:t>
            </a:r>
            <a:r>
              <a:rPr lang="ar-SA" dirty="0" err="1" smtClean="0"/>
              <a:t>المقدمه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مواردها تتناسب مع </a:t>
            </a:r>
            <a:r>
              <a:rPr lang="ar-SA" dirty="0" err="1" smtClean="0"/>
              <a:t>الاهداف</a:t>
            </a:r>
            <a:r>
              <a:rPr lang="ar-SA" dirty="0" smtClean="0"/>
              <a:t> ...</a:t>
            </a:r>
            <a:r>
              <a:rPr lang="ar-SA" dirty="0" err="1" smtClean="0"/>
              <a:t>تاثير</a:t>
            </a:r>
            <a:r>
              <a:rPr lang="ar-SA" dirty="0" smtClean="0"/>
              <a:t> علي المستخدم )</a:t>
            </a:r>
            <a:endParaRPr lang="ar-SA" dirty="0" smtClean="0"/>
          </a:p>
          <a:p>
            <a:r>
              <a:rPr lang="ar-SA" dirty="0" smtClean="0"/>
              <a:t>4.جودة </a:t>
            </a:r>
            <a:r>
              <a:rPr lang="ar-SA" dirty="0" smtClean="0"/>
              <a:t>الخدمة(مثل </a:t>
            </a:r>
            <a:r>
              <a:rPr lang="ar-SA" dirty="0" err="1" smtClean="0"/>
              <a:t>النسبه</a:t>
            </a:r>
            <a:r>
              <a:rPr lang="ar-SA" dirty="0" smtClean="0"/>
              <a:t> </a:t>
            </a:r>
            <a:r>
              <a:rPr lang="ar-SA" dirty="0" err="1" smtClean="0"/>
              <a:t>الئوية</a:t>
            </a:r>
            <a:r>
              <a:rPr lang="ar-SA" dirty="0" smtClean="0"/>
              <a:t> للمرسلات من المعلومات التي يحتاج </a:t>
            </a:r>
            <a:r>
              <a:rPr lang="ar-SA" dirty="0" err="1" smtClean="0"/>
              <a:t>اليها</a:t>
            </a:r>
            <a:r>
              <a:rPr lang="ar-SA" dirty="0" smtClean="0"/>
              <a:t> المستخدم ويحصل عليها </a:t>
            </a:r>
            <a:r>
              <a:rPr lang="ar-SA" dirty="0" err="1" smtClean="0"/>
              <a:t>بلفعل</a:t>
            </a:r>
            <a:r>
              <a:rPr lang="ar-SA" dirty="0" smtClean="0"/>
              <a:t> واثبات </a:t>
            </a:r>
            <a:r>
              <a:rPr lang="ar-SA" dirty="0" err="1" smtClean="0"/>
              <a:t>الخدمه</a:t>
            </a:r>
            <a:r>
              <a:rPr lang="ar-SA" dirty="0" smtClean="0"/>
              <a:t> هل تكون جيده </a:t>
            </a:r>
            <a:r>
              <a:rPr lang="ar-SA" dirty="0" err="1" smtClean="0"/>
              <a:t>او</a:t>
            </a:r>
            <a:r>
              <a:rPr lang="ar-SA" dirty="0" smtClean="0"/>
              <a:t> قويه)</a:t>
            </a:r>
            <a:endParaRPr lang="ar-SA" dirty="0" smtClean="0"/>
          </a:p>
          <a:p>
            <a:r>
              <a:rPr lang="ar-SA" dirty="0" smtClean="0"/>
              <a:t>5.المخرجات </a:t>
            </a:r>
            <a:r>
              <a:rPr lang="ar-SA" dirty="0" smtClean="0"/>
              <a:t>(السلوك </a:t>
            </a:r>
            <a:r>
              <a:rPr lang="ar-SA" dirty="0" err="1" smtClean="0"/>
              <a:t>والمعرفه</a:t>
            </a:r>
            <a:r>
              <a:rPr lang="ar-SA" dirty="0" smtClean="0"/>
              <a:t> هي تلك المخرجات .كيف تجعل الخدمات والموارد </a:t>
            </a:r>
            <a:r>
              <a:rPr lang="ar-SA" dirty="0" err="1" smtClean="0"/>
              <a:t>تاثير</a:t>
            </a:r>
            <a:r>
              <a:rPr lang="ar-SA" dirty="0" smtClean="0"/>
              <a:t> علي المستخدم )تغير من معارفه ومواهبه وسلوكياته</a:t>
            </a:r>
            <a:endParaRPr lang="ar-SA" dirty="0" smtClean="0"/>
          </a:p>
          <a:p>
            <a:r>
              <a:rPr lang="ar-SA" dirty="0" smtClean="0"/>
              <a:t>6.مدى الفائدة </a:t>
            </a:r>
            <a:r>
              <a:rPr lang="ar-SA" dirty="0" smtClean="0"/>
              <a:t>(هل تكون المعلومات </a:t>
            </a:r>
            <a:r>
              <a:rPr lang="ar-SA" dirty="0" err="1" smtClean="0"/>
              <a:t>مفيده</a:t>
            </a:r>
            <a:r>
              <a:rPr lang="ar-SA" dirty="0" smtClean="0"/>
              <a:t> وهي نسبه الخدمات ذات اهتمام لمختلف الفئات)</a:t>
            </a:r>
            <a:endParaRPr lang="ar-SA" dirty="0" smtClean="0"/>
          </a:p>
          <a:p>
            <a:r>
              <a:rPr lang="ar-SA" dirty="0" smtClean="0"/>
              <a:t>7.التبني </a:t>
            </a:r>
            <a:r>
              <a:rPr lang="ar-SA" dirty="0" smtClean="0"/>
              <a:t>والتطبيق(</a:t>
            </a:r>
            <a:r>
              <a:rPr lang="ar-SA" dirty="0" err="1" smtClean="0"/>
              <a:t>مامدى</a:t>
            </a:r>
            <a:r>
              <a:rPr lang="ar-SA" dirty="0" smtClean="0"/>
              <a:t> </a:t>
            </a:r>
            <a:r>
              <a:rPr lang="ar-SA" dirty="0" err="1" smtClean="0"/>
              <a:t>الفايده</a:t>
            </a:r>
            <a:r>
              <a:rPr lang="ar-SA" dirty="0" smtClean="0"/>
              <a:t> منها من قبل </a:t>
            </a:r>
            <a:r>
              <a:rPr lang="ar-SA" dirty="0" err="1" smtClean="0"/>
              <a:t>المؤسسه</a:t>
            </a:r>
            <a:r>
              <a:rPr lang="ar-SA" dirty="0" smtClean="0"/>
              <a:t> من تبني </a:t>
            </a:r>
            <a:r>
              <a:rPr lang="ar-SA" dirty="0" err="1" smtClean="0"/>
              <a:t>افكار</a:t>
            </a:r>
            <a:r>
              <a:rPr lang="ar-SA" dirty="0" smtClean="0"/>
              <a:t> الخدمات )</a:t>
            </a:r>
            <a:endParaRPr lang="ar-SA" dirty="0"/>
          </a:p>
        </p:txBody>
      </p:sp>
      <p:pic>
        <p:nvPicPr>
          <p:cNvPr id="4" name="صورة 3" descr="CAIAGDNKCA58VPAECAUMD94UCA92QFIGCA7WOCWNCA49901LCAU104NUCA86N7EVCAOVVGN7CARPDXFQCA8SV7F7CA45IXP4CAHJN82JCAF8SBJSCAPCYUOTCA9DASZZCAD3CLXHCAJTQDNZCAFWD8Q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791200"/>
            <a:ext cx="1828799" cy="106680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262</TotalTime>
  <Words>857</Words>
  <Application>Microsoft Office PowerPoint</Application>
  <PresentationFormat>عرض على الشاشة (3:4)‏</PresentationFormat>
  <Paragraphs>55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تدفق</vt:lpstr>
      <vt:lpstr>مستلزمات بناء الشبكة ومعوقاتها</vt:lpstr>
      <vt:lpstr>مستلزمات بناء الشبكة ومعوقاتها</vt:lpstr>
      <vt:lpstr>معوقات تنفيذ الشبكة في مؤسسات المعلومات</vt:lpstr>
      <vt:lpstr>تقييم الخدمات عبر شبكات المعلومات</vt:lpstr>
      <vt:lpstr>الاطرالتقييمية للخدمات الالكترونية:</vt:lpstr>
      <vt:lpstr>التخطيط لتقييم خدمات شبكات المعلومات</vt:lpstr>
      <vt:lpstr>طريقة أخرى في التقييم </vt:lpstr>
    </vt:vector>
  </TitlesOfParts>
  <Company>Al-Doulah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مستلزمات بناء الشبكة ومعوقاتها</dc:title>
  <dc:creator>gmalbsheriy</dc:creator>
  <cp:lastModifiedBy>hello</cp:lastModifiedBy>
  <cp:revision>25</cp:revision>
  <dcterms:created xsi:type="dcterms:W3CDTF">2013-02-10T07:07:00Z</dcterms:created>
  <dcterms:modified xsi:type="dcterms:W3CDTF">2013-02-15T16:07:30Z</dcterms:modified>
</cp:coreProperties>
</file>