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30D1"/>
    <a:srgbClr val="0000CC"/>
    <a:srgbClr val="722B0E"/>
    <a:srgbClr val="651B50"/>
    <a:srgbClr val="710F5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545AB-51DB-4B64-B5B9-FFADDF6F0C16}" type="datetimeFigureOut">
              <a:rPr lang="ar-SA" smtClean="0"/>
              <a:pPr/>
              <a:t>26/04/34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46FD-EF16-4ED8-95BF-AB94B9EB243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545AB-51DB-4B64-B5B9-FFADDF6F0C16}" type="datetimeFigureOut">
              <a:rPr lang="ar-SA" smtClean="0"/>
              <a:pPr/>
              <a:t>26/04/34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46FD-EF16-4ED8-95BF-AB94B9EB243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545AB-51DB-4B64-B5B9-FFADDF6F0C16}" type="datetimeFigureOut">
              <a:rPr lang="ar-SA" smtClean="0"/>
              <a:pPr/>
              <a:t>26/04/34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46FD-EF16-4ED8-95BF-AB94B9EB243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545AB-51DB-4B64-B5B9-FFADDF6F0C16}" type="datetimeFigureOut">
              <a:rPr lang="ar-SA" smtClean="0"/>
              <a:pPr/>
              <a:t>26/04/34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46FD-EF16-4ED8-95BF-AB94B9EB243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545AB-51DB-4B64-B5B9-FFADDF6F0C16}" type="datetimeFigureOut">
              <a:rPr lang="ar-SA" smtClean="0"/>
              <a:pPr/>
              <a:t>26/04/34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46FD-EF16-4ED8-95BF-AB94B9EB243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545AB-51DB-4B64-B5B9-FFADDF6F0C16}" type="datetimeFigureOut">
              <a:rPr lang="ar-SA" smtClean="0"/>
              <a:pPr/>
              <a:t>26/04/34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46FD-EF16-4ED8-95BF-AB94B9EB243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545AB-51DB-4B64-B5B9-FFADDF6F0C16}" type="datetimeFigureOut">
              <a:rPr lang="ar-SA" smtClean="0"/>
              <a:pPr/>
              <a:t>26/04/34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46FD-EF16-4ED8-95BF-AB94B9EB243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545AB-51DB-4B64-B5B9-FFADDF6F0C16}" type="datetimeFigureOut">
              <a:rPr lang="ar-SA" smtClean="0"/>
              <a:pPr/>
              <a:t>26/04/34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46FD-EF16-4ED8-95BF-AB94B9EB243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545AB-51DB-4B64-B5B9-FFADDF6F0C16}" type="datetimeFigureOut">
              <a:rPr lang="ar-SA" smtClean="0"/>
              <a:pPr/>
              <a:t>26/04/34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EE846FD-EF16-4ED8-95BF-AB94B9EB243E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545AB-51DB-4B64-B5B9-FFADDF6F0C16}" type="datetimeFigureOut">
              <a:rPr lang="ar-SA" smtClean="0"/>
              <a:pPr/>
              <a:t>26/04/34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46FD-EF16-4ED8-95BF-AB94B9EB243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545AB-51DB-4B64-B5B9-FFADDF6F0C16}" type="datetimeFigureOut">
              <a:rPr lang="ar-SA" smtClean="0"/>
              <a:pPr/>
              <a:t>26/04/34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846FD-EF16-4ED8-95BF-AB94B9EB243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B9545AB-51DB-4B64-B5B9-FFADDF6F0C16}" type="datetimeFigureOut">
              <a:rPr lang="ar-SA" smtClean="0"/>
              <a:pPr/>
              <a:t>26/04/34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EE846FD-EF16-4ED8-95BF-AB94B9EB243E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3200" dirty="0" smtClean="0">
                <a:solidFill>
                  <a:srgbClr val="FF0000"/>
                </a:solidFill>
              </a:rPr>
              <a:t>الوسائل </a:t>
            </a:r>
            <a:r>
              <a:rPr lang="ar-SA" sz="3200" dirty="0" err="1" smtClean="0">
                <a:solidFill>
                  <a:srgbClr val="FF0000"/>
                </a:solidFill>
              </a:rPr>
              <a:t>اللاسليكة</a:t>
            </a:r>
            <a:r>
              <a:rPr lang="ar-SA" sz="3200" dirty="0" smtClean="0">
                <a:solidFill>
                  <a:srgbClr val="FF0000"/>
                </a:solidFill>
              </a:rPr>
              <a:t> </a:t>
            </a:r>
            <a:r>
              <a:rPr lang="ar-SA" sz="3200" dirty="0" err="1" smtClean="0">
                <a:solidFill>
                  <a:srgbClr val="FF0000"/>
                </a:solidFill>
              </a:rPr>
              <a:t>والاقمار</a:t>
            </a:r>
            <a:r>
              <a:rPr lang="ar-SA" sz="3200" dirty="0" smtClean="0">
                <a:solidFill>
                  <a:srgbClr val="FF0000"/>
                </a:solidFill>
              </a:rPr>
              <a:t> الصناعية</a:t>
            </a:r>
            <a:endParaRPr lang="ar-SA" sz="32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 err="1" smtClean="0">
                <a:solidFill>
                  <a:srgbClr val="0070C0"/>
                </a:solidFill>
              </a:rPr>
              <a:t>تكنوجيا</a:t>
            </a:r>
            <a:r>
              <a:rPr lang="ar-SA" dirty="0" smtClean="0">
                <a:solidFill>
                  <a:srgbClr val="0070C0"/>
                </a:solidFill>
              </a:rPr>
              <a:t> الاتصالات اللاسلكي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البث اللاسلكي يرسل </a:t>
            </a:r>
            <a:r>
              <a:rPr lang="ar-SA" dirty="0" err="1" smtClean="0">
                <a:solidFill>
                  <a:srgbClr val="0070C0"/>
                </a:solidFill>
              </a:rPr>
              <a:t>الاشارات</a:t>
            </a:r>
            <a:r>
              <a:rPr lang="ar-SA" dirty="0" smtClean="0">
                <a:solidFill>
                  <a:srgbClr val="0070C0"/>
                </a:solidFill>
              </a:rPr>
              <a:t> من خلال الهواء </a:t>
            </a:r>
            <a:r>
              <a:rPr lang="ar-SA" dirty="0" err="1" smtClean="0">
                <a:solidFill>
                  <a:srgbClr val="0070C0"/>
                </a:solidFill>
              </a:rPr>
              <a:t>او</a:t>
            </a:r>
            <a:r>
              <a:rPr lang="ar-SA" dirty="0" smtClean="0">
                <a:solidFill>
                  <a:srgbClr val="0070C0"/>
                </a:solidFill>
              </a:rPr>
              <a:t> الفضاء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1.البث عبر المايكروويف هو نظام الموجات الدقيقة </a:t>
            </a:r>
            <a:r>
              <a:rPr lang="ar-SA" dirty="0" err="1" smtClean="0">
                <a:solidFill>
                  <a:srgbClr val="0070C0"/>
                </a:solidFill>
              </a:rPr>
              <a:t>او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المالكروويف</a:t>
            </a:r>
            <a:r>
              <a:rPr lang="ar-SA" dirty="0" smtClean="0">
                <a:solidFill>
                  <a:srgbClr val="0070C0"/>
                </a:solidFill>
              </a:rPr>
              <a:t> هو بث ذو قدرة عالية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2.اتصالات </a:t>
            </a:r>
            <a:r>
              <a:rPr lang="ar-SA" dirty="0" err="1" smtClean="0">
                <a:solidFill>
                  <a:srgbClr val="0070C0"/>
                </a:solidFill>
              </a:rPr>
              <a:t>الاقمار</a:t>
            </a:r>
            <a:r>
              <a:rPr lang="ar-SA" dirty="0" smtClean="0">
                <a:solidFill>
                  <a:srgbClr val="0070C0"/>
                </a:solidFill>
              </a:rPr>
              <a:t> الصناعية .</a:t>
            </a:r>
            <a:r>
              <a:rPr lang="ar-SA" dirty="0" err="1" smtClean="0">
                <a:solidFill>
                  <a:srgbClr val="0070C0"/>
                </a:solidFill>
              </a:rPr>
              <a:t>هونظام</a:t>
            </a:r>
            <a:r>
              <a:rPr lang="ar-SA" dirty="0" smtClean="0">
                <a:solidFill>
                  <a:srgbClr val="0070C0"/>
                </a:solidFill>
              </a:rPr>
              <a:t> فضائي </a:t>
            </a:r>
            <a:r>
              <a:rPr lang="ar-SA" dirty="0" err="1" smtClean="0">
                <a:solidFill>
                  <a:srgbClr val="0070C0"/>
                </a:solidFill>
              </a:rPr>
              <a:t>الاقمار</a:t>
            </a:r>
            <a:r>
              <a:rPr lang="ar-SA" dirty="0" smtClean="0">
                <a:solidFill>
                  <a:srgbClr val="0070C0"/>
                </a:solidFill>
              </a:rPr>
              <a:t> الاتصال </a:t>
            </a:r>
            <a:r>
              <a:rPr lang="ar-SA" dirty="0" err="1" smtClean="0">
                <a:solidFill>
                  <a:srgbClr val="0070C0"/>
                </a:solidFill>
              </a:rPr>
              <a:t>او</a:t>
            </a:r>
            <a:r>
              <a:rPr lang="ar-SA" dirty="0" smtClean="0">
                <a:solidFill>
                  <a:srgbClr val="0070C0"/>
                </a:solidFill>
              </a:rPr>
              <a:t> التوابع التي تبث البيانات عن طريق </a:t>
            </a:r>
            <a:r>
              <a:rPr lang="ar-SA" dirty="0" err="1" smtClean="0">
                <a:solidFill>
                  <a:srgbClr val="0070C0"/>
                </a:solidFill>
              </a:rPr>
              <a:t>الاقمار</a:t>
            </a:r>
            <a:r>
              <a:rPr lang="ar-SA" dirty="0" smtClean="0">
                <a:solidFill>
                  <a:srgbClr val="0070C0"/>
                </a:solidFill>
              </a:rPr>
              <a:t> التي تدور في مدارات محددة وتخدم كمحطات </a:t>
            </a:r>
            <a:r>
              <a:rPr lang="ar-SA" dirty="0" err="1" smtClean="0">
                <a:solidFill>
                  <a:srgbClr val="0070C0"/>
                </a:solidFill>
              </a:rPr>
              <a:t>ارسال</a:t>
            </a:r>
            <a:r>
              <a:rPr lang="ar-SA" dirty="0" smtClean="0">
                <a:solidFill>
                  <a:srgbClr val="0070C0"/>
                </a:solidFill>
              </a:rPr>
              <a:t> تتقلى الرسائل وتنقلها بقوة </a:t>
            </a:r>
            <a:r>
              <a:rPr lang="ar-SA" dirty="0" err="1" smtClean="0">
                <a:solidFill>
                  <a:srgbClr val="0070C0"/>
                </a:solidFill>
              </a:rPr>
              <a:t>اعظم</a:t>
            </a:r>
            <a:r>
              <a:rPr lang="ar-SA" dirty="0" smtClean="0">
                <a:solidFill>
                  <a:srgbClr val="0070C0"/>
                </a:solidFill>
              </a:rPr>
              <a:t> من اجل بث </a:t>
            </a:r>
            <a:r>
              <a:rPr lang="ar-SA" dirty="0" err="1" smtClean="0">
                <a:solidFill>
                  <a:srgbClr val="0070C0"/>
                </a:solidFill>
              </a:rPr>
              <a:t>اشارات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المايكرويف</a:t>
            </a:r>
            <a:r>
              <a:rPr lang="ar-SA" dirty="0" smtClean="0">
                <a:solidFill>
                  <a:srgbClr val="0070C0"/>
                </a:solidFill>
              </a:rPr>
              <a:t> عبر مسافات متباعدة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3.</a:t>
            </a:r>
            <a:r>
              <a:rPr lang="ar-SA" dirty="0" err="1" smtClean="0">
                <a:solidFill>
                  <a:srgbClr val="0070C0"/>
                </a:solidFill>
              </a:rPr>
              <a:t>اجهزة</a:t>
            </a:r>
            <a:r>
              <a:rPr lang="ar-SA" dirty="0" smtClean="0">
                <a:solidFill>
                  <a:srgbClr val="0070C0"/>
                </a:solidFill>
              </a:rPr>
              <a:t> التنادي </a:t>
            </a:r>
            <a:r>
              <a:rPr lang="ar-SA" dirty="0" err="1" smtClean="0">
                <a:solidFill>
                  <a:srgbClr val="0070C0"/>
                </a:solidFill>
              </a:rPr>
              <a:t>او</a:t>
            </a:r>
            <a:r>
              <a:rPr lang="ar-SA" dirty="0" smtClean="0">
                <a:solidFill>
                  <a:srgbClr val="0070C0"/>
                </a:solidFill>
              </a:rPr>
              <a:t> التراسل .وهي نظم </a:t>
            </a:r>
            <a:r>
              <a:rPr lang="ar-SA" dirty="0" err="1" smtClean="0">
                <a:solidFill>
                  <a:srgbClr val="0070C0"/>
                </a:solidFill>
              </a:rPr>
              <a:t>اخرى</a:t>
            </a:r>
            <a:r>
              <a:rPr lang="ar-SA" dirty="0" smtClean="0">
                <a:solidFill>
                  <a:srgbClr val="0070C0"/>
                </a:solidFill>
              </a:rPr>
              <a:t> تعمل بتكنولوجية </a:t>
            </a:r>
            <a:r>
              <a:rPr lang="ar-SA" dirty="0" err="1" smtClean="0">
                <a:solidFill>
                  <a:srgbClr val="0070C0"/>
                </a:solidFill>
              </a:rPr>
              <a:t>لاسليكة</a:t>
            </a:r>
            <a:r>
              <a:rPr lang="ar-SA" dirty="0" smtClean="0">
                <a:solidFill>
                  <a:srgbClr val="0070C0"/>
                </a:solidFill>
              </a:rPr>
              <a:t> والتي </a:t>
            </a:r>
            <a:r>
              <a:rPr lang="ar-SA" dirty="0" err="1" smtClean="0">
                <a:solidFill>
                  <a:srgbClr val="0070C0"/>
                </a:solidFill>
              </a:rPr>
              <a:t>تصدراشارة</a:t>
            </a:r>
            <a:r>
              <a:rPr lang="ar-SA" dirty="0" smtClean="0">
                <a:solidFill>
                  <a:srgbClr val="0070C0"/>
                </a:solidFill>
              </a:rPr>
              <a:t> صوتية خاصة للشخص المرسل </a:t>
            </a:r>
            <a:r>
              <a:rPr lang="ar-SA" dirty="0" err="1" smtClean="0">
                <a:solidFill>
                  <a:srgbClr val="0070C0"/>
                </a:solidFill>
              </a:rPr>
              <a:t>الية</a:t>
            </a:r>
            <a:r>
              <a:rPr lang="ar-SA" dirty="0" smtClean="0">
                <a:solidFill>
                  <a:srgbClr val="0070C0"/>
                </a:solidFill>
              </a:rPr>
              <a:t> وتستخدم لبث رسائل قصيرة </a:t>
            </a:r>
            <a:r>
              <a:rPr lang="ar-SA" dirty="0" err="1" smtClean="0">
                <a:solidFill>
                  <a:srgbClr val="0070C0"/>
                </a:solidFill>
              </a:rPr>
              <a:t>الفا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رقيمة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7030A0"/>
                </a:solidFill>
              </a:rPr>
              <a:t>4.الهواتف </a:t>
            </a:r>
            <a:r>
              <a:rPr lang="ar-SA" dirty="0" smtClean="0">
                <a:solidFill>
                  <a:srgbClr val="7030A0"/>
                </a:solidFill>
              </a:rPr>
              <a:t>الخلوية </a:t>
            </a:r>
            <a:endParaRPr lang="ar-SA" dirty="0">
              <a:solidFill>
                <a:srgbClr val="7030A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 smtClean="0">
                <a:solidFill>
                  <a:srgbClr val="0000CC"/>
                </a:solidFill>
              </a:rPr>
              <a:t>هي وسيلة لنقل الصوت </a:t>
            </a:r>
            <a:r>
              <a:rPr lang="ar-SA" dirty="0" err="1" smtClean="0">
                <a:solidFill>
                  <a:srgbClr val="0000CC"/>
                </a:solidFill>
              </a:rPr>
              <a:t>او</a:t>
            </a:r>
            <a:r>
              <a:rPr lang="ar-SA" dirty="0" smtClean="0">
                <a:solidFill>
                  <a:srgbClr val="0000CC"/>
                </a:solidFill>
              </a:rPr>
              <a:t> البيانات باستخدام الموجات </a:t>
            </a:r>
            <a:r>
              <a:rPr lang="ar-SA" dirty="0" err="1" smtClean="0">
                <a:solidFill>
                  <a:srgbClr val="0000CC"/>
                </a:solidFill>
              </a:rPr>
              <a:t>الراديوية</a:t>
            </a:r>
            <a:r>
              <a:rPr lang="ar-SA" dirty="0" smtClean="0">
                <a:solidFill>
                  <a:srgbClr val="0000CC"/>
                </a:solidFill>
              </a:rPr>
              <a:t> للتواصل مع الهوائيات </a:t>
            </a:r>
            <a:r>
              <a:rPr lang="ar-SA" dirty="0" err="1" smtClean="0">
                <a:solidFill>
                  <a:srgbClr val="0000CC"/>
                </a:solidFill>
              </a:rPr>
              <a:t>الراديوية</a:t>
            </a:r>
            <a:r>
              <a:rPr lang="ar-SA" dirty="0" smtClean="0">
                <a:solidFill>
                  <a:srgbClr val="0000CC"/>
                </a:solidFill>
              </a:rPr>
              <a:t> المثبتة عبر مناطق جغرافية محددة ويطلق عليها خلايا 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5.خدمات الاتصال الشخصية .هي عبارة عن تكنولوجية خلايا لاسلكية والتي تستخدم قدرات </a:t>
            </a:r>
            <a:r>
              <a:rPr lang="ar-SA" dirty="0" err="1" smtClean="0">
                <a:solidFill>
                  <a:srgbClr val="0000CC"/>
                </a:solidFill>
              </a:rPr>
              <a:t>اوطا</a:t>
            </a:r>
            <a:r>
              <a:rPr lang="ar-SA" dirty="0" smtClean="0">
                <a:solidFill>
                  <a:srgbClr val="0000CC"/>
                </a:solidFill>
              </a:rPr>
              <a:t> وموجات </a:t>
            </a:r>
            <a:r>
              <a:rPr lang="ar-SA" dirty="0" err="1" smtClean="0">
                <a:solidFill>
                  <a:srgbClr val="0000CC"/>
                </a:solidFill>
              </a:rPr>
              <a:t>راديوية</a:t>
            </a:r>
            <a:r>
              <a:rPr lang="ar-SA" dirty="0" smtClean="0">
                <a:solidFill>
                  <a:srgbClr val="0000CC"/>
                </a:solidFill>
              </a:rPr>
              <a:t> ذات ترددات اعلي من التكنولوجيا الخلوية ويمكن استخدامها في هواتف ذات </a:t>
            </a:r>
            <a:r>
              <a:rPr lang="ar-SA" dirty="0" err="1" smtClean="0">
                <a:solidFill>
                  <a:srgbClr val="0000CC"/>
                </a:solidFill>
              </a:rPr>
              <a:t>احجام</a:t>
            </a:r>
            <a:r>
              <a:rPr lang="ar-SA" dirty="0" smtClean="0">
                <a:solidFill>
                  <a:srgbClr val="0000CC"/>
                </a:solidFill>
              </a:rPr>
              <a:t> اصغر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6.هواتف ذكية .هي هواتف دون </a:t>
            </a:r>
            <a:r>
              <a:rPr lang="ar-SA" dirty="0" err="1" smtClean="0">
                <a:solidFill>
                  <a:srgbClr val="0000CC"/>
                </a:solidFill>
              </a:rPr>
              <a:t>اسلاك</a:t>
            </a:r>
            <a:r>
              <a:rPr lang="ar-SA" dirty="0" smtClean="0">
                <a:solidFill>
                  <a:srgbClr val="0000CC"/>
                </a:solidFill>
              </a:rPr>
              <a:t> لها قدرات التعامل مع الصوت والنصوص </a:t>
            </a:r>
            <a:r>
              <a:rPr lang="ar-SA" dirty="0" smtClean="0">
                <a:solidFill>
                  <a:srgbClr val="0000CC"/>
                </a:solidFill>
              </a:rPr>
              <a:t>(الانترنت)</a:t>
            </a:r>
            <a:endParaRPr lang="ar-SA" dirty="0" smtClean="0">
              <a:solidFill>
                <a:srgbClr val="0000CC"/>
              </a:solidFill>
            </a:endParaRPr>
          </a:p>
          <a:p>
            <a:r>
              <a:rPr lang="ar-SA" dirty="0" smtClean="0">
                <a:solidFill>
                  <a:srgbClr val="0000CC"/>
                </a:solidFill>
              </a:rPr>
              <a:t>7.مساعدات رقمية شخصية .وهي عبارة عن حواسيب صغيرة جدا .يمكن </a:t>
            </a:r>
            <a:r>
              <a:rPr lang="ar-SA" dirty="0" err="1" smtClean="0">
                <a:solidFill>
                  <a:srgbClr val="0000CC"/>
                </a:solidFill>
              </a:rPr>
              <a:t>ان</a:t>
            </a:r>
            <a:r>
              <a:rPr lang="ar-SA" dirty="0" smtClean="0">
                <a:solidFill>
                  <a:srgbClr val="0000CC"/>
                </a:solidFill>
              </a:rPr>
              <a:t> تمسك باليد تشمل علي تكنولوجيا </a:t>
            </a:r>
            <a:r>
              <a:rPr lang="ar-SA" dirty="0" err="1" smtClean="0">
                <a:solidFill>
                  <a:srgbClr val="0000CC"/>
                </a:solidFill>
              </a:rPr>
              <a:t>لاسليكة</a:t>
            </a:r>
            <a:r>
              <a:rPr lang="ar-SA" dirty="0" smtClean="0">
                <a:solidFill>
                  <a:srgbClr val="0000CC"/>
                </a:solidFill>
              </a:rPr>
              <a:t> مبنية في داخلها .لها القدرة علي بث الاتصالات الرقمية الكاملة 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8.شبكات بيانات نقالة .عبارة عن شبكة للبيانات المنتقلة التي تعمل بنظام التشبيك اللاسلكي وتمكن من بث ملفات البيانات باتجاهين </a:t>
            </a:r>
            <a:r>
              <a:rPr lang="ar-SA" dirty="0" err="1" smtClean="0">
                <a:solidFill>
                  <a:srgbClr val="0000CC"/>
                </a:solidFill>
              </a:rPr>
              <a:t>وبامكانات</a:t>
            </a:r>
            <a:r>
              <a:rPr lang="ar-SA" dirty="0" smtClean="0">
                <a:solidFill>
                  <a:srgbClr val="0000CC"/>
                </a:solidFill>
              </a:rPr>
              <a:t> اقل تكلفة </a:t>
            </a:r>
            <a:r>
              <a:rPr lang="ar-SA" dirty="0" err="1" smtClean="0">
                <a:solidFill>
                  <a:srgbClr val="0000CC"/>
                </a:solidFill>
              </a:rPr>
              <a:t>واكثر</a:t>
            </a:r>
            <a:r>
              <a:rPr lang="ar-SA" dirty="0" smtClean="0">
                <a:solidFill>
                  <a:srgbClr val="0000CC"/>
                </a:solidFill>
              </a:rPr>
              <a:t> كفاءة </a:t>
            </a:r>
            <a:endParaRPr lang="ar-SA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err="1" smtClean="0">
                <a:solidFill>
                  <a:srgbClr val="710F5E"/>
                </a:solidFill>
              </a:rPr>
              <a:t>الباود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 err="1" smtClean="0">
                <a:solidFill>
                  <a:srgbClr val="0000CC"/>
                </a:solidFill>
              </a:rPr>
              <a:t>هوتغيير</a:t>
            </a:r>
            <a:r>
              <a:rPr lang="ar-SA" dirty="0" smtClean="0">
                <a:solidFill>
                  <a:srgbClr val="0000CC"/>
                </a:solidFill>
              </a:rPr>
              <a:t> في </a:t>
            </a:r>
            <a:r>
              <a:rPr lang="ar-SA" dirty="0" err="1" smtClean="0">
                <a:solidFill>
                  <a:srgbClr val="0000CC"/>
                </a:solidFill>
              </a:rPr>
              <a:t>الاشارة</a:t>
            </a:r>
            <a:r>
              <a:rPr lang="ar-SA" dirty="0" smtClean="0">
                <a:solidFill>
                  <a:srgbClr val="0000CC"/>
                </a:solidFill>
              </a:rPr>
              <a:t> من الموجب </a:t>
            </a:r>
            <a:r>
              <a:rPr lang="ar-SA" dirty="0" err="1" smtClean="0">
                <a:solidFill>
                  <a:srgbClr val="0000CC"/>
                </a:solidFill>
              </a:rPr>
              <a:t>الي</a:t>
            </a:r>
            <a:r>
              <a:rPr lang="ar-SA" dirty="0" smtClean="0">
                <a:solidFill>
                  <a:srgbClr val="0000CC"/>
                </a:solidFill>
              </a:rPr>
              <a:t> السالب </a:t>
            </a:r>
            <a:r>
              <a:rPr lang="ar-SA" dirty="0" err="1" smtClean="0">
                <a:solidFill>
                  <a:srgbClr val="0000CC"/>
                </a:solidFill>
              </a:rPr>
              <a:t>او</a:t>
            </a:r>
            <a:r>
              <a:rPr lang="ar-SA" dirty="0" smtClean="0">
                <a:solidFill>
                  <a:srgbClr val="0000CC"/>
                </a:solidFill>
              </a:rPr>
              <a:t> </a:t>
            </a:r>
            <a:r>
              <a:rPr lang="ar-SA" dirty="0" err="1" smtClean="0">
                <a:solidFill>
                  <a:srgbClr val="0000CC"/>
                </a:solidFill>
              </a:rPr>
              <a:t>بلعكس</a:t>
            </a:r>
            <a:r>
              <a:rPr lang="ar-SA" dirty="0" smtClean="0">
                <a:solidFill>
                  <a:srgbClr val="0000CC"/>
                </a:solidFill>
              </a:rPr>
              <a:t> والتي تستخدم في قياس السرعة تناقل البيانات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الاتصالات عبر </a:t>
            </a:r>
            <a:r>
              <a:rPr lang="ar-SA" dirty="0" err="1" smtClean="0">
                <a:solidFill>
                  <a:srgbClr val="0000CC"/>
                </a:solidFill>
              </a:rPr>
              <a:t>الاقمار</a:t>
            </a:r>
            <a:r>
              <a:rPr lang="ar-SA" dirty="0" smtClean="0">
                <a:solidFill>
                  <a:srgbClr val="0000CC"/>
                </a:solidFill>
              </a:rPr>
              <a:t> الصناعية</a:t>
            </a:r>
          </a:p>
          <a:p>
            <a:r>
              <a:rPr lang="ar-SA" dirty="0" err="1" smtClean="0">
                <a:solidFill>
                  <a:srgbClr val="0000CC"/>
                </a:solidFill>
              </a:rPr>
              <a:t>ان</a:t>
            </a:r>
            <a:r>
              <a:rPr lang="ar-SA" dirty="0" smtClean="0">
                <a:solidFill>
                  <a:srgbClr val="0000CC"/>
                </a:solidFill>
              </a:rPr>
              <a:t> وسائل الاتصال الفضائية تتم عادة عبر </a:t>
            </a:r>
            <a:r>
              <a:rPr lang="ar-SA" dirty="0" err="1" smtClean="0">
                <a:solidFill>
                  <a:srgbClr val="0000CC"/>
                </a:solidFill>
              </a:rPr>
              <a:t>الاقمار</a:t>
            </a:r>
            <a:r>
              <a:rPr lang="ar-SA" dirty="0" smtClean="0">
                <a:solidFill>
                  <a:srgbClr val="0000CC"/>
                </a:solidFill>
              </a:rPr>
              <a:t> الصناعية بمختلف </a:t>
            </a:r>
            <a:r>
              <a:rPr lang="ar-SA" dirty="0" err="1" smtClean="0">
                <a:solidFill>
                  <a:srgbClr val="0000CC"/>
                </a:solidFill>
              </a:rPr>
              <a:t>انواعها</a:t>
            </a:r>
            <a:r>
              <a:rPr lang="ar-SA" dirty="0" smtClean="0">
                <a:solidFill>
                  <a:srgbClr val="0000CC"/>
                </a:solidFill>
              </a:rPr>
              <a:t> </a:t>
            </a:r>
            <a:r>
              <a:rPr lang="ar-SA" dirty="0" err="1" smtClean="0">
                <a:solidFill>
                  <a:srgbClr val="0000CC"/>
                </a:solidFill>
              </a:rPr>
              <a:t>واحجامها</a:t>
            </a:r>
            <a:r>
              <a:rPr lang="ar-SA" dirty="0" smtClean="0">
                <a:solidFill>
                  <a:srgbClr val="0000CC"/>
                </a:solidFill>
              </a:rPr>
              <a:t> </a:t>
            </a:r>
            <a:r>
              <a:rPr lang="ar-SA" dirty="0" err="1" smtClean="0">
                <a:solidFill>
                  <a:srgbClr val="0000CC"/>
                </a:solidFill>
              </a:rPr>
              <a:t>واغراض</a:t>
            </a:r>
            <a:r>
              <a:rPr lang="ar-SA" dirty="0" smtClean="0">
                <a:solidFill>
                  <a:srgbClr val="0000CC"/>
                </a:solidFill>
              </a:rPr>
              <a:t> </a:t>
            </a:r>
            <a:r>
              <a:rPr lang="ar-SA" dirty="0" err="1" smtClean="0">
                <a:solidFill>
                  <a:srgbClr val="0000CC"/>
                </a:solidFill>
              </a:rPr>
              <a:t>اطلاقها</a:t>
            </a:r>
            <a:r>
              <a:rPr lang="ar-SA" dirty="0" smtClean="0">
                <a:solidFill>
                  <a:srgbClr val="0000CC"/>
                </a:solidFill>
              </a:rPr>
              <a:t> واستخدامها 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مكونات القمر الصناعي 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القمر الصناعي عبارة عن محطة صغيرة في جسم متحرك وعائم في الفضاء تعمل بواسطة الموجات الدقيقة </a:t>
            </a:r>
            <a:r>
              <a:rPr lang="ar-SA" dirty="0" err="1" smtClean="0">
                <a:solidFill>
                  <a:srgbClr val="0000CC"/>
                </a:solidFill>
              </a:rPr>
              <a:t>او</a:t>
            </a:r>
            <a:r>
              <a:rPr lang="ar-SA" dirty="0" smtClean="0">
                <a:solidFill>
                  <a:srgbClr val="0000CC"/>
                </a:solidFill>
              </a:rPr>
              <a:t> متناهية للصغر وتقوم محطة القمر الصناعي الموجودة في الفضاء باستقبال </a:t>
            </a:r>
            <a:r>
              <a:rPr lang="ar-SA" dirty="0" err="1" smtClean="0">
                <a:solidFill>
                  <a:srgbClr val="0000CC"/>
                </a:solidFill>
              </a:rPr>
              <a:t>واعادة</a:t>
            </a:r>
            <a:r>
              <a:rPr lang="ar-SA" dirty="0" smtClean="0">
                <a:solidFill>
                  <a:srgbClr val="0000CC"/>
                </a:solidFill>
              </a:rPr>
              <a:t> </a:t>
            </a:r>
            <a:r>
              <a:rPr lang="ar-SA" dirty="0" err="1" smtClean="0">
                <a:solidFill>
                  <a:srgbClr val="0000CC"/>
                </a:solidFill>
              </a:rPr>
              <a:t>ارسال</a:t>
            </a:r>
            <a:r>
              <a:rPr lang="ar-SA" dirty="0" smtClean="0">
                <a:solidFill>
                  <a:srgbClr val="0000CC"/>
                </a:solidFill>
              </a:rPr>
              <a:t> تلك الموجات الدقيقة التي تحمل معلومات من والي </a:t>
            </a:r>
            <a:r>
              <a:rPr lang="ar-SA" dirty="0" err="1" smtClean="0">
                <a:solidFill>
                  <a:srgbClr val="0000CC"/>
                </a:solidFill>
              </a:rPr>
              <a:t>الارض</a:t>
            </a:r>
            <a:r>
              <a:rPr lang="ar-SA" dirty="0" smtClean="0">
                <a:solidFill>
                  <a:srgbClr val="0000CC"/>
                </a:solidFill>
              </a:rPr>
              <a:t> عبر المحطات </a:t>
            </a:r>
            <a:r>
              <a:rPr lang="ar-SA" dirty="0" err="1" smtClean="0">
                <a:solidFill>
                  <a:srgbClr val="0000CC"/>
                </a:solidFill>
              </a:rPr>
              <a:t>الارضية</a:t>
            </a:r>
            <a:r>
              <a:rPr lang="ar-SA" dirty="0" smtClean="0">
                <a:solidFill>
                  <a:srgbClr val="0000CC"/>
                </a:solidFill>
              </a:rPr>
              <a:t> الموزعة في المناطق المشتركين ويتم استقبال </a:t>
            </a:r>
            <a:r>
              <a:rPr lang="ar-SA" dirty="0" err="1" smtClean="0">
                <a:solidFill>
                  <a:srgbClr val="0000CC"/>
                </a:solidFill>
              </a:rPr>
              <a:t>وارسال</a:t>
            </a:r>
            <a:r>
              <a:rPr lang="ar-SA" dirty="0" smtClean="0">
                <a:solidFill>
                  <a:srgbClr val="0000CC"/>
                </a:solidFill>
              </a:rPr>
              <a:t> الموجات عن طريق هوائيات مثبتة علي سطح القمر الصناعي العلوي والموجه لسطح </a:t>
            </a:r>
            <a:r>
              <a:rPr lang="ar-SA" dirty="0" err="1" smtClean="0">
                <a:solidFill>
                  <a:srgbClr val="0000CC"/>
                </a:solidFill>
              </a:rPr>
              <a:t>الارض</a:t>
            </a:r>
            <a:endParaRPr lang="ar-SA" dirty="0" smtClean="0">
              <a:solidFill>
                <a:srgbClr val="0000CC"/>
              </a:solidFill>
            </a:endParaRPr>
          </a:p>
          <a:p>
            <a:endParaRPr lang="ar-SA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000" dirty="0" smtClean="0">
                <a:solidFill>
                  <a:srgbClr val="651B50"/>
                </a:solidFill>
              </a:rPr>
              <a:t>يتكون القمر الصناعي من عدد من </a:t>
            </a:r>
            <a:r>
              <a:rPr lang="ar-SA" sz="4000" dirty="0" err="1" smtClean="0">
                <a:solidFill>
                  <a:srgbClr val="651B50"/>
                </a:solidFill>
              </a:rPr>
              <a:t>الاقسام</a:t>
            </a:r>
            <a:r>
              <a:rPr lang="ar-SA" sz="4000" dirty="0" smtClean="0">
                <a:solidFill>
                  <a:srgbClr val="651B50"/>
                </a:solidFill>
              </a:rPr>
              <a:t> </a:t>
            </a:r>
            <a:endParaRPr lang="ar-SA" sz="4000" dirty="0">
              <a:solidFill>
                <a:srgbClr val="651B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 smtClean="0">
                <a:solidFill>
                  <a:srgbClr val="0070C0"/>
                </a:solidFill>
              </a:rPr>
              <a:t>1.الهوائيات التي تحدد الموجات الدقيقة </a:t>
            </a:r>
            <a:r>
              <a:rPr lang="ar-SA" dirty="0" err="1" smtClean="0">
                <a:solidFill>
                  <a:srgbClr val="0070C0"/>
                </a:solidFill>
              </a:rPr>
              <a:t>لتسيهل</a:t>
            </a:r>
            <a:r>
              <a:rPr lang="ar-SA" dirty="0" smtClean="0">
                <a:solidFill>
                  <a:srgbClr val="0070C0"/>
                </a:solidFill>
              </a:rPr>
              <a:t> استلامها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2.</a:t>
            </a:r>
            <a:r>
              <a:rPr lang="ar-SA" dirty="0" err="1" smtClean="0">
                <a:solidFill>
                  <a:srgbClr val="0070C0"/>
                </a:solidFill>
              </a:rPr>
              <a:t>اجهزة</a:t>
            </a:r>
            <a:r>
              <a:rPr lang="ar-SA" dirty="0" smtClean="0">
                <a:solidFill>
                  <a:srgbClr val="0070C0"/>
                </a:solidFill>
              </a:rPr>
              <a:t> الاستلام </a:t>
            </a:r>
            <a:r>
              <a:rPr lang="ar-SA" dirty="0" err="1" smtClean="0">
                <a:solidFill>
                  <a:srgbClr val="0070C0"/>
                </a:solidFill>
              </a:rPr>
              <a:t>ولارسال</a:t>
            </a:r>
            <a:r>
              <a:rPr lang="ar-SA" dirty="0" smtClean="0">
                <a:solidFill>
                  <a:srgbClr val="0070C0"/>
                </a:solidFill>
              </a:rPr>
              <a:t> للموجات الدقيقة التي تعكس مختلف </a:t>
            </a:r>
            <a:r>
              <a:rPr lang="ar-SA" dirty="0" err="1" smtClean="0">
                <a:solidFill>
                  <a:srgbClr val="0070C0"/>
                </a:solidFill>
              </a:rPr>
              <a:t>انواع</a:t>
            </a:r>
            <a:r>
              <a:rPr lang="ar-SA" dirty="0" smtClean="0">
                <a:solidFill>
                  <a:srgbClr val="0070C0"/>
                </a:solidFill>
              </a:rPr>
              <a:t> المعلومات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3.</a:t>
            </a:r>
            <a:r>
              <a:rPr lang="ar-SA" dirty="0" err="1" smtClean="0">
                <a:solidFill>
                  <a:srgbClr val="0070C0"/>
                </a:solidFill>
              </a:rPr>
              <a:t>اجهزة</a:t>
            </a:r>
            <a:r>
              <a:rPr lang="ar-SA" dirty="0" smtClean="0">
                <a:solidFill>
                  <a:srgbClr val="0070C0"/>
                </a:solidFill>
              </a:rPr>
              <a:t> التكبير والتضخيم للمعلومات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4.الخلايا الشمسية التي </a:t>
            </a:r>
            <a:r>
              <a:rPr lang="ar-SA" dirty="0" err="1" smtClean="0">
                <a:solidFill>
                  <a:srgbClr val="0070C0"/>
                </a:solidFill>
              </a:rPr>
              <a:t>تجهزة</a:t>
            </a:r>
            <a:r>
              <a:rPr lang="ar-SA" dirty="0" smtClean="0">
                <a:solidFill>
                  <a:srgbClr val="0070C0"/>
                </a:solidFill>
              </a:rPr>
              <a:t> المحطة بالطاقة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5.البطاريات التي تساعد في تجهيز الطاقة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6.جهاز تتبع الشمس وحركاتها(لحصول الخلايا علي طاقتها)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7.جهاز تتبع </a:t>
            </a:r>
            <a:r>
              <a:rPr lang="ar-SA" dirty="0" err="1" smtClean="0">
                <a:solidFill>
                  <a:srgbClr val="0070C0"/>
                </a:solidFill>
              </a:rPr>
              <a:t>الارض</a:t>
            </a:r>
            <a:r>
              <a:rPr lang="ar-SA" dirty="0" smtClean="0">
                <a:solidFill>
                  <a:srgbClr val="0070C0"/>
                </a:solidFill>
              </a:rPr>
              <a:t> لتسهيل استلام </a:t>
            </a:r>
            <a:r>
              <a:rPr lang="ar-SA" dirty="0" err="1" smtClean="0">
                <a:solidFill>
                  <a:srgbClr val="0070C0"/>
                </a:solidFill>
              </a:rPr>
              <a:t>وارسال</a:t>
            </a:r>
            <a:r>
              <a:rPr lang="ar-SA" dirty="0" smtClean="0">
                <a:solidFill>
                  <a:srgbClr val="0070C0"/>
                </a:solidFill>
              </a:rPr>
              <a:t> الموجات الدقيقة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8. محركات صاروخية جانبية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9.</a:t>
            </a:r>
            <a:r>
              <a:rPr lang="ar-SA" dirty="0" err="1" smtClean="0">
                <a:solidFill>
                  <a:srgbClr val="0070C0"/>
                </a:solidFill>
              </a:rPr>
              <a:t>خزنات</a:t>
            </a:r>
            <a:r>
              <a:rPr lang="ar-SA" dirty="0" smtClean="0">
                <a:solidFill>
                  <a:srgbClr val="0070C0"/>
                </a:solidFill>
              </a:rPr>
              <a:t> الوقود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10.محركات الاشتغال الرئيسي 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rgbClr val="0070C0"/>
                </a:solidFill>
              </a:rPr>
              <a:t>يطلق القمر الصناعي من </a:t>
            </a:r>
            <a:r>
              <a:rPr lang="ar-SA" dirty="0" err="1" smtClean="0">
                <a:solidFill>
                  <a:srgbClr val="0070C0"/>
                </a:solidFill>
              </a:rPr>
              <a:t>الارض</a:t>
            </a:r>
            <a:r>
              <a:rPr lang="ar-SA" dirty="0" smtClean="0">
                <a:solidFill>
                  <a:srgbClr val="0070C0"/>
                </a:solidFill>
              </a:rPr>
              <a:t> بواسطة صاروخ </a:t>
            </a:r>
            <a:r>
              <a:rPr lang="ar-SA" dirty="0" err="1" smtClean="0">
                <a:solidFill>
                  <a:srgbClr val="0070C0"/>
                </a:solidFill>
              </a:rPr>
              <a:t>يضعة</a:t>
            </a:r>
            <a:r>
              <a:rPr lang="ar-SA" dirty="0" smtClean="0">
                <a:solidFill>
                  <a:srgbClr val="0070C0"/>
                </a:solidFill>
              </a:rPr>
              <a:t> في </a:t>
            </a:r>
            <a:r>
              <a:rPr lang="ar-SA" dirty="0" err="1" smtClean="0">
                <a:solidFill>
                  <a:srgbClr val="0070C0"/>
                </a:solidFill>
              </a:rPr>
              <a:t>الجوء</a:t>
            </a:r>
            <a:r>
              <a:rPr lang="ar-SA" dirty="0" smtClean="0">
                <a:solidFill>
                  <a:srgbClr val="0070C0"/>
                </a:solidFill>
              </a:rPr>
              <a:t> ليدور حول </a:t>
            </a:r>
            <a:r>
              <a:rPr lang="ar-SA" dirty="0" err="1" smtClean="0">
                <a:solidFill>
                  <a:srgbClr val="0070C0"/>
                </a:solidFill>
              </a:rPr>
              <a:t>الارض</a:t>
            </a:r>
            <a:r>
              <a:rPr lang="ar-SA" dirty="0" smtClean="0">
                <a:solidFill>
                  <a:srgbClr val="0070C0"/>
                </a:solidFill>
              </a:rPr>
              <a:t> بسرعة ثابتة تتوازن مع دوران </a:t>
            </a:r>
            <a:r>
              <a:rPr lang="ar-SA" dirty="0" err="1" smtClean="0">
                <a:solidFill>
                  <a:srgbClr val="0070C0"/>
                </a:solidFill>
              </a:rPr>
              <a:t>الارض</a:t>
            </a:r>
            <a:r>
              <a:rPr lang="ar-SA" dirty="0" smtClean="0">
                <a:solidFill>
                  <a:srgbClr val="0070C0"/>
                </a:solidFill>
              </a:rPr>
              <a:t> لذا يبدو القمر الصناعي للعين </a:t>
            </a:r>
            <a:r>
              <a:rPr lang="ar-SA" dirty="0" err="1" smtClean="0">
                <a:solidFill>
                  <a:srgbClr val="0070C0"/>
                </a:solidFill>
              </a:rPr>
              <a:t>وكانة</a:t>
            </a:r>
            <a:r>
              <a:rPr lang="ar-SA" dirty="0" smtClean="0">
                <a:solidFill>
                  <a:srgbClr val="0070C0"/>
                </a:solidFill>
              </a:rPr>
              <a:t> ثابت في </a:t>
            </a:r>
            <a:r>
              <a:rPr lang="ar-SA" dirty="0" err="1" smtClean="0">
                <a:solidFill>
                  <a:srgbClr val="0070C0"/>
                </a:solidFill>
              </a:rPr>
              <a:t>الجوء</a:t>
            </a:r>
            <a:r>
              <a:rPr lang="ar-SA" dirty="0" smtClean="0">
                <a:solidFill>
                  <a:srgbClr val="0070C0"/>
                </a:solidFill>
              </a:rPr>
              <a:t> وتوضع </a:t>
            </a:r>
            <a:r>
              <a:rPr lang="ar-SA" dirty="0" err="1" smtClean="0">
                <a:solidFill>
                  <a:srgbClr val="0070C0"/>
                </a:solidFill>
              </a:rPr>
              <a:t>الاقمار</a:t>
            </a:r>
            <a:r>
              <a:rPr lang="ar-SA" dirty="0" smtClean="0">
                <a:solidFill>
                  <a:srgbClr val="0070C0"/>
                </a:solidFill>
              </a:rPr>
              <a:t> الصناعية عادة في مدارات فضائية علي ارتفاع </a:t>
            </a:r>
            <a:r>
              <a:rPr lang="ar-SA" dirty="0" err="1" smtClean="0">
                <a:solidFill>
                  <a:srgbClr val="0070C0"/>
                </a:solidFill>
              </a:rPr>
              <a:t>مايقارب</a:t>
            </a:r>
            <a:r>
              <a:rPr lang="ar-SA" dirty="0" smtClean="0">
                <a:solidFill>
                  <a:srgbClr val="0070C0"/>
                </a:solidFill>
              </a:rPr>
              <a:t> 36000كيلو متر من </a:t>
            </a:r>
            <a:r>
              <a:rPr lang="ar-SA" dirty="0" err="1" smtClean="0">
                <a:solidFill>
                  <a:srgbClr val="0070C0"/>
                </a:solidFill>
              </a:rPr>
              <a:t>الارض</a:t>
            </a:r>
            <a:r>
              <a:rPr lang="ar-SA" dirty="0" smtClean="0">
                <a:solidFill>
                  <a:srgbClr val="0070C0"/>
                </a:solidFill>
              </a:rPr>
              <a:t> وفوق خط الاستواء وذلك بغرض تامين موقع ثابت للقمر وحيث تكون الجاذبية </a:t>
            </a:r>
            <a:r>
              <a:rPr lang="ar-SA" dirty="0" err="1" smtClean="0">
                <a:solidFill>
                  <a:srgbClr val="0070C0"/>
                </a:solidFill>
              </a:rPr>
              <a:t>الارضية</a:t>
            </a:r>
            <a:r>
              <a:rPr lang="ar-SA" dirty="0" smtClean="0">
                <a:solidFill>
                  <a:srgbClr val="0070C0"/>
                </a:solidFill>
              </a:rPr>
              <a:t> متساوية وبذلك يكون القمر الصناعي متحرك في مدار ثابت حول </a:t>
            </a:r>
            <a:r>
              <a:rPr lang="ar-SA" dirty="0" err="1" smtClean="0">
                <a:solidFill>
                  <a:srgbClr val="0070C0"/>
                </a:solidFill>
              </a:rPr>
              <a:t>الارض</a:t>
            </a:r>
            <a:endParaRPr lang="ar-SA" dirty="0" smtClean="0">
              <a:solidFill>
                <a:srgbClr val="0070C0"/>
              </a:solidFill>
            </a:endParaRPr>
          </a:p>
          <a:p>
            <a:r>
              <a:rPr lang="ar-SA" dirty="0" smtClean="0">
                <a:solidFill>
                  <a:srgbClr val="0070C0"/>
                </a:solidFill>
              </a:rPr>
              <a:t>وهنالك نوعان من </a:t>
            </a:r>
            <a:r>
              <a:rPr lang="ar-SA" dirty="0" err="1" smtClean="0">
                <a:solidFill>
                  <a:srgbClr val="0070C0"/>
                </a:solidFill>
              </a:rPr>
              <a:t>الاقمار</a:t>
            </a:r>
            <a:r>
              <a:rPr lang="ar-SA" dirty="0" smtClean="0">
                <a:solidFill>
                  <a:srgbClr val="0070C0"/>
                </a:solidFill>
              </a:rPr>
              <a:t> الصناعية </a:t>
            </a:r>
          </a:p>
          <a:p>
            <a:r>
              <a:rPr lang="ar-SA" dirty="0" err="1" smtClean="0">
                <a:solidFill>
                  <a:srgbClr val="0070C0"/>
                </a:solidFill>
              </a:rPr>
              <a:t>الاول</a:t>
            </a:r>
            <a:r>
              <a:rPr lang="ar-SA" dirty="0" smtClean="0">
                <a:solidFill>
                  <a:srgbClr val="0070C0"/>
                </a:solidFill>
              </a:rPr>
              <a:t> ويسمى خامل ويكون </a:t>
            </a:r>
            <a:r>
              <a:rPr lang="ar-SA" dirty="0" err="1" smtClean="0">
                <a:solidFill>
                  <a:srgbClr val="0070C0"/>
                </a:solidFill>
              </a:rPr>
              <a:t>يستخدامها</a:t>
            </a:r>
            <a:r>
              <a:rPr lang="ar-SA" dirty="0" smtClean="0">
                <a:solidFill>
                  <a:srgbClr val="0070C0"/>
                </a:solidFill>
              </a:rPr>
              <a:t> محدود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الثاني النشيط بعكس الخامل علي مدار الساعة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EC30D1"/>
                </a:solidFill>
              </a:rPr>
              <a:t>فوائد </a:t>
            </a:r>
            <a:r>
              <a:rPr lang="ar-SA" dirty="0" err="1" smtClean="0">
                <a:solidFill>
                  <a:srgbClr val="EC30D1"/>
                </a:solidFill>
              </a:rPr>
              <a:t>الاقمار</a:t>
            </a:r>
            <a:r>
              <a:rPr lang="ar-SA" dirty="0" smtClean="0">
                <a:solidFill>
                  <a:srgbClr val="EC30D1"/>
                </a:solidFill>
              </a:rPr>
              <a:t> الصناعية</a:t>
            </a:r>
            <a:endParaRPr lang="ar-SA" dirty="0">
              <a:solidFill>
                <a:srgbClr val="EC30D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rgbClr val="0070C0"/>
                </a:solidFill>
              </a:rPr>
              <a:t>1.</a:t>
            </a:r>
            <a:r>
              <a:rPr lang="ar-SA" dirty="0" err="1" smtClean="0">
                <a:solidFill>
                  <a:srgbClr val="0070C0"/>
                </a:solidFill>
              </a:rPr>
              <a:t>الاقمار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smtClean="0">
                <a:solidFill>
                  <a:srgbClr val="0070C0"/>
                </a:solidFill>
              </a:rPr>
              <a:t>الصناعية هي وسيلة والوسط الوحيد القادر علي تناقل المعلومات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2.ملائمة ومثالية لتناقل وتناول جميع </a:t>
            </a:r>
            <a:r>
              <a:rPr lang="ar-SA" dirty="0" err="1" smtClean="0">
                <a:solidFill>
                  <a:srgbClr val="0070C0"/>
                </a:solidFill>
              </a:rPr>
              <a:t>اشكال</a:t>
            </a:r>
            <a:r>
              <a:rPr lang="ar-SA" dirty="0" smtClean="0">
                <a:solidFill>
                  <a:srgbClr val="0070C0"/>
                </a:solidFill>
              </a:rPr>
              <a:t>  النقل والترابط بين الشبكات القياسية التشابهية والرقمية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3. توفير الوصول المتزامن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4.</a:t>
            </a:r>
            <a:r>
              <a:rPr lang="ar-SA" dirty="0" err="1" smtClean="0">
                <a:solidFill>
                  <a:srgbClr val="0070C0"/>
                </a:solidFill>
              </a:rPr>
              <a:t>امكانية</a:t>
            </a:r>
            <a:r>
              <a:rPr lang="ar-SA" dirty="0" smtClean="0">
                <a:solidFill>
                  <a:srgbClr val="0070C0"/>
                </a:solidFill>
              </a:rPr>
              <a:t> بناء شبكة </a:t>
            </a:r>
            <a:r>
              <a:rPr lang="ar-SA" dirty="0" err="1" smtClean="0">
                <a:solidFill>
                  <a:srgbClr val="0070C0"/>
                </a:solidFill>
              </a:rPr>
              <a:t>او</a:t>
            </a:r>
            <a:r>
              <a:rPr lang="ar-SA" dirty="0" smtClean="0">
                <a:solidFill>
                  <a:srgbClr val="0070C0"/>
                </a:solidFill>
              </a:rPr>
              <a:t> شبكات </a:t>
            </a:r>
            <a:r>
              <a:rPr lang="ar-SA" dirty="0" err="1" smtClean="0">
                <a:solidFill>
                  <a:srgbClr val="0070C0"/>
                </a:solidFill>
              </a:rPr>
              <a:t>اقليمية</a:t>
            </a:r>
            <a:r>
              <a:rPr lang="ar-SA" dirty="0" smtClean="0">
                <a:solidFill>
                  <a:srgbClr val="0070C0"/>
                </a:solidFill>
              </a:rPr>
              <a:t> للاتصالات وللمعلومات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5.</a:t>
            </a:r>
            <a:r>
              <a:rPr lang="ar-SA" dirty="0" err="1" smtClean="0">
                <a:solidFill>
                  <a:srgbClr val="0070C0"/>
                </a:solidFill>
              </a:rPr>
              <a:t>الاقمار</a:t>
            </a:r>
            <a:r>
              <a:rPr lang="ar-SA" dirty="0" smtClean="0">
                <a:solidFill>
                  <a:srgbClr val="0070C0"/>
                </a:solidFill>
              </a:rPr>
              <a:t> الصناعية قادرة علي تسهيل وتوفير الوصول </a:t>
            </a:r>
            <a:r>
              <a:rPr lang="ar-SA" dirty="0" err="1" smtClean="0">
                <a:solidFill>
                  <a:srgbClr val="0070C0"/>
                </a:solidFill>
              </a:rPr>
              <a:t>الي</a:t>
            </a:r>
            <a:r>
              <a:rPr lang="ar-SA" dirty="0" smtClean="0">
                <a:solidFill>
                  <a:srgbClr val="0070C0"/>
                </a:solidFill>
              </a:rPr>
              <a:t> الشبكات الاتصالات </a:t>
            </a:r>
            <a:r>
              <a:rPr lang="ar-SA" dirty="0" err="1" smtClean="0">
                <a:solidFill>
                  <a:srgbClr val="0070C0"/>
                </a:solidFill>
              </a:rPr>
              <a:t>القربية</a:t>
            </a:r>
            <a:r>
              <a:rPr lang="ar-SA" dirty="0" smtClean="0">
                <a:solidFill>
                  <a:srgbClr val="0070C0"/>
                </a:solidFill>
              </a:rPr>
              <a:t> من وجود المستفيدين وتقليص التكاليف والنفقات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6.الاتصال </a:t>
            </a:r>
            <a:r>
              <a:rPr lang="ar-SA" dirty="0" err="1" smtClean="0">
                <a:solidFill>
                  <a:srgbClr val="0070C0"/>
                </a:solidFill>
              </a:rPr>
              <a:t>عبرالاقمار</a:t>
            </a:r>
            <a:r>
              <a:rPr lang="ar-SA" dirty="0" smtClean="0">
                <a:solidFill>
                  <a:srgbClr val="0070C0"/>
                </a:solidFill>
              </a:rPr>
              <a:t> الصناعية </a:t>
            </a:r>
            <a:r>
              <a:rPr lang="ar-SA" dirty="0" err="1" smtClean="0">
                <a:solidFill>
                  <a:srgbClr val="0070C0"/>
                </a:solidFill>
              </a:rPr>
              <a:t>يومن</a:t>
            </a:r>
            <a:r>
              <a:rPr lang="ar-SA" dirty="0" smtClean="0">
                <a:solidFill>
                  <a:srgbClr val="0070C0"/>
                </a:solidFill>
              </a:rPr>
              <a:t> نقل المعلومات </a:t>
            </a:r>
            <a:r>
              <a:rPr lang="ar-SA" dirty="0" err="1" smtClean="0">
                <a:solidFill>
                  <a:srgbClr val="0070C0"/>
                </a:solidFill>
              </a:rPr>
              <a:t>باشكالها</a:t>
            </a:r>
            <a:r>
              <a:rPr lang="ar-SA" dirty="0" smtClean="0">
                <a:solidFill>
                  <a:srgbClr val="0070C0"/>
                </a:solidFill>
              </a:rPr>
              <a:t> المختلفة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7.كمية وحجم المعلومات المنقولة في الثانية الواحدة عبر </a:t>
            </a:r>
            <a:r>
              <a:rPr lang="ar-SA" dirty="0" err="1" smtClean="0">
                <a:solidFill>
                  <a:srgbClr val="0070C0"/>
                </a:solidFill>
              </a:rPr>
              <a:t>الاقمار</a:t>
            </a:r>
            <a:r>
              <a:rPr lang="ar-SA" dirty="0" smtClean="0">
                <a:solidFill>
                  <a:srgbClr val="0070C0"/>
                </a:solidFill>
              </a:rPr>
              <a:t> الصناعية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EC30D1"/>
                </a:solidFill>
              </a:rPr>
              <a:t>استخدامات </a:t>
            </a:r>
            <a:r>
              <a:rPr lang="ar-SA" dirty="0" err="1" smtClean="0">
                <a:solidFill>
                  <a:srgbClr val="EC30D1"/>
                </a:solidFill>
              </a:rPr>
              <a:t>الاقمار</a:t>
            </a:r>
            <a:r>
              <a:rPr lang="ar-SA" dirty="0" smtClean="0">
                <a:solidFill>
                  <a:srgbClr val="EC30D1"/>
                </a:solidFill>
              </a:rPr>
              <a:t> الصناعية</a:t>
            </a:r>
            <a:endParaRPr lang="ar-SA" dirty="0">
              <a:solidFill>
                <a:srgbClr val="EC30D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ar-SA" dirty="0" smtClean="0">
                <a:solidFill>
                  <a:srgbClr val="0000CC"/>
                </a:solidFill>
              </a:rPr>
              <a:t>1. الاتصالات الهاتفية . فقد سهلت </a:t>
            </a:r>
            <a:r>
              <a:rPr lang="ar-SA" dirty="0" err="1" smtClean="0">
                <a:solidFill>
                  <a:srgbClr val="0000CC"/>
                </a:solidFill>
              </a:rPr>
              <a:t>الاقمار</a:t>
            </a:r>
            <a:r>
              <a:rPr lang="ar-SA" dirty="0" smtClean="0">
                <a:solidFill>
                  <a:srgbClr val="0000CC"/>
                </a:solidFill>
              </a:rPr>
              <a:t> الصناعية عمليات الاتصال بين </a:t>
            </a:r>
            <a:r>
              <a:rPr lang="ar-SA" dirty="0" err="1" smtClean="0">
                <a:solidFill>
                  <a:srgbClr val="0000CC"/>
                </a:solidFill>
              </a:rPr>
              <a:t>الافراد</a:t>
            </a:r>
            <a:r>
              <a:rPr lang="ar-SA" dirty="0" smtClean="0">
                <a:solidFill>
                  <a:srgbClr val="0000CC"/>
                </a:solidFill>
              </a:rPr>
              <a:t> والمجتمعات عبر </a:t>
            </a:r>
            <a:r>
              <a:rPr lang="ar-SA" dirty="0" err="1" smtClean="0">
                <a:solidFill>
                  <a:srgbClr val="0000CC"/>
                </a:solidFill>
              </a:rPr>
              <a:t>الاقمار</a:t>
            </a:r>
            <a:r>
              <a:rPr lang="ar-SA" dirty="0" smtClean="0">
                <a:solidFill>
                  <a:srgbClr val="0000CC"/>
                </a:solidFill>
              </a:rPr>
              <a:t> الصناعية </a:t>
            </a:r>
            <a:r>
              <a:rPr lang="ar-SA" dirty="0" err="1" smtClean="0">
                <a:solidFill>
                  <a:srgbClr val="0000CC"/>
                </a:solidFill>
              </a:rPr>
              <a:t>بانها</a:t>
            </a:r>
            <a:endParaRPr lang="ar-SA" dirty="0" smtClean="0">
              <a:solidFill>
                <a:srgbClr val="0000CC"/>
              </a:solidFill>
            </a:endParaRPr>
          </a:p>
          <a:p>
            <a:r>
              <a:rPr lang="ar-SA" dirty="0">
                <a:solidFill>
                  <a:srgbClr val="0000CC"/>
                </a:solidFill>
              </a:rPr>
              <a:t>أ</a:t>
            </a:r>
            <a:r>
              <a:rPr lang="ar-SA" dirty="0" smtClean="0">
                <a:solidFill>
                  <a:srgbClr val="0000CC"/>
                </a:solidFill>
              </a:rPr>
              <a:t>.فورية المباشرة . أي الفرد يستطيع </a:t>
            </a:r>
            <a:r>
              <a:rPr lang="ar-SA" dirty="0" err="1" smtClean="0">
                <a:solidFill>
                  <a:srgbClr val="0000CC"/>
                </a:solidFill>
              </a:rPr>
              <a:t>ان</a:t>
            </a:r>
            <a:r>
              <a:rPr lang="ar-SA" dirty="0" smtClean="0">
                <a:solidFill>
                  <a:srgbClr val="0000CC"/>
                </a:solidFill>
              </a:rPr>
              <a:t> يتصل بالرقم المطلوب في أي مدينة </a:t>
            </a:r>
            <a:r>
              <a:rPr lang="ar-SA" dirty="0" err="1" smtClean="0">
                <a:solidFill>
                  <a:srgbClr val="0000CC"/>
                </a:solidFill>
              </a:rPr>
              <a:t>او</a:t>
            </a:r>
            <a:r>
              <a:rPr lang="ar-SA" dirty="0" smtClean="0">
                <a:solidFill>
                  <a:srgbClr val="0000CC"/>
                </a:solidFill>
              </a:rPr>
              <a:t> قارة بشكل مباشر بعد تدوير الرقم الخاص بالدولة والمدينة المشتركة </a:t>
            </a:r>
          </a:p>
          <a:p>
            <a:r>
              <a:rPr lang="ar-SA" dirty="0">
                <a:solidFill>
                  <a:srgbClr val="0000CC"/>
                </a:solidFill>
              </a:rPr>
              <a:t>ب</a:t>
            </a:r>
            <a:r>
              <a:rPr lang="ar-SA" dirty="0" smtClean="0">
                <a:solidFill>
                  <a:srgbClr val="0000CC"/>
                </a:solidFill>
              </a:rPr>
              <a:t>.قليلة التكلفة مقارنة بالوسائل </a:t>
            </a:r>
            <a:r>
              <a:rPr lang="ar-SA" dirty="0" err="1" smtClean="0">
                <a:solidFill>
                  <a:srgbClr val="0000CC"/>
                </a:solidFill>
              </a:rPr>
              <a:t>الاخرى</a:t>
            </a:r>
            <a:r>
              <a:rPr lang="ar-SA" dirty="0" smtClean="0">
                <a:solidFill>
                  <a:srgbClr val="0000CC"/>
                </a:solidFill>
              </a:rPr>
              <a:t> </a:t>
            </a:r>
          </a:p>
          <a:p>
            <a:r>
              <a:rPr lang="ar-SA" dirty="0">
                <a:solidFill>
                  <a:srgbClr val="0000CC"/>
                </a:solidFill>
              </a:rPr>
              <a:t>ج</a:t>
            </a:r>
            <a:r>
              <a:rPr lang="ar-SA" dirty="0" smtClean="0">
                <a:solidFill>
                  <a:srgbClr val="0000CC"/>
                </a:solidFill>
              </a:rPr>
              <a:t>.خالية من التشويش التي يحصل عبر الاتصالات </a:t>
            </a:r>
            <a:r>
              <a:rPr lang="ar-SA" dirty="0" err="1" smtClean="0">
                <a:solidFill>
                  <a:srgbClr val="0000CC"/>
                </a:solidFill>
              </a:rPr>
              <a:t>الارضية</a:t>
            </a:r>
            <a:r>
              <a:rPr lang="ar-SA" dirty="0" smtClean="0">
                <a:solidFill>
                  <a:srgbClr val="0000CC"/>
                </a:solidFill>
              </a:rPr>
              <a:t> </a:t>
            </a:r>
            <a:r>
              <a:rPr lang="ar-SA" dirty="0" err="1" smtClean="0">
                <a:solidFill>
                  <a:srgbClr val="0000CC"/>
                </a:solidFill>
              </a:rPr>
              <a:t>الاخرى</a:t>
            </a:r>
            <a:endParaRPr lang="ar-SA" dirty="0" smtClean="0">
              <a:solidFill>
                <a:srgbClr val="0000CC"/>
              </a:solidFill>
            </a:endParaRPr>
          </a:p>
          <a:p>
            <a:r>
              <a:rPr lang="ar-SA" dirty="0" smtClean="0">
                <a:solidFill>
                  <a:srgbClr val="0000CC"/>
                </a:solidFill>
              </a:rPr>
              <a:t>2. التنقل التلفزيوني . حيث يستخدم القمر الصناعي  في نقل البرامج </a:t>
            </a:r>
            <a:r>
              <a:rPr lang="ar-SA" dirty="0" err="1" smtClean="0">
                <a:solidFill>
                  <a:srgbClr val="0000CC"/>
                </a:solidFill>
              </a:rPr>
              <a:t>والاحداث</a:t>
            </a:r>
            <a:r>
              <a:rPr lang="ar-SA" dirty="0" smtClean="0">
                <a:solidFill>
                  <a:srgbClr val="0000CC"/>
                </a:solidFill>
              </a:rPr>
              <a:t> الجارية والحية ساعة وقعها (مباشرة)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3.الخدمات التجارية .مثل الخدمات التي تقدم </a:t>
            </a:r>
            <a:r>
              <a:rPr lang="ar-SA" dirty="0" err="1" smtClean="0">
                <a:solidFill>
                  <a:srgbClr val="0000CC"/>
                </a:solidFill>
              </a:rPr>
              <a:t>الي</a:t>
            </a:r>
            <a:r>
              <a:rPr lang="ar-SA" dirty="0" smtClean="0">
                <a:solidFill>
                  <a:srgbClr val="0000CC"/>
                </a:solidFill>
              </a:rPr>
              <a:t> الطائرات والملاحة الجوية 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4.التنقيب عن الثروات الطبيعية .</a:t>
            </a:r>
            <a:r>
              <a:rPr lang="ar-SA" dirty="0" err="1" smtClean="0">
                <a:solidFill>
                  <a:srgbClr val="0000CC"/>
                </a:solidFill>
              </a:rPr>
              <a:t>كاتنقيب</a:t>
            </a:r>
            <a:r>
              <a:rPr lang="ar-SA" dirty="0" smtClean="0">
                <a:solidFill>
                  <a:srgbClr val="0000CC"/>
                </a:solidFill>
              </a:rPr>
              <a:t> عن النفط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5.تحقيق </a:t>
            </a:r>
            <a:r>
              <a:rPr lang="ar-SA" dirty="0" err="1" smtClean="0">
                <a:solidFill>
                  <a:srgbClr val="0000CC"/>
                </a:solidFill>
              </a:rPr>
              <a:t>الاهداف</a:t>
            </a:r>
            <a:r>
              <a:rPr lang="ar-SA" dirty="0" smtClean="0">
                <a:solidFill>
                  <a:srgbClr val="0000CC"/>
                </a:solidFill>
              </a:rPr>
              <a:t> العسكرية </a:t>
            </a:r>
            <a:r>
              <a:rPr lang="ar-SA" dirty="0" err="1" smtClean="0">
                <a:solidFill>
                  <a:srgbClr val="0000CC"/>
                </a:solidFill>
              </a:rPr>
              <a:t>والتجسية</a:t>
            </a:r>
            <a:r>
              <a:rPr lang="ar-SA" dirty="0" smtClean="0">
                <a:solidFill>
                  <a:srgbClr val="0000CC"/>
                </a:solidFill>
              </a:rPr>
              <a:t> .(في زمن الحرب والسلم)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6. تناقل المعلومات وتبادل المعلومات </a:t>
            </a:r>
            <a:r>
              <a:rPr lang="ar-SA" dirty="0" err="1" smtClean="0">
                <a:solidFill>
                  <a:srgbClr val="0000CC"/>
                </a:solidFill>
              </a:rPr>
              <a:t>المحوسبة</a:t>
            </a:r>
            <a:r>
              <a:rPr lang="ar-SA" dirty="0" smtClean="0">
                <a:solidFill>
                  <a:srgbClr val="0000CC"/>
                </a:solidFill>
              </a:rPr>
              <a:t> (تدفق المعلومات بين مختلف دول العالم )</a:t>
            </a:r>
            <a:endParaRPr lang="ar-SA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u="sng" dirty="0" smtClean="0">
                <a:solidFill>
                  <a:srgbClr val="EC30D1"/>
                </a:solidFill>
              </a:rPr>
              <a:t>تطور </a:t>
            </a:r>
            <a:r>
              <a:rPr lang="ar-SA" u="sng" dirty="0" err="1" smtClean="0">
                <a:solidFill>
                  <a:srgbClr val="EC30D1"/>
                </a:solidFill>
              </a:rPr>
              <a:t>الاقمار</a:t>
            </a:r>
            <a:r>
              <a:rPr lang="ar-SA" u="sng" dirty="0" smtClean="0">
                <a:solidFill>
                  <a:srgbClr val="EC30D1"/>
                </a:solidFill>
              </a:rPr>
              <a:t> الصناعية ...</a:t>
            </a:r>
            <a:endParaRPr lang="ar-SA" u="sng" dirty="0">
              <a:solidFill>
                <a:srgbClr val="EC30D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ar-SA" dirty="0" smtClean="0">
                <a:solidFill>
                  <a:srgbClr val="0070C0"/>
                </a:solidFill>
              </a:rPr>
              <a:t>تجربة القمر الصناعي </a:t>
            </a:r>
            <a:r>
              <a:rPr lang="ar-SA" dirty="0" err="1" smtClean="0">
                <a:solidFill>
                  <a:srgbClr val="0070C0"/>
                </a:solidFill>
              </a:rPr>
              <a:t>تاعربي</a:t>
            </a:r>
            <a:r>
              <a:rPr lang="ar-SA" dirty="0" smtClean="0">
                <a:solidFill>
                  <a:srgbClr val="0070C0"/>
                </a:solidFill>
              </a:rPr>
              <a:t>/</a:t>
            </a:r>
            <a:r>
              <a:rPr lang="ar-SA" dirty="0" err="1" smtClean="0">
                <a:solidFill>
                  <a:srgbClr val="0070C0"/>
                </a:solidFill>
              </a:rPr>
              <a:t>عربسات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1.قطاع  الفضائي يشمل علي </a:t>
            </a:r>
            <a:r>
              <a:rPr lang="ar-SA" dirty="0" err="1" smtClean="0">
                <a:solidFill>
                  <a:srgbClr val="0070C0"/>
                </a:solidFill>
              </a:rPr>
              <a:t>الاقمار</a:t>
            </a:r>
            <a:r>
              <a:rPr lang="ar-SA" dirty="0" smtClean="0">
                <a:solidFill>
                  <a:srgbClr val="0070C0"/>
                </a:solidFill>
              </a:rPr>
              <a:t> الصناعية العربية اللازمة للمشروع مع الشبكة التحكم فيها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2.قطاع </a:t>
            </a:r>
            <a:r>
              <a:rPr lang="ar-SA" dirty="0" err="1" smtClean="0">
                <a:solidFill>
                  <a:srgbClr val="0070C0"/>
                </a:solidFill>
              </a:rPr>
              <a:t>الارضي</a:t>
            </a:r>
            <a:r>
              <a:rPr lang="ar-SA" dirty="0" smtClean="0">
                <a:solidFill>
                  <a:srgbClr val="0070C0"/>
                </a:solidFill>
              </a:rPr>
              <a:t> يتكون من محطات </a:t>
            </a:r>
            <a:r>
              <a:rPr lang="ar-SA" dirty="0" err="1" smtClean="0">
                <a:solidFill>
                  <a:srgbClr val="0070C0"/>
                </a:solidFill>
              </a:rPr>
              <a:t>ارضية</a:t>
            </a:r>
            <a:r>
              <a:rPr lang="ar-SA" dirty="0" smtClean="0">
                <a:solidFill>
                  <a:srgbClr val="0070C0"/>
                </a:solidFill>
              </a:rPr>
              <a:t> عاملة مع القمر الصناعي العربي وموزعة في </a:t>
            </a:r>
            <a:r>
              <a:rPr lang="ar-SA" dirty="0" err="1" smtClean="0">
                <a:solidFill>
                  <a:srgbClr val="0070C0"/>
                </a:solidFill>
              </a:rPr>
              <a:t>الاقطار</a:t>
            </a:r>
            <a:r>
              <a:rPr lang="ar-SA" dirty="0" smtClean="0">
                <a:solidFill>
                  <a:srgbClr val="0070C0"/>
                </a:solidFill>
              </a:rPr>
              <a:t> العربية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استخدامات الشبكة </a:t>
            </a:r>
            <a:r>
              <a:rPr lang="ar-SA" dirty="0" err="1" smtClean="0">
                <a:solidFill>
                  <a:srgbClr val="0070C0"/>
                </a:solidFill>
              </a:rPr>
              <a:t>عربسات</a:t>
            </a:r>
            <a:endParaRPr lang="ar-SA" dirty="0" smtClean="0">
              <a:solidFill>
                <a:srgbClr val="0070C0"/>
              </a:solidFill>
            </a:endParaRPr>
          </a:p>
          <a:p>
            <a:r>
              <a:rPr lang="ar-SA" dirty="0" err="1" smtClean="0">
                <a:solidFill>
                  <a:srgbClr val="0070C0"/>
                </a:solidFill>
              </a:rPr>
              <a:t>اولا</a:t>
            </a:r>
            <a:r>
              <a:rPr lang="ar-SA" dirty="0" smtClean="0">
                <a:solidFill>
                  <a:srgbClr val="0070C0"/>
                </a:solidFill>
              </a:rPr>
              <a:t> .تبادل البرامج والمواد بشكل مباشر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1.</a:t>
            </a:r>
            <a:r>
              <a:rPr lang="ar-SA" dirty="0" err="1" smtClean="0">
                <a:solidFill>
                  <a:srgbClr val="0070C0"/>
                </a:solidFill>
              </a:rPr>
              <a:t>توفيرامكانيات</a:t>
            </a:r>
            <a:r>
              <a:rPr lang="ar-SA" dirty="0" smtClean="0">
                <a:solidFill>
                  <a:srgbClr val="0070C0"/>
                </a:solidFill>
              </a:rPr>
              <a:t> حجز للمناسبات بسرعة بواسطة </a:t>
            </a:r>
            <a:r>
              <a:rPr lang="ar-SA" dirty="0" err="1" smtClean="0">
                <a:solidFill>
                  <a:srgbClr val="0070C0"/>
                </a:solidFill>
              </a:rPr>
              <a:t>الاقمار</a:t>
            </a:r>
            <a:r>
              <a:rPr lang="ar-SA" dirty="0" smtClean="0">
                <a:solidFill>
                  <a:srgbClr val="0070C0"/>
                </a:solidFill>
              </a:rPr>
              <a:t> الصناعية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2.زيادة كفاءة الخدمة والبث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3.حرية العرض والاختيار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4.نقا </a:t>
            </a:r>
            <a:r>
              <a:rPr lang="ar-SA" dirty="0" err="1" smtClean="0">
                <a:solidFill>
                  <a:srgbClr val="0070C0"/>
                </a:solidFill>
              </a:rPr>
              <a:t>الاحداث</a:t>
            </a:r>
            <a:r>
              <a:rPr lang="ar-SA" dirty="0" smtClean="0">
                <a:solidFill>
                  <a:srgbClr val="0070C0"/>
                </a:solidFill>
              </a:rPr>
              <a:t> الجارية علي الهواء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5.تبادل البرامج </a:t>
            </a:r>
            <a:r>
              <a:rPr lang="ar-SA" dirty="0" err="1" smtClean="0">
                <a:solidFill>
                  <a:srgbClr val="0070C0"/>
                </a:solidFill>
              </a:rPr>
              <a:t>التلفيزيونية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6.غناء </a:t>
            </a:r>
            <a:r>
              <a:rPr lang="ar-SA" dirty="0" err="1" smtClean="0">
                <a:solidFill>
                  <a:srgbClr val="0070C0"/>
                </a:solidFill>
              </a:rPr>
              <a:t>واثراء</a:t>
            </a:r>
            <a:r>
              <a:rPr lang="ar-SA" dirty="0" smtClean="0">
                <a:solidFill>
                  <a:srgbClr val="0070C0"/>
                </a:solidFill>
              </a:rPr>
              <a:t> الخدمات والعروض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dirty="0" smtClean="0">
                <a:solidFill>
                  <a:srgbClr val="EC30D1"/>
                </a:solidFill>
              </a:rPr>
              <a:t>استخدامات في </a:t>
            </a:r>
            <a:r>
              <a:rPr lang="ar-SA" dirty="0" err="1" smtClean="0">
                <a:solidFill>
                  <a:srgbClr val="EC30D1"/>
                </a:solidFill>
              </a:rPr>
              <a:t>الاغراض</a:t>
            </a:r>
            <a:r>
              <a:rPr lang="ar-SA" dirty="0" smtClean="0">
                <a:solidFill>
                  <a:srgbClr val="EC30D1"/>
                </a:solidFill>
              </a:rPr>
              <a:t> التعليمة والتثقيفية</a:t>
            </a:r>
            <a:endParaRPr lang="ar-SA" dirty="0">
              <a:solidFill>
                <a:srgbClr val="EC30D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 smtClean="0">
                <a:solidFill>
                  <a:srgbClr val="0000CC"/>
                </a:solidFill>
              </a:rPr>
              <a:t>1.رفع مستوى الخدمات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2.الاستعانة بالطرق والنظريات الحديثة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3.</a:t>
            </a:r>
            <a:r>
              <a:rPr lang="ar-SA" dirty="0" err="1" smtClean="0">
                <a:solidFill>
                  <a:srgbClr val="0000CC"/>
                </a:solidFill>
              </a:rPr>
              <a:t>امكانيات</a:t>
            </a:r>
            <a:r>
              <a:rPr lang="ar-SA" dirty="0" smtClean="0">
                <a:solidFill>
                  <a:srgbClr val="0000CC"/>
                </a:solidFill>
              </a:rPr>
              <a:t> تدريس اللغات </a:t>
            </a:r>
            <a:r>
              <a:rPr lang="ar-SA" dirty="0" err="1" smtClean="0">
                <a:solidFill>
                  <a:srgbClr val="0000CC"/>
                </a:solidFill>
              </a:rPr>
              <a:t>الاجنبية</a:t>
            </a:r>
            <a:endParaRPr lang="ar-SA" dirty="0" smtClean="0">
              <a:solidFill>
                <a:srgbClr val="0000CC"/>
              </a:solidFill>
            </a:endParaRPr>
          </a:p>
          <a:p>
            <a:r>
              <a:rPr lang="ar-SA" dirty="0" smtClean="0">
                <a:solidFill>
                  <a:srgbClr val="0000CC"/>
                </a:solidFill>
              </a:rPr>
              <a:t>4.تدريب المعلمين </a:t>
            </a:r>
            <a:r>
              <a:rPr lang="ar-SA" dirty="0" err="1" smtClean="0">
                <a:solidFill>
                  <a:srgbClr val="0000CC"/>
                </a:solidFill>
              </a:rPr>
              <a:t>والمهنين</a:t>
            </a:r>
            <a:endParaRPr lang="ar-SA" dirty="0" smtClean="0">
              <a:solidFill>
                <a:srgbClr val="0000CC"/>
              </a:solidFill>
            </a:endParaRPr>
          </a:p>
          <a:p>
            <a:r>
              <a:rPr lang="ar-SA" dirty="0" smtClean="0">
                <a:solidFill>
                  <a:srgbClr val="0000CC"/>
                </a:solidFill>
              </a:rPr>
              <a:t>5. </a:t>
            </a:r>
            <a:r>
              <a:rPr lang="ar-SA" dirty="0" err="1" smtClean="0">
                <a:solidFill>
                  <a:srgbClr val="0000CC"/>
                </a:solidFill>
              </a:rPr>
              <a:t>الاسهام</a:t>
            </a:r>
            <a:r>
              <a:rPr lang="ar-SA" dirty="0" smtClean="0">
                <a:solidFill>
                  <a:srgbClr val="0000CC"/>
                </a:solidFill>
              </a:rPr>
              <a:t> في محو </a:t>
            </a:r>
            <a:r>
              <a:rPr lang="ar-SA" dirty="0" err="1" smtClean="0">
                <a:solidFill>
                  <a:srgbClr val="0000CC"/>
                </a:solidFill>
              </a:rPr>
              <a:t>الامية</a:t>
            </a:r>
            <a:r>
              <a:rPr lang="ar-SA" dirty="0" smtClean="0">
                <a:solidFill>
                  <a:srgbClr val="0000CC"/>
                </a:solidFill>
              </a:rPr>
              <a:t> وتعليم الكبار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6. والتثقيف </a:t>
            </a:r>
            <a:r>
              <a:rPr lang="ar-SA" dirty="0" err="1" smtClean="0">
                <a:solidFill>
                  <a:srgbClr val="0000CC"/>
                </a:solidFill>
              </a:rPr>
              <a:t>والارشاد</a:t>
            </a:r>
            <a:r>
              <a:rPr lang="ar-SA" dirty="0" smtClean="0">
                <a:solidFill>
                  <a:srgbClr val="0000CC"/>
                </a:solidFill>
              </a:rPr>
              <a:t> الصحي </a:t>
            </a:r>
            <a:r>
              <a:rPr lang="ar-SA" dirty="0" err="1" smtClean="0">
                <a:solidFill>
                  <a:srgbClr val="0000CC"/>
                </a:solidFill>
              </a:rPr>
              <a:t>والزاعي</a:t>
            </a:r>
            <a:r>
              <a:rPr lang="ar-SA" dirty="0" smtClean="0">
                <a:solidFill>
                  <a:srgbClr val="0000CC"/>
                </a:solidFill>
              </a:rPr>
              <a:t> 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7. </a:t>
            </a:r>
            <a:r>
              <a:rPr lang="ar-SA" dirty="0" err="1" smtClean="0">
                <a:solidFill>
                  <a:srgbClr val="0000CC"/>
                </a:solidFill>
              </a:rPr>
              <a:t>الاسهام</a:t>
            </a:r>
            <a:r>
              <a:rPr lang="ar-SA" dirty="0" smtClean="0">
                <a:solidFill>
                  <a:srgbClr val="0000CC"/>
                </a:solidFill>
              </a:rPr>
              <a:t> في التنمية الاجتماعية 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8. أي خدمات </a:t>
            </a:r>
            <a:r>
              <a:rPr lang="ar-SA" dirty="0" err="1" smtClean="0">
                <a:solidFill>
                  <a:srgbClr val="0000CC"/>
                </a:solidFill>
              </a:rPr>
              <a:t>بانواعها</a:t>
            </a:r>
            <a:r>
              <a:rPr lang="ar-SA" dirty="0" smtClean="0">
                <a:solidFill>
                  <a:srgbClr val="0000CC"/>
                </a:solidFill>
              </a:rPr>
              <a:t> تثقيف وتعليم وغيرها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9.التغلب علي المعوقات تتعرض الخدمات </a:t>
            </a:r>
            <a:r>
              <a:rPr lang="ar-SA" dirty="0" err="1" smtClean="0">
                <a:solidFill>
                  <a:srgbClr val="0000CC"/>
                </a:solidFill>
              </a:rPr>
              <a:t>التثقفية</a:t>
            </a:r>
            <a:endParaRPr lang="ar-SA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ar-SA" dirty="0" smtClean="0">
                <a:solidFill>
                  <a:srgbClr val="EC30D1"/>
                </a:solidFill>
              </a:rPr>
              <a:t> ثالثا:تراسل البيانات </a:t>
            </a:r>
            <a:endParaRPr lang="ar-SA" dirty="0">
              <a:solidFill>
                <a:srgbClr val="EC30D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>
            <a:normAutofit fontScale="85000" lnSpcReduction="20000"/>
          </a:bodyPr>
          <a:lstStyle/>
          <a:p>
            <a:r>
              <a:rPr lang="ar-SA" dirty="0" smtClean="0">
                <a:solidFill>
                  <a:srgbClr val="0000CC"/>
                </a:solidFill>
              </a:rPr>
              <a:t>1. الناسخ 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2. </a:t>
            </a:r>
            <a:r>
              <a:rPr lang="ar-SA" dirty="0" err="1" smtClean="0">
                <a:solidFill>
                  <a:srgbClr val="0000CC"/>
                </a:solidFill>
              </a:rPr>
              <a:t>المبرقة</a:t>
            </a:r>
            <a:r>
              <a:rPr lang="ar-SA" dirty="0" smtClean="0">
                <a:solidFill>
                  <a:srgbClr val="0000CC"/>
                </a:solidFill>
              </a:rPr>
              <a:t> 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3. الاجتماعات عن بعد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4. معالجة النصوص </a:t>
            </a:r>
            <a:r>
              <a:rPr lang="ar-SA" dirty="0" err="1" smtClean="0">
                <a:solidFill>
                  <a:srgbClr val="0000CC"/>
                </a:solidFill>
              </a:rPr>
              <a:t>واعداد</a:t>
            </a:r>
            <a:r>
              <a:rPr lang="ar-SA" dirty="0" smtClean="0">
                <a:solidFill>
                  <a:srgbClr val="0000CC"/>
                </a:solidFill>
              </a:rPr>
              <a:t> الوثائق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5. تناقل المعلومات 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6. النشر الالكتروني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7. نظام حجوزات السفر 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8. </a:t>
            </a:r>
            <a:r>
              <a:rPr lang="ar-SA" dirty="0" err="1" smtClean="0">
                <a:solidFill>
                  <a:srgbClr val="0000CC"/>
                </a:solidFill>
              </a:rPr>
              <a:t>اية</a:t>
            </a:r>
            <a:r>
              <a:rPr lang="ar-SA" dirty="0" smtClean="0">
                <a:solidFill>
                  <a:srgbClr val="0000CC"/>
                </a:solidFill>
              </a:rPr>
              <a:t> خدمات لتناقل وتراسل البيانات</a:t>
            </a:r>
          </a:p>
          <a:p>
            <a:r>
              <a:rPr lang="ar-SA" dirty="0" smtClean="0">
                <a:solidFill>
                  <a:srgbClr val="FF0000"/>
                </a:solidFill>
              </a:rPr>
              <a:t>رابعا. خدمات الاتصالات العارضة 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1. اتصالات </a:t>
            </a:r>
            <a:r>
              <a:rPr lang="ar-SA" dirty="0" err="1" smtClean="0">
                <a:solidFill>
                  <a:srgbClr val="0000CC"/>
                </a:solidFill>
              </a:rPr>
              <a:t>الاغاثة</a:t>
            </a:r>
            <a:r>
              <a:rPr lang="ar-SA" dirty="0" smtClean="0">
                <a:solidFill>
                  <a:srgbClr val="0000CC"/>
                </a:solidFill>
              </a:rPr>
              <a:t> . كالتعرض </a:t>
            </a:r>
            <a:r>
              <a:rPr lang="ar-SA" dirty="0" smtClean="0">
                <a:solidFill>
                  <a:srgbClr val="0000CC"/>
                </a:solidFill>
              </a:rPr>
              <a:t>لزلازل وكوارث </a:t>
            </a:r>
            <a:r>
              <a:rPr lang="ar-SA" dirty="0" err="1" smtClean="0">
                <a:solidFill>
                  <a:srgbClr val="0000CC"/>
                </a:solidFill>
              </a:rPr>
              <a:t>الامطار</a:t>
            </a:r>
            <a:endParaRPr lang="ar-SA" dirty="0" smtClean="0">
              <a:solidFill>
                <a:srgbClr val="0000CC"/>
              </a:solidFill>
            </a:endParaRPr>
          </a:p>
          <a:p>
            <a:r>
              <a:rPr lang="ar-SA" dirty="0" smtClean="0">
                <a:solidFill>
                  <a:srgbClr val="0000CC"/>
                </a:solidFill>
              </a:rPr>
              <a:t>2. اتصالات المناطق النائية والمعزولة بشكل طبيعي . مثل ابحث والتنقيب 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3. خدمات التطبيب عن بعد (</a:t>
            </a:r>
            <a:r>
              <a:rPr lang="ar-SA" dirty="0" err="1" smtClean="0">
                <a:solidFill>
                  <a:srgbClr val="0000CC"/>
                </a:solidFill>
              </a:rPr>
              <a:t>الاطباء</a:t>
            </a:r>
            <a:r>
              <a:rPr lang="ar-SA" dirty="0" smtClean="0">
                <a:solidFill>
                  <a:srgbClr val="0000CC"/>
                </a:solidFill>
              </a:rPr>
              <a:t> يتبادل المعلومات </a:t>
            </a:r>
            <a:r>
              <a:rPr lang="ar-SA" dirty="0" err="1" smtClean="0">
                <a:solidFill>
                  <a:srgbClr val="0000CC"/>
                </a:solidFill>
              </a:rPr>
              <a:t>الي</a:t>
            </a:r>
            <a:r>
              <a:rPr lang="ar-SA" dirty="0" smtClean="0">
                <a:solidFill>
                  <a:srgbClr val="0000CC"/>
                </a:solidFill>
              </a:rPr>
              <a:t> مناطق </a:t>
            </a:r>
            <a:r>
              <a:rPr lang="ar-SA" dirty="0" err="1" smtClean="0">
                <a:solidFill>
                  <a:srgbClr val="0000CC"/>
                </a:solidFill>
              </a:rPr>
              <a:t>رفية</a:t>
            </a:r>
            <a:r>
              <a:rPr lang="ar-SA" dirty="0" smtClean="0">
                <a:solidFill>
                  <a:srgbClr val="0000CC"/>
                </a:solidFill>
              </a:rPr>
              <a:t> بعيدة)</a:t>
            </a:r>
          </a:p>
          <a:p>
            <a:r>
              <a:rPr lang="ar-SA" dirty="0" smtClean="0">
                <a:solidFill>
                  <a:srgbClr val="0000CC"/>
                </a:solidFill>
              </a:rPr>
              <a:t>4. نقل المحاضرات والندوات </a:t>
            </a:r>
            <a:r>
              <a:rPr lang="ar-SA" dirty="0" err="1" smtClean="0">
                <a:solidFill>
                  <a:srgbClr val="0000CC"/>
                </a:solidFill>
              </a:rPr>
              <a:t>الي</a:t>
            </a:r>
            <a:r>
              <a:rPr lang="ar-SA" dirty="0" smtClean="0">
                <a:solidFill>
                  <a:srgbClr val="0000CC"/>
                </a:solidFill>
              </a:rPr>
              <a:t> المختصين ورجال </a:t>
            </a:r>
            <a:r>
              <a:rPr lang="ar-SA" dirty="0" err="1" smtClean="0">
                <a:solidFill>
                  <a:srgbClr val="0000CC"/>
                </a:solidFill>
              </a:rPr>
              <a:t>الاعمال</a:t>
            </a:r>
            <a:r>
              <a:rPr lang="ar-SA" dirty="0" smtClean="0">
                <a:solidFill>
                  <a:srgbClr val="0000CC"/>
                </a:solidFill>
              </a:rPr>
              <a:t> </a:t>
            </a:r>
          </a:p>
          <a:p>
            <a:r>
              <a:rPr lang="ar-SA" dirty="0" smtClean="0">
                <a:solidFill>
                  <a:srgbClr val="00B050"/>
                </a:solidFill>
              </a:rPr>
              <a:t>الاتصالات المحلية . </a:t>
            </a:r>
            <a:r>
              <a:rPr lang="ar-SA" dirty="0" smtClean="0">
                <a:solidFill>
                  <a:srgbClr val="0000CC"/>
                </a:solidFill>
              </a:rPr>
              <a:t>شبكة </a:t>
            </a:r>
            <a:r>
              <a:rPr lang="ar-SA" dirty="0" err="1" smtClean="0">
                <a:solidFill>
                  <a:srgbClr val="0000CC"/>
                </a:solidFill>
              </a:rPr>
              <a:t>عربسات</a:t>
            </a:r>
            <a:r>
              <a:rPr lang="ar-SA" dirty="0" smtClean="0">
                <a:solidFill>
                  <a:srgbClr val="0000CC"/>
                </a:solidFill>
              </a:rPr>
              <a:t> </a:t>
            </a:r>
            <a:r>
              <a:rPr lang="ar-SA" dirty="0" err="1" smtClean="0">
                <a:solidFill>
                  <a:srgbClr val="0000CC"/>
                </a:solidFill>
              </a:rPr>
              <a:t>تومن</a:t>
            </a:r>
            <a:r>
              <a:rPr lang="ar-SA" dirty="0" smtClean="0">
                <a:solidFill>
                  <a:srgbClr val="0000CC"/>
                </a:solidFill>
              </a:rPr>
              <a:t> خدمات النقل التلفيزيون والهاتفي المحلي للبلد الواحد وعن طريق المحطات </a:t>
            </a:r>
            <a:r>
              <a:rPr lang="ar-SA" dirty="0" err="1" smtClean="0">
                <a:solidFill>
                  <a:srgbClr val="0000CC"/>
                </a:solidFill>
              </a:rPr>
              <a:t>الارضية</a:t>
            </a:r>
            <a:r>
              <a:rPr lang="ar-SA" dirty="0" smtClean="0">
                <a:solidFill>
                  <a:srgbClr val="0000CC"/>
                </a:solidFill>
              </a:rPr>
              <a:t>  نفسها المستخدمة للخدمات </a:t>
            </a:r>
            <a:r>
              <a:rPr lang="ar-SA" dirty="0" err="1" smtClean="0">
                <a:solidFill>
                  <a:srgbClr val="0000CC"/>
                </a:solidFill>
              </a:rPr>
              <a:t>الاقليمية</a:t>
            </a:r>
            <a:r>
              <a:rPr lang="ar-SA" dirty="0" smtClean="0">
                <a:solidFill>
                  <a:srgbClr val="0000CC"/>
                </a:solidFill>
              </a:rPr>
              <a:t> والعربية</a:t>
            </a:r>
          </a:p>
          <a:p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3200" dirty="0" smtClean="0">
                <a:solidFill>
                  <a:srgbClr val="00B050"/>
                </a:solidFill>
              </a:rPr>
              <a:t>الاتصالات عبر </a:t>
            </a:r>
            <a:r>
              <a:rPr lang="ar-SA" sz="3200" dirty="0" err="1" smtClean="0">
                <a:solidFill>
                  <a:srgbClr val="00B050"/>
                </a:solidFill>
              </a:rPr>
              <a:t>الارشارات</a:t>
            </a:r>
            <a:r>
              <a:rPr lang="ar-SA" sz="3200" dirty="0" smtClean="0">
                <a:solidFill>
                  <a:srgbClr val="00B050"/>
                </a:solidFill>
              </a:rPr>
              <a:t> </a:t>
            </a:r>
            <a:r>
              <a:rPr lang="ar-SA" sz="3200" dirty="0" err="1" smtClean="0">
                <a:solidFill>
                  <a:srgbClr val="00B050"/>
                </a:solidFill>
              </a:rPr>
              <a:t>الرقيمة</a:t>
            </a:r>
            <a:r>
              <a:rPr lang="ar-SA" sz="3200" dirty="0" smtClean="0">
                <a:solidFill>
                  <a:srgbClr val="00B050"/>
                </a:solidFill>
              </a:rPr>
              <a:t> </a:t>
            </a:r>
            <a:r>
              <a:rPr lang="ar-SA" sz="3200" dirty="0" err="1" smtClean="0">
                <a:solidFill>
                  <a:srgbClr val="00B050"/>
                </a:solidFill>
              </a:rPr>
              <a:t>والارشارات</a:t>
            </a:r>
            <a:r>
              <a:rPr lang="ar-SA" sz="3200" dirty="0" smtClean="0">
                <a:solidFill>
                  <a:srgbClr val="00B050"/>
                </a:solidFill>
              </a:rPr>
              <a:t> القياسية ومشاكل التراسل بالبيانات </a:t>
            </a:r>
            <a:endParaRPr lang="ar-SA" sz="3200" dirty="0">
              <a:solidFill>
                <a:srgbClr val="00B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ar-SA" dirty="0" err="1" smtClean="0">
                <a:solidFill>
                  <a:srgbClr val="0070C0"/>
                </a:solidFill>
              </a:rPr>
              <a:t>الاشارات</a:t>
            </a:r>
            <a:r>
              <a:rPr lang="ar-SA" dirty="0" smtClean="0">
                <a:solidFill>
                  <a:srgbClr val="0070C0"/>
                </a:solidFill>
              </a:rPr>
              <a:t> الرقمية والقياسية . هنالك علاقة مهمة بين نوعين من </a:t>
            </a:r>
            <a:r>
              <a:rPr lang="ar-SA" dirty="0" err="1" smtClean="0">
                <a:solidFill>
                  <a:srgbClr val="0070C0"/>
                </a:solidFill>
              </a:rPr>
              <a:t>انواع</a:t>
            </a:r>
            <a:r>
              <a:rPr lang="ar-SA" dirty="0" smtClean="0">
                <a:solidFill>
                  <a:srgbClr val="0070C0"/>
                </a:solidFill>
              </a:rPr>
              <a:t> الاتصال وتناقل البيانات عبر الحواسيب من جهة والخطوط الهاتف من جهة </a:t>
            </a:r>
            <a:r>
              <a:rPr lang="ar-SA" dirty="0" err="1" smtClean="0">
                <a:solidFill>
                  <a:srgbClr val="0070C0"/>
                </a:solidFill>
              </a:rPr>
              <a:t>اخرى</a:t>
            </a:r>
            <a:endParaRPr lang="ar-SA" dirty="0" smtClean="0">
              <a:solidFill>
                <a:srgbClr val="0070C0"/>
              </a:solidFill>
            </a:endParaRPr>
          </a:p>
          <a:p>
            <a:r>
              <a:rPr lang="ar-SA" dirty="0" smtClean="0">
                <a:solidFill>
                  <a:srgbClr val="0070C0"/>
                </a:solidFill>
              </a:rPr>
              <a:t>تنتقل البيانات والمعلومات المسموعة والمقروءة والمرئية </a:t>
            </a:r>
            <a:r>
              <a:rPr lang="ar-SA" dirty="0" err="1" smtClean="0">
                <a:solidFill>
                  <a:srgbClr val="0070C0"/>
                </a:solidFill>
              </a:rPr>
              <a:t>وحتي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الفيديوية</a:t>
            </a:r>
            <a:r>
              <a:rPr lang="ar-SA" dirty="0" smtClean="0">
                <a:solidFill>
                  <a:srgbClr val="0070C0"/>
                </a:solidFill>
              </a:rPr>
              <a:t> من خلال نظام الاتصالات بعيدة المدى في شكل </a:t>
            </a:r>
            <a:r>
              <a:rPr lang="ar-SA" dirty="0" err="1" smtClean="0">
                <a:solidFill>
                  <a:srgbClr val="0070C0"/>
                </a:solidFill>
              </a:rPr>
              <a:t>اشارات</a:t>
            </a:r>
            <a:r>
              <a:rPr lang="ar-SA" dirty="0" smtClean="0">
                <a:solidFill>
                  <a:srgbClr val="0070C0"/>
                </a:solidFill>
              </a:rPr>
              <a:t> كهرومغناطيسية </a:t>
            </a:r>
            <a:r>
              <a:rPr lang="ar-SA" dirty="0" err="1" smtClean="0">
                <a:solidFill>
                  <a:srgbClr val="0070C0"/>
                </a:solidFill>
              </a:rPr>
              <a:t>وهذة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الارشارات</a:t>
            </a:r>
            <a:r>
              <a:rPr lang="ar-SA" dirty="0" smtClean="0">
                <a:solidFill>
                  <a:srgbClr val="0070C0"/>
                </a:solidFill>
              </a:rPr>
              <a:t> تتمثل وتتحول بطريقتين </a:t>
            </a:r>
            <a:r>
              <a:rPr lang="ar-SA" dirty="0" err="1" smtClean="0">
                <a:solidFill>
                  <a:srgbClr val="0070C0"/>
                </a:solidFill>
              </a:rPr>
              <a:t>اما</a:t>
            </a:r>
            <a:endParaRPr lang="ar-SA" dirty="0" smtClean="0">
              <a:solidFill>
                <a:srgbClr val="0070C0"/>
              </a:solidFill>
            </a:endParaRPr>
          </a:p>
          <a:p>
            <a:r>
              <a:rPr lang="ar-SA" dirty="0" smtClean="0">
                <a:solidFill>
                  <a:srgbClr val="EC30D1"/>
                </a:solidFill>
              </a:rPr>
              <a:t>1.</a:t>
            </a:r>
            <a:r>
              <a:rPr lang="ar-SA" dirty="0" err="1" smtClean="0">
                <a:solidFill>
                  <a:srgbClr val="EC30D1"/>
                </a:solidFill>
              </a:rPr>
              <a:t>الاشارات</a:t>
            </a:r>
            <a:r>
              <a:rPr lang="ar-SA" dirty="0" smtClean="0">
                <a:solidFill>
                  <a:srgbClr val="EC30D1"/>
                </a:solidFill>
              </a:rPr>
              <a:t> القياسية ؟ التشابهية </a:t>
            </a:r>
            <a:r>
              <a:rPr lang="ar-SA" dirty="0" smtClean="0">
                <a:solidFill>
                  <a:srgbClr val="0070C0"/>
                </a:solidFill>
              </a:rPr>
              <a:t>. علي شكل موجات مستمرة التي تمر من خلال وسائل الاتصال وهذا النوع من الاتصالات يتعامل مع عدة اتصالات الصوتية عادة</a:t>
            </a:r>
          </a:p>
          <a:p>
            <a:r>
              <a:rPr lang="ar-SA" dirty="0" smtClean="0">
                <a:solidFill>
                  <a:srgbClr val="EC30D1"/>
                </a:solidFill>
              </a:rPr>
              <a:t>2. </a:t>
            </a:r>
            <a:r>
              <a:rPr lang="ar-SA" dirty="0" err="1" smtClean="0">
                <a:solidFill>
                  <a:srgbClr val="EC30D1"/>
                </a:solidFill>
              </a:rPr>
              <a:t>الاشارات</a:t>
            </a:r>
            <a:r>
              <a:rPr lang="ar-SA" dirty="0" smtClean="0">
                <a:solidFill>
                  <a:srgbClr val="EC30D1"/>
                </a:solidFill>
              </a:rPr>
              <a:t> الرقمية </a:t>
            </a:r>
            <a:r>
              <a:rPr lang="ar-SA" dirty="0" smtClean="0">
                <a:solidFill>
                  <a:srgbClr val="0070C0"/>
                </a:solidFill>
              </a:rPr>
              <a:t>. تكون علي شكل موجات متقطعة </a:t>
            </a:r>
            <a:r>
              <a:rPr lang="ar-SA" dirty="0" err="1" smtClean="0">
                <a:solidFill>
                  <a:srgbClr val="0070C0"/>
                </a:solidFill>
              </a:rPr>
              <a:t>او</a:t>
            </a:r>
            <a:r>
              <a:rPr lang="ar-SA" dirty="0" smtClean="0">
                <a:solidFill>
                  <a:srgbClr val="0070C0"/>
                </a:solidFill>
              </a:rPr>
              <a:t> متكسرة تمر من خلال وسائل  الاتصال وهي تنقل البيانات </a:t>
            </a:r>
            <a:r>
              <a:rPr lang="ar-SA" dirty="0" err="1" smtClean="0">
                <a:solidFill>
                  <a:srgbClr val="0070C0"/>
                </a:solidFill>
              </a:rPr>
              <a:t>مرمزة</a:t>
            </a:r>
            <a:r>
              <a:rPr lang="ar-SA" dirty="0" smtClean="0">
                <a:solidFill>
                  <a:srgbClr val="0070C0"/>
                </a:solidFill>
              </a:rPr>
              <a:t> علي شكلين منفصلين هما البت صفر </a:t>
            </a:r>
            <a:r>
              <a:rPr lang="ar-SA" dirty="0" err="1" smtClean="0">
                <a:solidFill>
                  <a:srgbClr val="0070C0"/>
                </a:solidFill>
              </a:rPr>
              <a:t>وابت</a:t>
            </a:r>
            <a:r>
              <a:rPr lang="ar-SA" dirty="0" smtClean="0">
                <a:solidFill>
                  <a:srgbClr val="0070C0"/>
                </a:solidFill>
              </a:rPr>
              <a:t> واحد وتستخدم في </a:t>
            </a:r>
            <a:r>
              <a:rPr lang="ar-SA" dirty="0" err="1" smtClean="0">
                <a:solidFill>
                  <a:srgbClr val="0070C0"/>
                </a:solidFill>
              </a:rPr>
              <a:t>التصالات</a:t>
            </a:r>
            <a:r>
              <a:rPr lang="ar-SA" dirty="0" smtClean="0">
                <a:solidFill>
                  <a:srgbClr val="0070C0"/>
                </a:solidFill>
              </a:rPr>
              <a:t> المرسلة والمستلمة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err="1" smtClean="0">
                <a:solidFill>
                  <a:srgbClr val="EC30D1"/>
                </a:solidFill>
              </a:rPr>
              <a:t>اللاتصالات</a:t>
            </a:r>
            <a:r>
              <a:rPr lang="ar-SA" dirty="0" smtClean="0">
                <a:solidFill>
                  <a:srgbClr val="EC30D1"/>
                </a:solidFill>
              </a:rPr>
              <a:t> الرقمية مزايا عديدة</a:t>
            </a:r>
            <a:endParaRPr lang="ar-SA" dirty="0">
              <a:solidFill>
                <a:srgbClr val="EC30D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SA" dirty="0" smtClean="0">
                <a:solidFill>
                  <a:srgbClr val="0070C0"/>
                </a:solidFill>
              </a:rPr>
              <a:t>1. </a:t>
            </a:r>
            <a:r>
              <a:rPr lang="ar-SA" dirty="0" err="1" smtClean="0">
                <a:solidFill>
                  <a:srgbClr val="0070C0"/>
                </a:solidFill>
              </a:rPr>
              <a:t>لاتسمح</a:t>
            </a:r>
            <a:r>
              <a:rPr lang="ar-SA" dirty="0" smtClean="0">
                <a:solidFill>
                  <a:srgbClr val="0070C0"/>
                </a:solidFill>
              </a:rPr>
              <a:t> الاتصالات الرقمية </a:t>
            </a:r>
            <a:r>
              <a:rPr lang="ar-SA" dirty="0" err="1" smtClean="0">
                <a:solidFill>
                  <a:srgbClr val="0070C0"/>
                </a:solidFill>
              </a:rPr>
              <a:t>باي</a:t>
            </a:r>
            <a:r>
              <a:rPr lang="ar-SA" dirty="0" smtClean="0">
                <a:solidFill>
                  <a:srgbClr val="0070C0"/>
                </a:solidFill>
              </a:rPr>
              <a:t> قدر من التشويش وتداخل في أي مرحلة من المراحل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2. يتفوق الاتصال الرقمي في نقل المعلومات </a:t>
            </a:r>
            <a:r>
              <a:rPr lang="ar-SA" dirty="0" err="1" smtClean="0">
                <a:solidFill>
                  <a:srgbClr val="0070C0"/>
                </a:solidFill>
              </a:rPr>
              <a:t>الي</a:t>
            </a:r>
            <a:r>
              <a:rPr lang="ar-SA" dirty="0" smtClean="0">
                <a:solidFill>
                  <a:srgbClr val="0070C0"/>
                </a:solidFill>
              </a:rPr>
              <a:t> مسافات بعيدة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3. النظام الرقمي يراقب </a:t>
            </a:r>
            <a:r>
              <a:rPr lang="ar-SA" dirty="0" err="1" smtClean="0">
                <a:solidFill>
                  <a:srgbClr val="0070C0"/>
                </a:solidFill>
              </a:rPr>
              <a:t>اوضاع</a:t>
            </a:r>
            <a:r>
              <a:rPr lang="ar-SA" dirty="0" smtClean="0">
                <a:solidFill>
                  <a:srgbClr val="0070C0"/>
                </a:solidFill>
              </a:rPr>
              <a:t> الاتصال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4. يخضع الاتصال </a:t>
            </a:r>
            <a:r>
              <a:rPr lang="ar-SA" dirty="0" err="1" smtClean="0">
                <a:solidFill>
                  <a:srgbClr val="0070C0"/>
                </a:solidFill>
              </a:rPr>
              <a:t>الي</a:t>
            </a:r>
            <a:r>
              <a:rPr lang="ar-SA" dirty="0" smtClean="0">
                <a:solidFill>
                  <a:srgbClr val="0070C0"/>
                </a:solidFill>
              </a:rPr>
              <a:t> تحكم البرامج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5.شمولية الاتصالات الرقمية حيث تناقل الصور والنصوص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6. </a:t>
            </a:r>
            <a:r>
              <a:rPr lang="ar-SA" dirty="0" err="1" smtClean="0">
                <a:solidFill>
                  <a:srgbClr val="0070C0"/>
                </a:solidFill>
              </a:rPr>
              <a:t>امنية</a:t>
            </a:r>
            <a:r>
              <a:rPr lang="ar-SA" dirty="0" smtClean="0">
                <a:solidFill>
                  <a:srgbClr val="0070C0"/>
                </a:solidFill>
              </a:rPr>
              <a:t> الاتصالات الرقمية التي تحتاج قدر من السرية </a:t>
            </a:r>
          </a:p>
          <a:p>
            <a:r>
              <a:rPr lang="ar-SA" u="sng" dirty="0" smtClean="0">
                <a:solidFill>
                  <a:srgbClr val="FF0000"/>
                </a:solidFill>
              </a:rPr>
              <a:t>المعدل </a:t>
            </a:r>
            <a:r>
              <a:rPr lang="ar-SA" u="sng" dirty="0" err="1" smtClean="0">
                <a:solidFill>
                  <a:srgbClr val="FF0000"/>
                </a:solidFill>
              </a:rPr>
              <a:t>او</a:t>
            </a:r>
            <a:r>
              <a:rPr lang="ar-SA" u="sng" dirty="0" smtClean="0">
                <a:solidFill>
                  <a:srgbClr val="FF0000"/>
                </a:solidFill>
              </a:rPr>
              <a:t> المودم </a:t>
            </a:r>
            <a:endParaRPr lang="ar-SA" u="sng" dirty="0" smtClean="0">
              <a:solidFill>
                <a:srgbClr val="0070C0"/>
              </a:solidFill>
            </a:endParaRPr>
          </a:p>
          <a:p>
            <a:r>
              <a:rPr lang="ar-SA" dirty="0" smtClean="0">
                <a:solidFill>
                  <a:srgbClr val="0070C0"/>
                </a:solidFill>
              </a:rPr>
              <a:t>هي وسيلة تستخدم </a:t>
            </a:r>
            <a:r>
              <a:rPr lang="ar-SA" dirty="0" err="1" smtClean="0">
                <a:solidFill>
                  <a:srgbClr val="0070C0"/>
                </a:solidFill>
              </a:rPr>
              <a:t>لارسال</a:t>
            </a:r>
            <a:r>
              <a:rPr lang="ar-SA" dirty="0" smtClean="0">
                <a:solidFill>
                  <a:srgbClr val="0070C0"/>
                </a:solidFill>
              </a:rPr>
              <a:t> واستلام البيانات علي خطوط الهاتف من والي حواسيب المستخدمين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1.مودم 56 يتطلب تركيب معدات خاصة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2.تكنولوجيا الجديدة لن توفر سرعات اكبر علي كل خطوط الهاتف 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dirty="0" smtClean="0">
                <a:solidFill>
                  <a:srgbClr val="92D050"/>
                </a:solidFill>
              </a:rPr>
              <a:t>مشاكل ومعوقات التراسل بالبيانات</a:t>
            </a:r>
            <a:endParaRPr lang="ar-SA" dirty="0">
              <a:solidFill>
                <a:srgbClr val="92D05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0070C0"/>
                </a:solidFill>
              </a:rPr>
              <a:t>1. التشويش </a:t>
            </a:r>
            <a:r>
              <a:rPr lang="ar-SA" dirty="0" err="1" smtClean="0">
                <a:solidFill>
                  <a:srgbClr val="0070C0"/>
                </a:solidFill>
              </a:rPr>
              <a:t>او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التشوية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اثناء</a:t>
            </a:r>
            <a:r>
              <a:rPr lang="ar-SA" dirty="0" smtClean="0">
                <a:solidFill>
                  <a:srgbClr val="0070C0"/>
                </a:solidFill>
              </a:rPr>
              <a:t> نقل </a:t>
            </a:r>
            <a:r>
              <a:rPr lang="ar-SA" dirty="0" err="1" smtClean="0">
                <a:solidFill>
                  <a:srgbClr val="0070C0"/>
                </a:solidFill>
              </a:rPr>
              <a:t>الاشارة</a:t>
            </a:r>
            <a:endParaRPr lang="ar-SA" dirty="0" smtClean="0">
              <a:solidFill>
                <a:srgbClr val="0070C0"/>
              </a:solidFill>
            </a:endParaRPr>
          </a:p>
          <a:p>
            <a:r>
              <a:rPr lang="ar-SA" dirty="0" smtClean="0">
                <a:solidFill>
                  <a:srgbClr val="0070C0"/>
                </a:solidFill>
              </a:rPr>
              <a:t>2. ضعف </a:t>
            </a:r>
            <a:r>
              <a:rPr lang="ar-SA" dirty="0" err="1" smtClean="0">
                <a:solidFill>
                  <a:srgbClr val="0070C0"/>
                </a:solidFill>
              </a:rPr>
              <a:t>او</a:t>
            </a:r>
            <a:r>
              <a:rPr lang="ar-SA" dirty="0" smtClean="0">
                <a:solidFill>
                  <a:srgbClr val="0070C0"/>
                </a:solidFill>
              </a:rPr>
              <a:t> تلاشي </a:t>
            </a:r>
            <a:r>
              <a:rPr lang="ar-SA" dirty="0" err="1" smtClean="0">
                <a:solidFill>
                  <a:srgbClr val="0070C0"/>
                </a:solidFill>
              </a:rPr>
              <a:t>الاشارات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  <a:r>
              <a:rPr lang="ar-SA" dirty="0" err="1" smtClean="0">
                <a:solidFill>
                  <a:srgbClr val="0070C0"/>
                </a:solidFill>
              </a:rPr>
              <a:t>اثناء</a:t>
            </a:r>
            <a:r>
              <a:rPr lang="ar-SA" dirty="0" smtClean="0">
                <a:solidFill>
                  <a:srgbClr val="0070C0"/>
                </a:solidFill>
              </a:rPr>
              <a:t> عملية </a:t>
            </a:r>
            <a:r>
              <a:rPr lang="ar-SA" dirty="0" err="1" smtClean="0">
                <a:solidFill>
                  <a:srgbClr val="0070C0"/>
                </a:solidFill>
              </a:rPr>
              <a:t>الارسال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3. تشتت وتداخل </a:t>
            </a:r>
            <a:r>
              <a:rPr lang="ar-SA" dirty="0" err="1" smtClean="0">
                <a:solidFill>
                  <a:srgbClr val="0070C0"/>
                </a:solidFill>
              </a:rPr>
              <a:t>الاشارات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4. التصادم </a:t>
            </a:r>
            <a:r>
              <a:rPr lang="ar-SA" dirty="0" err="1" smtClean="0">
                <a:solidFill>
                  <a:srgbClr val="0070C0"/>
                </a:solidFill>
              </a:rPr>
              <a:t>والاعاقة</a:t>
            </a:r>
            <a:r>
              <a:rPr lang="ar-SA" dirty="0" smtClean="0">
                <a:solidFill>
                  <a:srgbClr val="0070C0"/>
                </a:solidFill>
              </a:rPr>
              <a:t> 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5. فقدان التزامن في عمليات </a:t>
            </a:r>
            <a:r>
              <a:rPr lang="ar-SA" dirty="0" err="1" smtClean="0">
                <a:solidFill>
                  <a:srgbClr val="0070C0"/>
                </a:solidFill>
              </a:rPr>
              <a:t>الارسال</a:t>
            </a:r>
            <a:r>
              <a:rPr lang="ar-SA" dirty="0" smtClean="0">
                <a:solidFill>
                  <a:srgbClr val="0070C0"/>
                </a:solidFill>
              </a:rPr>
              <a:t> والاستقبال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6.فقدان البيانات بسبب كثرة </a:t>
            </a:r>
            <a:r>
              <a:rPr lang="ar-SA" dirty="0" err="1" smtClean="0">
                <a:solidFill>
                  <a:srgbClr val="0070C0"/>
                </a:solidFill>
              </a:rPr>
              <a:t>اجهزة</a:t>
            </a:r>
            <a:r>
              <a:rPr lang="ar-SA" dirty="0" smtClean="0">
                <a:solidFill>
                  <a:srgbClr val="0070C0"/>
                </a:solidFill>
              </a:rPr>
              <a:t> الحاسوب </a:t>
            </a:r>
            <a:endParaRPr lang="ar-S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184</TotalTime>
  <Words>1150</Words>
  <Application>Microsoft Office PowerPoint</Application>
  <PresentationFormat>عرض على الشاشة (3:4)‏</PresentationFormat>
  <Paragraphs>111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تدفق</vt:lpstr>
      <vt:lpstr>الوسائل اللاسليكة والاقمار الصناعية</vt:lpstr>
      <vt:lpstr>4.الهواتف الخلوية </vt:lpstr>
      <vt:lpstr>الباود </vt:lpstr>
      <vt:lpstr>يتكون القمر الصناعي من عدد من الاقسام </vt:lpstr>
      <vt:lpstr>الشريحة 5</vt:lpstr>
      <vt:lpstr>فوائد الاقمار الصناعية</vt:lpstr>
      <vt:lpstr>استخدامات الاقمار الصناعية</vt:lpstr>
      <vt:lpstr>تطور الاقمار الصناعية ...</vt:lpstr>
      <vt:lpstr>استخدامات في الاغراض التعليمة والتثقيفية</vt:lpstr>
      <vt:lpstr> ثالثا:تراسل البيانات </vt:lpstr>
      <vt:lpstr>الاتصالات عبر الارشارات الرقيمة والارشارات القياسية ومشاكل التراسل بالبيانات </vt:lpstr>
      <vt:lpstr>اللاتصالات الرقمية مزايا عديدة</vt:lpstr>
      <vt:lpstr>مشاكل ومعوقات التراسل بالبيانات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الوسائل اللاسليكة والاقمار الصناعية</dc:title>
  <dc:creator>hello</dc:creator>
  <cp:lastModifiedBy>hello</cp:lastModifiedBy>
  <cp:revision>21</cp:revision>
  <dcterms:created xsi:type="dcterms:W3CDTF">2013-03-07T14:27:33Z</dcterms:created>
  <dcterms:modified xsi:type="dcterms:W3CDTF">2013-03-08T14:56:45Z</dcterms:modified>
</cp:coreProperties>
</file>