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83" r:id="rId2"/>
    <p:sldId id="259" r:id="rId3"/>
    <p:sldId id="260" r:id="rId4"/>
    <p:sldId id="261" r:id="rId5"/>
    <p:sldId id="262" r:id="rId6"/>
    <p:sldId id="263" r:id="rId7"/>
    <p:sldId id="264" r:id="rId8"/>
    <p:sldId id="372" r:id="rId9"/>
    <p:sldId id="265" r:id="rId10"/>
    <p:sldId id="373" r:id="rId11"/>
    <p:sldId id="374" r:id="rId12"/>
    <p:sldId id="375" r:id="rId13"/>
    <p:sldId id="376" r:id="rId14"/>
    <p:sldId id="377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6pPr>
    <a:lvl7pPr marL="27432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7pPr>
    <a:lvl8pPr marL="32004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8pPr>
    <a:lvl9pPr marL="36576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008000"/>
    <a:srgbClr val="339966"/>
    <a:srgbClr val="339933"/>
    <a:srgbClr val="00CC00"/>
    <a:srgbClr val="00CC66"/>
    <a:srgbClr val="9900CC"/>
    <a:srgbClr val="FFFF00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9548" autoAdjust="0"/>
    <p:restoredTop sz="94558" autoAdjust="0"/>
  </p:normalViewPr>
  <p:slideViewPr>
    <p:cSldViewPr>
      <p:cViewPr varScale="1">
        <p:scale>
          <a:sx n="79" d="100"/>
          <a:sy n="79" d="100"/>
        </p:scale>
        <p:origin x="-75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109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6302-5F7D-42CB-B9A9-7D58E9D4AC06}" type="slidenum">
              <a:rPr lang="ar-SA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BB256-956E-4C59-86E0-A1CE7241E3AE}" type="slidenum">
              <a:rPr lang="ar-SA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6904E-E37F-469C-BC06-EAB0FFD051C8}" type="slidenum">
              <a:rPr lang="ar-SA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319CE-6682-43FE-9DDE-DFA8F27A1137}" type="slidenum">
              <a:rPr lang="ar-SA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B80B6-08DC-42B9-8257-52EC1F861581}" type="slidenum">
              <a:rPr lang="ar-SA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4B210-4333-4477-831C-0B5D4D590F3C}" type="slidenum">
              <a:rPr lang="ar-SA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F13F6-BA2A-4DBD-986E-6D1EC29CFB06}" type="slidenum">
              <a:rPr lang="ar-SA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796DD-1E43-4CD3-8DF2-F797AEA7614A}" type="slidenum">
              <a:rPr lang="ar-SA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F3411-C85E-4378-80C3-EC4168BCE35A}" type="slidenum">
              <a:rPr lang="ar-SA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C8576-3BCB-4FA3-99CD-24C6566AA8EA}" type="slidenum">
              <a:rPr lang="ar-SA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55266-7DA4-40A2-95F2-21A4451A706A}" type="slidenum">
              <a:rPr lang="ar-SA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F9DEEC-0D49-45E5-AF61-7BEB8E1ECE67}" type="slidenum">
              <a:rPr lang="ar-SA" smtClean="0"/>
              <a:pPr/>
              <a:t>‹#›</a:t>
            </a:fld>
            <a:endParaRPr lang="en-US"/>
          </a:p>
        </p:txBody>
      </p:sp>
      <p:pic>
        <p:nvPicPr>
          <p:cNvPr id="7" name="Picture 2" descr="bamboo"/>
          <p:cNvPicPr>
            <a:picLocks noChangeAspect="1" noChangeArrowheads="1"/>
          </p:cNvPicPr>
          <p:nvPr userDrawn="1"/>
        </p:nvPicPr>
        <p:blipFill>
          <a:blip r:embed="rId13" cstate="print"/>
          <a:srcRect r="45976"/>
          <a:stretch>
            <a:fillRect/>
          </a:stretch>
        </p:blipFill>
        <p:spPr bwMode="ltGray">
          <a:xfrm>
            <a:off x="7353300" y="0"/>
            <a:ext cx="1790700" cy="68580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1042988" y="836613"/>
            <a:ext cx="6408737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OM" sz="8000" dirty="0">
                <a:cs typeface="Diwani Bent" pitchFamily="2" charset="-78"/>
              </a:rPr>
              <a:t>بسم الله الرحمن الرحيم</a:t>
            </a:r>
            <a:endParaRPr lang="en-US" sz="8000" dirty="0">
              <a:cs typeface="Diwani B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 noChangeArrowheads="1"/>
          </p:cNvSpPr>
          <p:nvPr/>
        </p:nvSpPr>
        <p:spPr bwMode="auto">
          <a:xfrm>
            <a:off x="2339975" y="1700213"/>
            <a:ext cx="4114800" cy="3200400"/>
          </a:xfrm>
          <a:prstGeom prst="leftRightArrowCallout">
            <a:avLst>
              <a:gd name="adj1" fmla="val 15917"/>
              <a:gd name="adj2" fmla="val 13176"/>
              <a:gd name="adj3" fmla="val 8238"/>
              <a:gd name="adj4" fmla="val 50000"/>
            </a:avLst>
          </a:prstGeom>
          <a:gradFill rotWithShape="0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1"/>
            <a:r>
              <a:rPr lang="ar-SA" sz="3600" b="1">
                <a:cs typeface="Traditional Arabic" pitchFamily="18" charset="-78"/>
              </a:rPr>
              <a:t>فضل</a:t>
            </a:r>
          </a:p>
          <a:p>
            <a:pPr algn="ctr" rtl="1"/>
            <a:endParaRPr lang="ar-SA" sz="1000" b="1">
              <a:cs typeface="Traditional Arabic" pitchFamily="18" charset="-78"/>
            </a:endParaRPr>
          </a:p>
          <a:p>
            <a:pPr algn="ctr" rtl="1"/>
            <a:r>
              <a:rPr lang="ar-SA" sz="3600" b="1">
                <a:cs typeface="Traditional Arabic" pitchFamily="18" charset="-78"/>
              </a:rPr>
              <a:t>القرآن</a:t>
            </a:r>
          </a:p>
          <a:p>
            <a:pPr algn="ctr" rtl="1"/>
            <a:endParaRPr lang="ar-SA" sz="1000" b="1">
              <a:cs typeface="Traditional Arabic" pitchFamily="18" charset="-78"/>
            </a:endParaRPr>
          </a:p>
          <a:p>
            <a:pPr algn="ctr" rtl="1"/>
            <a:r>
              <a:rPr lang="ar-SA" sz="3600" b="1">
                <a:cs typeface="Traditional Arabic" pitchFamily="18" charset="-78"/>
              </a:rPr>
              <a:t>الكريم</a:t>
            </a:r>
            <a:endParaRPr lang="en-US" sz="3600" b="1">
              <a:cs typeface="Traditional Arabic" pitchFamily="18" charset="-78"/>
            </a:endParaRPr>
          </a:p>
        </p:txBody>
      </p:sp>
      <p:sp>
        <p:nvSpPr>
          <p:cNvPr id="13315" name="AutoShape 3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477000" y="2895600"/>
            <a:ext cx="1981200" cy="914400"/>
          </a:xfrm>
          <a:prstGeom prst="actionButtonBlank">
            <a:avLst/>
          </a:prstGeom>
          <a:gradFill rotWithShape="0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SA" sz="3200" b="1">
                <a:cs typeface="Traditional Arabic" pitchFamily="18" charset="-78"/>
              </a:rPr>
              <a:t>القرآن الكريم</a:t>
            </a:r>
            <a:endParaRPr lang="en-US" sz="3200" b="1">
              <a:cs typeface="Traditional Arabic" pitchFamily="18" charset="-78"/>
            </a:endParaRPr>
          </a:p>
        </p:txBody>
      </p:sp>
      <p:sp>
        <p:nvSpPr>
          <p:cNvPr id="13316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28600" y="2895600"/>
            <a:ext cx="1981200" cy="914400"/>
          </a:xfrm>
          <a:prstGeom prst="actionButtonBlank">
            <a:avLst/>
          </a:prstGeom>
          <a:gradFill rotWithShape="0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SA" sz="3200" b="1">
                <a:cs typeface="Traditional Arabic" pitchFamily="18" charset="-78"/>
              </a:rPr>
              <a:t>السنة الشريفة</a:t>
            </a:r>
            <a:endParaRPr lang="en-US" sz="3200" b="1">
              <a:cs typeface="Traditional Arabic" pitchFamily="18" charset="-78"/>
            </a:endParaRPr>
          </a:p>
        </p:txBody>
      </p:sp>
      <p:sp>
        <p:nvSpPr>
          <p:cNvPr id="13333" name="Rectangle 21"/>
          <p:cNvSpPr>
            <a:spLocks noChangeArrowheads="1"/>
          </p:cNvSpPr>
          <p:nvPr/>
        </p:nvSpPr>
        <p:spPr bwMode="auto">
          <a:xfrm>
            <a:off x="5105400" y="3048000"/>
            <a:ext cx="1143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ar-SA" b="1">
                <a:cs typeface="Traditional Arabic" pitchFamily="18" charset="-78"/>
              </a:rPr>
              <a:t>كما</a:t>
            </a:r>
            <a:r>
              <a:rPr lang="ar-SA">
                <a:cs typeface="Traditional Arabic" pitchFamily="18" charset="-78"/>
              </a:rPr>
              <a:t> </a:t>
            </a:r>
            <a:r>
              <a:rPr lang="ar-SA" b="1">
                <a:cs typeface="Traditional Arabic" pitchFamily="18" charset="-78"/>
              </a:rPr>
              <a:t>أشار</a:t>
            </a:r>
            <a:endParaRPr lang="en-US" b="1">
              <a:cs typeface="Traditional Arabic" pitchFamily="18" charset="-78"/>
            </a:endParaRPr>
          </a:p>
        </p:txBody>
      </p:sp>
      <p:sp>
        <p:nvSpPr>
          <p:cNvPr id="13335" name="Text Box 23"/>
          <p:cNvSpPr txBox="1">
            <a:spLocks noChangeArrowheads="1"/>
          </p:cNvSpPr>
          <p:nvPr/>
        </p:nvSpPr>
        <p:spPr bwMode="auto">
          <a:xfrm>
            <a:off x="2667000" y="29718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ar-SA"/>
          </a:p>
        </p:txBody>
      </p:sp>
      <p:sp>
        <p:nvSpPr>
          <p:cNvPr id="13336" name="Rectangle 24"/>
          <p:cNvSpPr>
            <a:spLocks noChangeArrowheads="1"/>
          </p:cNvSpPr>
          <p:nvPr/>
        </p:nvSpPr>
        <p:spPr bwMode="auto">
          <a:xfrm>
            <a:off x="2209800" y="3048000"/>
            <a:ext cx="1447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1"/>
            <a:r>
              <a:rPr lang="ar-SA" b="1">
                <a:cs typeface="Traditional Arabic" pitchFamily="18" charset="-78"/>
              </a:rPr>
              <a:t>كما أشارت</a:t>
            </a:r>
            <a:endParaRPr lang="en-US" b="1">
              <a:cs typeface="Traditional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3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3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3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3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nimBg="1" autoUpdateAnimBg="0"/>
      <p:bldP spid="13315" grpId="0" animBg="1" autoUpdateAnimBg="0"/>
      <p:bldP spid="13316" grpId="0" animBg="1" autoUpdateAnimBg="0"/>
      <p:bldP spid="13333" grpId="0" autoUpdateAnimBg="0"/>
      <p:bldP spid="13336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90" name="Rectangle 30"/>
          <p:cNvSpPr>
            <a:spLocks noChangeArrowheads="1"/>
          </p:cNvSpPr>
          <p:nvPr/>
        </p:nvSpPr>
        <p:spPr bwMode="auto">
          <a:xfrm>
            <a:off x="1403350" y="2997200"/>
            <a:ext cx="2667000" cy="7016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/>
            <a:r>
              <a:rPr lang="en-US" sz="4000" b="1">
                <a:solidFill>
                  <a:schemeClr val="hlink"/>
                </a:solidFill>
                <a:latin typeface="Traditional Arabic" pitchFamily="18" charset="-78"/>
                <a:cs typeface="Traditional Arabic" pitchFamily="18" charset="-78"/>
              </a:rPr>
              <a:t>(</a:t>
            </a:r>
            <a:r>
              <a:rPr lang="ar-SA" sz="4000" b="1">
                <a:solidFill>
                  <a:schemeClr val="hlink"/>
                </a:solidFill>
                <a:latin typeface="Traditional Arabic" pitchFamily="18" charset="-78"/>
                <a:cs typeface="Traditional Arabic" pitchFamily="18" charset="-78"/>
              </a:rPr>
              <a:t>الكهف:54</a:t>
            </a:r>
            <a:r>
              <a:rPr lang="en-US" sz="4000" b="1">
                <a:solidFill>
                  <a:schemeClr val="hlink"/>
                </a:solidFill>
                <a:latin typeface="Traditional Arabic" pitchFamily="18" charset="-78"/>
                <a:cs typeface="Traditional Arabic" pitchFamily="18" charset="-78"/>
              </a:rPr>
              <a:t>)</a:t>
            </a:r>
            <a:r>
              <a:rPr lang="en-US" sz="2000">
                <a:solidFill>
                  <a:schemeClr val="hlink"/>
                </a:solidFill>
                <a:cs typeface="Traditional Arabic" pitchFamily="18" charset="-78"/>
              </a:rPr>
              <a:t> </a:t>
            </a:r>
          </a:p>
        </p:txBody>
      </p:sp>
      <p:sp>
        <p:nvSpPr>
          <p:cNvPr id="15391" name="Text Box 31"/>
          <p:cNvSpPr txBox="1">
            <a:spLocks noChangeArrowheads="1"/>
          </p:cNvSpPr>
          <p:nvPr/>
        </p:nvSpPr>
        <p:spPr bwMode="auto">
          <a:xfrm>
            <a:off x="5580063" y="260350"/>
            <a:ext cx="22129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4400" b="1">
                <a:solidFill>
                  <a:schemeClr val="hlink"/>
                </a:solidFill>
                <a:cs typeface="DecoType Naskh Extensions" pitchFamily="2" charset="-78"/>
              </a:rPr>
              <a:t>قال تعالى:ـ</a:t>
            </a:r>
            <a:endParaRPr lang="en-US" sz="4400" b="1">
              <a:solidFill>
                <a:schemeClr val="hlink"/>
              </a:solidFill>
              <a:cs typeface="DecoType Naskh Extensions" pitchFamily="2" charset="-78"/>
            </a:endParaRPr>
          </a:p>
        </p:txBody>
      </p:sp>
      <p:sp>
        <p:nvSpPr>
          <p:cNvPr id="15393" name="Text Box 33"/>
          <p:cNvSpPr txBox="1">
            <a:spLocks noChangeArrowheads="1"/>
          </p:cNvSpPr>
          <p:nvPr/>
        </p:nvSpPr>
        <p:spPr bwMode="auto">
          <a:xfrm>
            <a:off x="395288" y="3856038"/>
            <a:ext cx="7807325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ar-SA" sz="4000" b="1">
                <a:cs typeface="DecoType Naskh Extensions" pitchFamily="2" charset="-78"/>
              </a:rPr>
              <a:t>الَّذِينَ آتَيْنَاهُمُ الْكِتَابَ يَتْلُونَهُ حَقَّ تِلاوَتِهِ أُولَئِكَ يُؤْمِنُونَ بِهِ وَمَنْ يَكْفُرْ بِهِ فَأُولَئِكَ هُمُ الْخَاسِرُونَ </a:t>
            </a:r>
          </a:p>
          <a:p>
            <a:pPr algn="ctr" rtl="1">
              <a:spcBef>
                <a:spcPct val="50000"/>
              </a:spcBef>
            </a:pPr>
            <a:r>
              <a:rPr lang="en-US" sz="4000" b="1">
                <a:solidFill>
                  <a:schemeClr val="hlink"/>
                </a:solidFill>
                <a:latin typeface="Traditional Arabic" pitchFamily="18" charset="-78"/>
                <a:cs typeface="Traditional Arabic" pitchFamily="18" charset="-78"/>
              </a:rPr>
              <a:t>                                </a:t>
            </a:r>
            <a:r>
              <a:rPr lang="ar-SA" sz="4000" b="1">
                <a:solidFill>
                  <a:schemeClr val="hlink"/>
                </a:solidFill>
                <a:latin typeface="Traditional Arabic" pitchFamily="18" charset="-78"/>
                <a:cs typeface="Traditional Arabic" pitchFamily="18" charset="-78"/>
              </a:rPr>
              <a:t>(البقرة:121)</a:t>
            </a:r>
            <a:r>
              <a:rPr lang="ar-SA" sz="4000" b="1">
                <a:solidFill>
                  <a:schemeClr val="hlink"/>
                </a:solidFill>
                <a:cs typeface="DecoType Naskh Extensions" pitchFamily="2" charset="-78"/>
              </a:rPr>
              <a:t>  </a:t>
            </a:r>
            <a:endParaRPr lang="en-US" sz="4000" b="1">
              <a:solidFill>
                <a:schemeClr val="hlink"/>
              </a:solidFill>
              <a:cs typeface="DecoType Naskh Extensions" pitchFamily="2" charset="-78"/>
            </a:endParaRPr>
          </a:p>
        </p:txBody>
      </p:sp>
      <p:sp>
        <p:nvSpPr>
          <p:cNvPr id="15394" name="Rectangle 34"/>
          <p:cNvSpPr>
            <a:spLocks noChangeArrowheads="1"/>
          </p:cNvSpPr>
          <p:nvPr/>
        </p:nvSpPr>
        <p:spPr bwMode="auto">
          <a:xfrm>
            <a:off x="914400" y="1600200"/>
            <a:ext cx="7315200" cy="195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ar-SA" sz="4000" b="1">
                <a:cs typeface="DecoType Naskh Extensions" pitchFamily="2" charset="-78"/>
              </a:rPr>
              <a:t>وَلَقَدْ صَرَّفْنَا فِي هَذَا الْقُرْآنِ لِلنَّاسِ مِنْ كُلِّ مَثَلٍ</a:t>
            </a:r>
            <a:r>
              <a:rPr lang="ar-SA" sz="4000" b="1">
                <a:solidFill>
                  <a:srgbClr val="FFFF00"/>
                </a:solidFill>
                <a:cs typeface="DecoType Naskh Extensions" pitchFamily="2" charset="-78"/>
              </a:rPr>
              <a:t> </a:t>
            </a:r>
            <a:r>
              <a:rPr lang="ar-SA" sz="4000" b="1">
                <a:cs typeface="DecoType Naskh Extensions" pitchFamily="2" charset="-78"/>
              </a:rPr>
              <a:t>وَكَانَ الإنسان أَكْثَرَ شَيْءٍ جَدَلاً</a:t>
            </a:r>
          </a:p>
          <a:p>
            <a:pPr algn="ctr" rtl="1">
              <a:spcBef>
                <a:spcPct val="50000"/>
              </a:spcBef>
            </a:pPr>
            <a:r>
              <a:rPr lang="ar-SA" sz="2800">
                <a:solidFill>
                  <a:srgbClr val="FFFF00"/>
                </a:solidFill>
                <a:cs typeface="Traditional Arabic" pitchFamily="18" charset="-78"/>
              </a:rPr>
              <a:t> </a:t>
            </a:r>
            <a:endParaRPr lang="en-US" sz="2800">
              <a:solidFill>
                <a:srgbClr val="FFFF00"/>
              </a:solidFill>
              <a:cs typeface="Traditional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1187450" y="333375"/>
            <a:ext cx="79565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/>
            <a:r>
              <a:rPr lang="ar-SA" sz="3200" b="1">
                <a:solidFill>
                  <a:schemeClr val="hlink"/>
                </a:solidFill>
                <a:cs typeface="DecoType Naskh Extensions" pitchFamily="2" charset="-78"/>
              </a:rPr>
              <a:t>قال </a:t>
            </a:r>
            <a:r>
              <a:rPr lang="en-US" sz="3200" b="1">
                <a:solidFill>
                  <a:schemeClr val="hlink"/>
                </a:solidFill>
                <a:cs typeface="DecoType Naskh Extensions" pitchFamily="2" charset="-78"/>
                <a:sym typeface="AGA Arabesque" pitchFamily="2" charset="2"/>
              </a:rPr>
              <a:t></a:t>
            </a:r>
            <a:r>
              <a:rPr lang="ar-SA" sz="3200" b="1">
                <a:solidFill>
                  <a:schemeClr val="hlink"/>
                </a:solidFill>
                <a:cs typeface="DecoType Naskh Extensions" pitchFamily="2" charset="-78"/>
                <a:sym typeface="AGA Arabesque" pitchFamily="2" charset="2"/>
              </a:rPr>
              <a:t> :</a:t>
            </a:r>
            <a:r>
              <a:rPr lang="ar-SA" sz="3200" b="1">
                <a:cs typeface="DecoType Naskh Extensions" pitchFamily="2" charset="-78"/>
                <a:sym typeface="AGA Arabesque" pitchFamily="2" charset="2"/>
              </a:rPr>
              <a:t> ( خيركم من تعلم القرآن وعلمه )  </a:t>
            </a:r>
            <a:r>
              <a:rPr lang="ar-SA" sz="3200" b="1">
                <a:solidFill>
                  <a:schemeClr val="hlink"/>
                </a:solidFill>
                <a:sym typeface="AGA Arabesque" pitchFamily="2" charset="2"/>
              </a:rPr>
              <a:t>البخاري</a:t>
            </a:r>
            <a:endParaRPr lang="ar-SA" sz="3200" b="1">
              <a:cs typeface="DecoType Naskh Extensions" pitchFamily="2" charset="-78"/>
              <a:sym typeface="AGA Arabesque" pitchFamily="2" charset="2"/>
            </a:endParaRPr>
          </a:p>
          <a:p>
            <a:pPr algn="ctr" rtl="1"/>
            <a:r>
              <a:rPr lang="en-US" sz="3200" b="1">
                <a:solidFill>
                  <a:schemeClr val="hlink"/>
                </a:solidFill>
                <a:cs typeface="DecoType Naskh Extensions" pitchFamily="2" charset="-78"/>
                <a:sym typeface="AGA Arabesque" pitchFamily="2" charset="2"/>
              </a:rPr>
              <a:t>                                </a:t>
            </a:r>
            <a:r>
              <a:rPr lang="ar-SA" sz="3200" b="1">
                <a:solidFill>
                  <a:schemeClr val="hlink"/>
                </a:solidFill>
                <a:cs typeface="DecoType Naskh Extensions" pitchFamily="2" charset="-78"/>
                <a:sym typeface="AGA Arabesque" pitchFamily="2" charset="2"/>
              </a:rPr>
              <a:t>                                                           </a:t>
            </a:r>
            <a:endParaRPr lang="en-US" sz="3200" b="1">
              <a:solidFill>
                <a:schemeClr val="hlink"/>
              </a:solidFill>
              <a:cs typeface="DecoType Naskh Extensions" pitchFamily="2" charset="-78"/>
              <a:sym typeface="AGA Arabesque" pitchFamily="2" charset="2"/>
            </a:endParaRP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1547813" y="1412875"/>
            <a:ext cx="8104187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rtl="1"/>
            <a:r>
              <a:rPr lang="ar-SA" sz="3200" b="1">
                <a:solidFill>
                  <a:schemeClr val="hlink"/>
                </a:solidFill>
                <a:cs typeface="DecoType Naskh Extensions" pitchFamily="2" charset="-78"/>
              </a:rPr>
              <a:t>قال </a:t>
            </a:r>
            <a:r>
              <a:rPr lang="en-US" sz="3200" b="1">
                <a:solidFill>
                  <a:schemeClr val="hlink"/>
                </a:solidFill>
                <a:cs typeface="DecoType Naskh Extensions" pitchFamily="2" charset="-78"/>
                <a:sym typeface="AGA Arabesque" pitchFamily="2" charset="2"/>
              </a:rPr>
              <a:t></a:t>
            </a:r>
            <a:r>
              <a:rPr lang="ar-SA" sz="3200" b="1">
                <a:solidFill>
                  <a:schemeClr val="hlink"/>
                </a:solidFill>
                <a:cs typeface="DecoType Naskh Extensions" pitchFamily="2" charset="-78"/>
                <a:sym typeface="AGA Arabesque" pitchFamily="2" charset="2"/>
              </a:rPr>
              <a:t> :</a:t>
            </a:r>
            <a:r>
              <a:rPr lang="ar-SA" sz="3200" b="1">
                <a:cs typeface="DecoType Naskh Extensions" pitchFamily="2" charset="-78"/>
                <a:sym typeface="AGA Arabesque" pitchFamily="2" charset="2"/>
              </a:rPr>
              <a:t> ( الماهر بالقرآن مع السفرة البررة )</a:t>
            </a:r>
          </a:p>
          <a:p>
            <a:pPr algn="ctr" rtl="1"/>
            <a:r>
              <a:rPr lang="en-US" sz="3200" b="1">
                <a:solidFill>
                  <a:schemeClr val="hlink"/>
                </a:solidFill>
                <a:cs typeface="DecoType Naskh Extensions" pitchFamily="2" charset="-78"/>
                <a:sym typeface="AGA Arabesque" pitchFamily="2" charset="2"/>
              </a:rPr>
              <a:t>                                     </a:t>
            </a:r>
            <a:r>
              <a:rPr lang="ar-SA" sz="3200" b="1">
                <a:solidFill>
                  <a:schemeClr val="hlink"/>
                </a:solidFill>
                <a:cs typeface="DecoType Naskh Extensions" pitchFamily="2" charset="-78"/>
                <a:sym typeface="AGA Arabesque" pitchFamily="2" charset="2"/>
              </a:rPr>
              <a:t>                                                           البخاري</a:t>
            </a:r>
            <a:endParaRPr lang="en-US" sz="3200" b="1">
              <a:solidFill>
                <a:schemeClr val="hlink"/>
              </a:solidFill>
              <a:cs typeface="DecoType Naskh Extensions" pitchFamily="2" charset="-78"/>
              <a:sym typeface="AGA Arabesque" pitchFamily="2" charset="2"/>
            </a:endParaRPr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0" y="2492375"/>
            <a:ext cx="8128000" cy="350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/>
            <a:r>
              <a:rPr lang="ar-SA" sz="3200" b="1">
                <a:solidFill>
                  <a:schemeClr val="hlink"/>
                </a:solidFill>
                <a:cs typeface="DecoType Naskh Extensions" pitchFamily="2" charset="-78"/>
              </a:rPr>
              <a:t>قال </a:t>
            </a:r>
            <a:r>
              <a:rPr lang="en-US" sz="3200" b="1">
                <a:solidFill>
                  <a:schemeClr val="hlink"/>
                </a:solidFill>
                <a:cs typeface="DecoType Naskh Extensions" pitchFamily="2" charset="-78"/>
                <a:sym typeface="AGA Arabesque" pitchFamily="2" charset="2"/>
              </a:rPr>
              <a:t></a:t>
            </a:r>
            <a:r>
              <a:rPr lang="ar-SA" sz="3200" b="1">
                <a:solidFill>
                  <a:schemeClr val="hlink"/>
                </a:solidFill>
                <a:cs typeface="DecoType Naskh Extensions" pitchFamily="2" charset="-78"/>
                <a:sym typeface="AGA Arabesque" pitchFamily="2" charset="2"/>
              </a:rPr>
              <a:t> :</a:t>
            </a:r>
            <a:r>
              <a:rPr lang="ar-SA" sz="3200" b="1">
                <a:cs typeface="DecoType Naskh Extensions" pitchFamily="2" charset="-78"/>
                <a:sym typeface="AGA Arabesque" pitchFamily="2" charset="2"/>
              </a:rPr>
              <a:t> ( إن هذا القرآن حبل الله والنور المبين , والشفاء النافع , عصمة </a:t>
            </a:r>
          </a:p>
          <a:p>
            <a:pPr algn="ctr" rtl="1"/>
            <a:r>
              <a:rPr lang="ar-SA" sz="3200" b="1">
                <a:cs typeface="DecoType Naskh Extensions" pitchFamily="2" charset="-78"/>
                <a:sym typeface="AGA Arabesque" pitchFamily="2" charset="2"/>
              </a:rPr>
              <a:t>لمن تمسك به ونجاة لمن اتبعه , اتلوه فإن الله يأجركم على تلاوته كل حرف</a:t>
            </a:r>
          </a:p>
          <a:p>
            <a:pPr algn="ctr" rtl="1"/>
            <a:r>
              <a:rPr lang="ar-SA" sz="3200" b="1">
                <a:cs typeface="DecoType Naskh Extensions" pitchFamily="2" charset="-78"/>
                <a:sym typeface="AGA Arabesque" pitchFamily="2" charset="2"/>
              </a:rPr>
              <a:t>عشر حسنات , أما اني لا أقول ” الم ” حرف ولكن ألف </a:t>
            </a:r>
          </a:p>
          <a:p>
            <a:pPr algn="ctr" rtl="1"/>
            <a:r>
              <a:rPr lang="ar-SA" sz="3200" b="1">
                <a:cs typeface="DecoType Naskh Extensions" pitchFamily="2" charset="-78"/>
                <a:sym typeface="AGA Arabesque" pitchFamily="2" charset="2"/>
              </a:rPr>
              <a:t>حرف ولا حرف وميم حرف  )</a:t>
            </a:r>
            <a:r>
              <a:rPr lang="en-US" sz="3200" b="1">
                <a:cs typeface="DecoType Naskh Extensions" pitchFamily="2" charset="-78"/>
                <a:sym typeface="AGA Arabesque" pitchFamily="2" charset="2"/>
              </a:rPr>
              <a:t>                               </a:t>
            </a:r>
            <a:r>
              <a:rPr lang="ar-SA" sz="3200" b="1">
                <a:cs typeface="DecoType Naskh Extensions" pitchFamily="2" charset="-78"/>
                <a:sym typeface="AGA Arabesque" pitchFamily="2" charset="2"/>
              </a:rPr>
              <a:t>                                                                                  </a:t>
            </a:r>
            <a:r>
              <a:rPr lang="en-US" sz="3200" b="1">
                <a:solidFill>
                  <a:schemeClr val="hlink"/>
                </a:solidFill>
                <a:cs typeface="DecoType Naskh Extensions" pitchFamily="2" charset="-78"/>
                <a:sym typeface="AGA Arabesque" pitchFamily="2" charset="2"/>
              </a:rPr>
              <a:t>                                                         </a:t>
            </a:r>
            <a:r>
              <a:rPr lang="ar-SA" sz="3200" b="1">
                <a:solidFill>
                  <a:schemeClr val="hlink"/>
                </a:solidFill>
                <a:cs typeface="DecoType Naskh Extensions" pitchFamily="2" charset="-78"/>
                <a:sym typeface="AGA Arabesque" pitchFamily="2" charset="2"/>
              </a:rPr>
              <a:t>الحاكم</a:t>
            </a:r>
            <a:endParaRPr lang="en-US" sz="3200" b="1">
              <a:solidFill>
                <a:schemeClr val="hlink"/>
              </a:solidFill>
              <a:cs typeface="DecoType Naskh Extensions" pitchFamily="2" charset="-78"/>
              <a:sym typeface="AGA Arabesque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76" name="AutoShape 20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596188" y="6021388"/>
            <a:ext cx="504825" cy="576262"/>
          </a:xfrm>
          <a:prstGeom prst="actionButtonHome">
            <a:avLst/>
          </a:prstGeom>
          <a:gradFill rotWithShape="0">
            <a:gsLst>
              <a:gs pos="0">
                <a:srgbClr val="F8B049"/>
              </a:gs>
              <a:gs pos="8999">
                <a:srgbClr val="B43E85"/>
              </a:gs>
              <a:gs pos="15500">
                <a:srgbClr val="C50849"/>
              </a:gs>
              <a:gs pos="16500">
                <a:srgbClr val="F952A0"/>
              </a:gs>
              <a:gs pos="18500">
                <a:srgbClr val="FEE7F2"/>
              </a:gs>
              <a:gs pos="39500">
                <a:srgbClr val="F8B049"/>
              </a:gs>
              <a:gs pos="43500">
                <a:srgbClr val="F8B049"/>
              </a:gs>
              <a:gs pos="50000">
                <a:srgbClr val="FC9FCB"/>
              </a:gs>
              <a:gs pos="56500">
                <a:srgbClr val="F8B049"/>
              </a:gs>
              <a:gs pos="60501">
                <a:srgbClr val="F8B049"/>
              </a:gs>
              <a:gs pos="81500">
                <a:srgbClr val="FEE7F2"/>
              </a:gs>
              <a:gs pos="83500">
                <a:srgbClr val="F952A0"/>
              </a:gs>
              <a:gs pos="84500">
                <a:srgbClr val="C50849"/>
              </a:gs>
              <a:gs pos="91001">
                <a:srgbClr val="B43E85"/>
              </a:gs>
              <a:gs pos="100000">
                <a:srgbClr val="F8B049"/>
              </a:gs>
            </a:gsLst>
            <a:lin ang="5400000" scaled="1"/>
          </a:gra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sp>
        <p:nvSpPr>
          <p:cNvPr id="19477" name="AutoShape 21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172450" y="6021388"/>
            <a:ext cx="503238" cy="576262"/>
          </a:xfrm>
          <a:prstGeom prst="actionButtonReturn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sp>
        <p:nvSpPr>
          <p:cNvPr id="18" name="مستطيل 17"/>
          <p:cNvSpPr/>
          <p:nvPr/>
        </p:nvSpPr>
        <p:spPr>
          <a:xfrm>
            <a:off x="3131840" y="2348880"/>
            <a:ext cx="25490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4800" dirty="0" smtClean="0">
                <a:solidFill>
                  <a:srgbClr val="008000"/>
                </a:solidFill>
              </a:rPr>
              <a:t>التعريف بعلم التجويد</a:t>
            </a:r>
            <a:endParaRPr lang="en-US" sz="4800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2411760" y="2708920"/>
            <a:ext cx="42242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36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التجويد </a:t>
            </a:r>
            <a:r>
              <a:rPr lang="ar-SA" sz="36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( لغة </a:t>
            </a:r>
            <a:r>
              <a:rPr lang="ar-SA" sz="36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ً </a:t>
            </a:r>
            <a:r>
              <a:rPr lang="ar-SA" sz="36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)  التحسين و التكميل و الإتقان</a:t>
            </a:r>
            <a:endParaRPr lang="en-US" sz="3600" b="1" dirty="0">
              <a:effectLst>
                <a:outerShdw blurRad="38100" dist="38100" dir="2700000" algn="tl">
                  <a:srgbClr val="FFFFFF"/>
                </a:outerShdw>
              </a:effectLst>
              <a:cs typeface="DecoType Naskh Extensions" pitchFamily="2" charset="-78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1979712" y="980728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/>
            <a:r>
              <a:rPr lang="ar-SA" sz="3200" b="1" i="1" u="sng" dirty="0" smtClean="0">
                <a:latin typeface="Arb Times New Roman" pitchFamily="2" charset="2"/>
              </a:rPr>
              <a:t>معناه  </a:t>
            </a:r>
            <a:r>
              <a:rPr lang="ar-SA" sz="3200" b="1" i="1" u="sng" dirty="0" err="1" smtClean="0">
                <a:latin typeface="Arb Times New Roman" pitchFamily="2" charset="2"/>
              </a:rPr>
              <a:t>لغة :</a:t>
            </a:r>
            <a:r>
              <a:rPr lang="ar-SA" sz="3200" b="1" i="1" u="sng" dirty="0" smtClean="0">
                <a:latin typeface="Arb Times New Roman" pitchFamily="2" charset="2"/>
              </a:rPr>
              <a:t> </a:t>
            </a:r>
            <a:endParaRPr lang="ar-SA" sz="32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2051720" y="620688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rtl="1"/>
            <a:r>
              <a:rPr lang="ar-SA" sz="2800" b="1" i="1" u="sng" dirty="0" smtClean="0">
                <a:latin typeface="Arb Times New Roman" pitchFamily="2" charset="2"/>
                <a:cs typeface="Traditional Arabic" pitchFamily="18" charset="-78"/>
              </a:rPr>
              <a:t>معناه</a:t>
            </a:r>
          </a:p>
          <a:p>
            <a:pPr algn="ctr" rtl="1"/>
            <a:r>
              <a:rPr lang="ar-SA" sz="2800" b="1" i="1" u="sng" dirty="0" smtClean="0">
                <a:latin typeface="Arb Times New Roman" pitchFamily="2" charset="2"/>
                <a:cs typeface="Traditional Arabic" pitchFamily="18" charset="-78"/>
              </a:rPr>
              <a:t> اصطلاحاَ</a:t>
            </a:r>
            <a:endParaRPr lang="en-US" sz="2800" b="1" i="1" u="sng" dirty="0">
              <a:latin typeface="Arb Times New Roman" pitchFamily="2" charset="2"/>
              <a:cs typeface="Traditional Arabic" pitchFamily="18" charset="-78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2286000" y="2090172"/>
            <a:ext cx="4572000" cy="4031873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/>
            <a:r>
              <a:rPr lang="ar-SA" sz="3200" b="1" dirty="0" smtClean="0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DecoType Naskh Extensions" pitchFamily="2" charset="-78"/>
              </a:rPr>
              <a:t>اعطاء الحرف حقه ومستحقه</a:t>
            </a:r>
          </a:p>
          <a:p>
            <a:pPr algn="r" rtl="1"/>
            <a:endParaRPr lang="ar-SA" sz="3200" b="1" dirty="0" smtClean="0">
              <a:solidFill>
                <a:srgbClr val="FF5050"/>
              </a:solidFill>
              <a:effectLst>
                <a:outerShdw blurRad="38100" dist="38100" dir="2700000" algn="tl">
                  <a:srgbClr val="000000"/>
                </a:outerShdw>
              </a:effectLst>
              <a:cs typeface="DecoType Naskh Extensions" pitchFamily="2" charset="-78"/>
            </a:endParaRPr>
          </a:p>
          <a:p>
            <a:pPr algn="r" rtl="1">
              <a:buFontTx/>
              <a:buChar char="-"/>
            </a:pPr>
            <a:r>
              <a:rPr lang="ar-SA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 </a:t>
            </a:r>
            <a:r>
              <a:rPr lang="ar-SA" sz="3200" b="1" dirty="0" smtClean="0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DecoType Naskh Extensions" pitchFamily="2" charset="-78"/>
              </a:rPr>
              <a:t>حق </a:t>
            </a:r>
            <a:r>
              <a:rPr lang="ar-SA" sz="3200" b="1" dirty="0" err="1" smtClean="0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DecoType Naskh Extensions" pitchFamily="2" charset="-78"/>
              </a:rPr>
              <a:t>الحرف</a:t>
            </a:r>
            <a:r>
              <a:rPr lang="ar-SA" sz="32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 </a:t>
            </a:r>
            <a:r>
              <a:rPr lang="ar-SA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: صفات الحرف الملازمة له والتي لا تنفك عنه بأي حال من الأحوال مثل الصفير في حرف السين</a:t>
            </a:r>
          </a:p>
          <a:p>
            <a:pPr algn="r" rtl="1">
              <a:buFontTx/>
              <a:buChar char="-"/>
            </a:pPr>
            <a:r>
              <a:rPr lang="ar-SA" sz="3200" b="1" dirty="0" smtClean="0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DecoType Naskh Extensions" pitchFamily="2" charset="-78"/>
              </a:rPr>
              <a:t> مستحق </a:t>
            </a:r>
            <a:r>
              <a:rPr lang="ar-SA" sz="3200" b="1" dirty="0" err="1" smtClean="0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DecoType Naskh Extensions" pitchFamily="2" charset="-78"/>
              </a:rPr>
              <a:t>الحرف</a:t>
            </a:r>
            <a:r>
              <a:rPr lang="ar-SA" sz="32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 </a:t>
            </a:r>
            <a:r>
              <a:rPr lang="ar-SA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: الأحكام التي تأتي معه أحياناً وأحياناً أخرى لا تأتي مثل التفخيم والترقيق لحرف الراء.</a:t>
            </a:r>
            <a:endParaRPr lang="en-US" sz="3200" b="1" dirty="0">
              <a:effectLst>
                <a:outerShdw blurRad="38100" dist="38100" dir="2700000" algn="tl">
                  <a:srgbClr val="FFFFFF"/>
                </a:outerShdw>
              </a:effectLst>
              <a:cs typeface="DecoType Naskh Extensions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2286000" y="2459504"/>
            <a:ext cx="4572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/>
            <a:r>
              <a:rPr lang="ar-SA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 إتقان قراءة القرآن الكريم بالنطق بحروفه مكتملة الأحكام و الصفات ومحققة المخارج من غير زيادة ولا نقصان و لا تعسف و </a:t>
            </a:r>
            <a:r>
              <a:rPr lang="ar-SA" sz="32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لاتكلف.</a:t>
            </a:r>
            <a:endParaRPr lang="ar-SA" sz="3200" b="1" dirty="0" smtClean="0">
              <a:effectLst>
                <a:outerShdw blurRad="38100" dist="38100" dir="2700000" algn="tl">
                  <a:srgbClr val="FFFFFF"/>
                </a:outerShdw>
              </a:effectLst>
              <a:cs typeface="DecoType Naskh Extensions" pitchFamily="2" charset="-78"/>
            </a:endParaRPr>
          </a:p>
          <a:p>
            <a:pPr algn="r" rtl="1"/>
            <a:r>
              <a:rPr lang="ar-SA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وهذا  الإتقان يبلغه الإنسان بالتمرين و الممارسة ورياضة </a:t>
            </a:r>
            <a:r>
              <a:rPr lang="ar-SA" sz="32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اللسان .</a:t>
            </a:r>
            <a:endParaRPr lang="en-US" sz="3200" b="1" dirty="0">
              <a:effectLst>
                <a:outerShdw blurRad="38100" dist="38100" dir="2700000" algn="tl">
                  <a:srgbClr val="FFFFFF"/>
                </a:outerShdw>
              </a:effectLst>
              <a:cs typeface="DecoType Naskh Extensions" pitchFamily="2" charset="-78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3742789" y="1340768"/>
            <a:ext cx="12875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ar-SA" sz="3600" b="1" i="1" u="sng" dirty="0" smtClean="0">
                <a:latin typeface="Arb Times New Roman" pitchFamily="2" charset="2"/>
                <a:cs typeface="Traditional Arabic" pitchFamily="18" charset="-78"/>
              </a:rPr>
              <a:t>الغاية منه</a:t>
            </a:r>
            <a:endParaRPr lang="en-US" sz="3600" b="1" i="1" u="sng" dirty="0">
              <a:latin typeface="Arb Times New Roman" pitchFamily="2" charset="2"/>
              <a:cs typeface="Traditional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187624" y="1905506"/>
            <a:ext cx="567037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هو واجب شرعاً يأثم الإنسان </a:t>
            </a:r>
            <a:r>
              <a:rPr lang="ar-SA" sz="28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بتركه </a:t>
            </a:r>
            <a:r>
              <a:rPr lang="ar-SA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, لأن </a:t>
            </a:r>
            <a:r>
              <a:rPr lang="ar-SA" sz="28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القرىن</a:t>
            </a:r>
            <a:r>
              <a:rPr lang="ar-SA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 نزل مجوداً وقرأه الرسول عليه الصلاة والسلام </a:t>
            </a:r>
            <a:r>
              <a:rPr lang="ar-SA" sz="28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مجوداً  </a:t>
            </a:r>
            <a:r>
              <a:rPr lang="ar-SA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, وكذلك الصحابة رضوان الله </a:t>
            </a:r>
            <a:r>
              <a:rPr lang="ar-SA" sz="28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عليهم </a:t>
            </a:r>
            <a:r>
              <a:rPr lang="ar-SA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, فهو سنة نبوية.</a:t>
            </a:r>
          </a:p>
          <a:p>
            <a:pPr algn="r" rtl="1"/>
            <a:r>
              <a:rPr lang="ar-SA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قال  الله </a:t>
            </a:r>
            <a:r>
              <a:rPr lang="ar-SA" sz="28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تعالى : </a:t>
            </a:r>
            <a:r>
              <a:rPr lang="ar-SA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[ وَرَتِّلِ الْقُرْآنَ </a:t>
            </a:r>
            <a:r>
              <a:rPr lang="ar-SA" sz="28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تَرْتِيلاً ]</a:t>
            </a:r>
            <a:endParaRPr lang="ar-SA" sz="2800" b="1" dirty="0" smtClean="0">
              <a:effectLst>
                <a:outerShdw blurRad="38100" dist="38100" dir="2700000" algn="tl">
                  <a:srgbClr val="FFFFFF"/>
                </a:outerShdw>
              </a:effectLst>
              <a:cs typeface="DecoType Naskh Extensions" pitchFamily="2" charset="-78"/>
            </a:endParaRPr>
          </a:p>
          <a:p>
            <a:pPr algn="r" rtl="1"/>
            <a:r>
              <a:rPr lang="ar-SA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قال </a:t>
            </a:r>
            <a:r>
              <a:rPr lang="ar-SA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  <a:sym typeface="AGA Arabesque" pitchFamily="2" charset="2"/>
              </a:rPr>
              <a:t>الرسول </a:t>
            </a:r>
            <a:r>
              <a:rPr lang="ar-SA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sym typeface="AGA Arabesque" pitchFamily="2" charset="2"/>
              </a:rPr>
              <a:t>صلى الله عليه </a:t>
            </a:r>
            <a:r>
              <a:rPr lang="ar-SA" sz="28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sym typeface="AGA Arabesque" pitchFamily="2" charset="2"/>
              </a:rPr>
              <a:t>وسلم</a:t>
            </a:r>
            <a:r>
              <a:rPr lang="ar-SA" sz="28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  <a:sym typeface="AGA Arabesque" pitchFamily="2" charset="2"/>
              </a:rPr>
              <a:t> : </a:t>
            </a:r>
            <a:r>
              <a:rPr lang="ar-SA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  <a:sym typeface="AGA Arabesque" pitchFamily="2" charset="2"/>
              </a:rPr>
              <a:t>[ الماهر بالقرآن مع السفرة الكرام </a:t>
            </a:r>
            <a:r>
              <a:rPr lang="ar-SA" sz="28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  <a:sym typeface="AGA Arabesque" pitchFamily="2" charset="2"/>
              </a:rPr>
              <a:t>البررة </a:t>
            </a:r>
            <a:r>
              <a:rPr lang="ar-SA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  <a:sym typeface="AGA Arabesque" pitchFamily="2" charset="2"/>
              </a:rPr>
              <a:t>، والذي يقرأ القرآن ويتعتع فيه وهو عليه </a:t>
            </a:r>
            <a:r>
              <a:rPr lang="ar-SA" sz="28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  <a:sym typeface="AGA Arabesque" pitchFamily="2" charset="2"/>
              </a:rPr>
              <a:t>شاق </a:t>
            </a:r>
            <a:r>
              <a:rPr lang="ar-SA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  <a:sym typeface="AGA Arabesque" pitchFamily="2" charset="2"/>
              </a:rPr>
              <a:t>: له </a:t>
            </a:r>
            <a:r>
              <a:rPr lang="ar-SA" sz="28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  <a:sym typeface="AGA Arabesque" pitchFamily="2" charset="2"/>
              </a:rPr>
              <a:t>أجران ]</a:t>
            </a:r>
            <a:endParaRPr lang="ar-SA" sz="2800" b="1" dirty="0">
              <a:effectLst>
                <a:outerShdw blurRad="38100" dist="38100" dir="2700000" algn="tl">
                  <a:srgbClr val="FFFFFF"/>
                </a:outerShdw>
              </a:effectLst>
              <a:cs typeface="DecoType Naskh Extensions" pitchFamily="2" charset="-78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3419872" y="1052736"/>
            <a:ext cx="20681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b="1" i="1" dirty="0" smtClean="0"/>
              <a:t>حكم القراءة بتجويد</a:t>
            </a:r>
            <a:endParaRPr lang="en-US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3670106" y="908720"/>
            <a:ext cx="17267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2800" b="1" i="1" u="sng" dirty="0" smtClean="0"/>
              <a:t>أقسام التجويد</a:t>
            </a:r>
            <a:endParaRPr lang="en-US" sz="2800" b="1" i="1" u="sng" dirty="0"/>
          </a:p>
        </p:txBody>
      </p:sp>
      <p:sp>
        <p:nvSpPr>
          <p:cNvPr id="6" name="مستطيل 5"/>
          <p:cNvSpPr/>
          <p:nvPr/>
        </p:nvSpPr>
        <p:spPr>
          <a:xfrm>
            <a:off x="2286000" y="1720840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/>
            <a:r>
              <a:rPr lang="ar-SA" sz="28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واجب </a:t>
            </a:r>
            <a:r>
              <a:rPr lang="ar-SA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: وهو  </a:t>
            </a:r>
            <a:r>
              <a:rPr lang="ar-SA" sz="28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مايتوقف</a:t>
            </a:r>
            <a:r>
              <a:rPr lang="ar-SA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 عليه صحة النطق </a:t>
            </a:r>
            <a:r>
              <a:rPr lang="ar-SA" sz="28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بالحرف </a:t>
            </a:r>
            <a:r>
              <a:rPr lang="ar-SA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, فالإخلال </a:t>
            </a:r>
            <a:r>
              <a:rPr lang="ar-SA" sz="28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به</a:t>
            </a:r>
            <a:r>
              <a:rPr lang="ar-SA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 يغير مبنى الكلمة أو يفسد </a:t>
            </a:r>
            <a:r>
              <a:rPr lang="ar-SA" sz="28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معناها </a:t>
            </a:r>
            <a:r>
              <a:rPr lang="ar-SA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, </a:t>
            </a:r>
            <a:r>
              <a:rPr lang="ar-SA" sz="28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مثل </a:t>
            </a:r>
            <a:r>
              <a:rPr lang="ar-SA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: مخارج الحروف و </a:t>
            </a:r>
            <a:r>
              <a:rPr lang="ar-SA" sz="28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الصفات </a:t>
            </a:r>
            <a:r>
              <a:rPr lang="ar-SA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, كالسين تنطق صاد ونحو </a:t>
            </a:r>
            <a:r>
              <a:rPr lang="ar-SA" sz="28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ذلك .</a:t>
            </a:r>
            <a:endParaRPr lang="ar-SA" sz="2800" b="1" dirty="0" smtClean="0">
              <a:effectLst>
                <a:outerShdw blurRad="38100" dist="38100" dir="2700000" algn="tl">
                  <a:srgbClr val="FFFFFF"/>
                </a:outerShdw>
              </a:effectLst>
              <a:cs typeface="DecoType Naskh Extensions" pitchFamily="2" charset="-78"/>
            </a:endParaRPr>
          </a:p>
          <a:p>
            <a:pPr algn="r" rtl="1"/>
            <a:r>
              <a:rPr lang="ar-SA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فالإخلال بشيء من ذلك  هو إخلال بواجب ويأثم فاعله مع القدرة على القيام </a:t>
            </a:r>
            <a:r>
              <a:rPr lang="ar-SA" sz="28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به</a:t>
            </a:r>
            <a:r>
              <a:rPr lang="ar-SA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 في محل الواجبات.</a:t>
            </a:r>
          </a:p>
          <a:p>
            <a:pPr algn="r" rtl="1"/>
            <a:r>
              <a:rPr lang="ar-SA" sz="28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حكمه </a:t>
            </a:r>
            <a:r>
              <a:rPr lang="ar-SA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: يلزم كل قارئ للقرآن تحقيقه قدر </a:t>
            </a:r>
            <a:r>
              <a:rPr lang="ar-SA" sz="28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طاقته </a:t>
            </a:r>
            <a:r>
              <a:rPr lang="ar-SA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, وبذل الوسع في </a:t>
            </a:r>
            <a:r>
              <a:rPr lang="ar-SA" sz="28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إتقانه .</a:t>
            </a:r>
            <a:endParaRPr lang="ar-SA" sz="2800" b="1" dirty="0">
              <a:effectLst>
                <a:outerShdw blurRad="38100" dist="38100" dir="2700000" algn="tl">
                  <a:srgbClr val="FFFFFF"/>
                </a:outerShdw>
              </a:effectLst>
              <a:cs typeface="DecoType Naskh Extensions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3203848" y="908720"/>
            <a:ext cx="20832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2800" b="1" i="1" u="sng" dirty="0" smtClean="0"/>
              <a:t>أقسام التجويد</a:t>
            </a:r>
            <a:endParaRPr lang="en-US" sz="2800" b="1" i="1" u="sng" dirty="0"/>
          </a:p>
        </p:txBody>
      </p:sp>
      <p:sp>
        <p:nvSpPr>
          <p:cNvPr id="6" name="مستطيل 5"/>
          <p:cNvSpPr/>
          <p:nvPr/>
        </p:nvSpPr>
        <p:spPr>
          <a:xfrm>
            <a:off x="1619672" y="2090172"/>
            <a:ext cx="523832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8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صناعي </a:t>
            </a:r>
            <a:r>
              <a:rPr lang="ar-SA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: </a:t>
            </a:r>
            <a:r>
              <a:rPr lang="ar-SA" sz="28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مايتعلق</a:t>
            </a:r>
            <a:r>
              <a:rPr lang="ar-SA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 بالمهارة في إتقان النطق </a:t>
            </a:r>
            <a:r>
              <a:rPr lang="ar-SA" sz="28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الصحيح </a:t>
            </a:r>
            <a:r>
              <a:rPr lang="ar-SA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, وذلك </a:t>
            </a:r>
            <a:r>
              <a:rPr lang="ar-SA" sz="28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ببلغو</a:t>
            </a:r>
            <a:r>
              <a:rPr lang="ar-SA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 الغاية في تحقيق الصفات و الاحكام وضبط المقادير ضبطاً دقيقاً </a:t>
            </a:r>
            <a:r>
              <a:rPr lang="ar-SA" sz="28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لايزيد</a:t>
            </a:r>
            <a:r>
              <a:rPr lang="ar-SA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 نصف درجة </a:t>
            </a:r>
            <a:r>
              <a:rPr lang="ar-SA" sz="28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ولاينقص</a:t>
            </a:r>
            <a:r>
              <a:rPr lang="ar-SA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 </a:t>
            </a:r>
            <a:r>
              <a:rPr lang="ar-SA" sz="28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.</a:t>
            </a:r>
            <a:endParaRPr lang="ar-SA" sz="2800" b="1" dirty="0" smtClean="0">
              <a:effectLst>
                <a:outerShdw blurRad="38100" dist="38100" dir="2700000" algn="tl">
                  <a:srgbClr val="FFFFFF"/>
                </a:outerShdw>
              </a:effectLst>
              <a:cs typeface="DecoType Naskh Extensions" pitchFamily="2" charset="-78"/>
            </a:endParaRPr>
          </a:p>
          <a:p>
            <a:pPr algn="r" rtl="1"/>
            <a:r>
              <a:rPr lang="ar-SA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هذا القسم </a:t>
            </a:r>
            <a:r>
              <a:rPr lang="ar-SA" sz="28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لايتعلق</a:t>
            </a:r>
            <a:r>
              <a:rPr lang="ar-SA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 </a:t>
            </a:r>
            <a:r>
              <a:rPr lang="ar-SA" sz="28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به</a:t>
            </a:r>
            <a:r>
              <a:rPr lang="ar-SA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 إخلال بالنطق ولذا  لا يجب على العامة إتقانه  و </a:t>
            </a:r>
            <a:r>
              <a:rPr lang="ar-SA" sz="28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لايطالبون</a:t>
            </a:r>
            <a:r>
              <a:rPr lang="ar-SA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 </a:t>
            </a:r>
            <a:r>
              <a:rPr lang="ar-SA" sz="28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به</a:t>
            </a:r>
            <a:r>
              <a:rPr lang="ar-SA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 , ولا يأثمون </a:t>
            </a:r>
            <a:r>
              <a:rPr lang="ar-SA" sz="28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بتركه </a:t>
            </a:r>
            <a:r>
              <a:rPr lang="ar-SA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, لأنه </a:t>
            </a:r>
            <a:r>
              <a:rPr lang="ar-SA" sz="28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لايدركه</a:t>
            </a:r>
            <a:r>
              <a:rPr lang="ar-SA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 إلا القراء </a:t>
            </a:r>
            <a:r>
              <a:rPr lang="ar-SA" sz="28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المهره .</a:t>
            </a:r>
            <a:endParaRPr lang="ar-SA" sz="2800" b="1" dirty="0">
              <a:effectLst>
                <a:outerShdw blurRad="38100" dist="38100" dir="2700000" algn="tl">
                  <a:srgbClr val="FFFFFF"/>
                </a:outerShdw>
              </a:effectLst>
              <a:cs typeface="DecoType Naskh Extensions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331640" y="1988840"/>
            <a:ext cx="610242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اللحن </a:t>
            </a:r>
            <a:r>
              <a:rPr lang="ar-SA" sz="28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الجلي </a:t>
            </a:r>
            <a:r>
              <a:rPr lang="ar-SA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: خطأ يطرأ على اللفظ فيخل بمبناه إخلالاً ظاهراً يشترك في معرفته العلماء القراء وغيرهم من عامة </a:t>
            </a:r>
            <a:r>
              <a:rPr lang="ar-SA" sz="28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الناس .</a:t>
            </a:r>
            <a:endParaRPr lang="ar-SA" sz="2800" b="1" dirty="0" smtClean="0">
              <a:effectLst>
                <a:outerShdw blurRad="38100" dist="38100" dir="2700000" algn="tl">
                  <a:srgbClr val="FFFFFF"/>
                </a:outerShdw>
              </a:effectLst>
              <a:cs typeface="DecoType Naskh Extensions" pitchFamily="2" charset="-78"/>
            </a:endParaRPr>
          </a:p>
          <a:p>
            <a:pPr algn="r" rtl="1"/>
            <a:r>
              <a:rPr lang="ar-SA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سواء أدى ذلك لإفساد المعنى ام </a:t>
            </a:r>
            <a:r>
              <a:rPr lang="ar-SA" sz="28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لا .</a:t>
            </a:r>
            <a:endParaRPr lang="ar-SA" sz="2800" b="1" dirty="0" smtClean="0">
              <a:effectLst>
                <a:outerShdw blurRad="38100" dist="38100" dir="2700000" algn="tl">
                  <a:srgbClr val="FFFFFF"/>
                </a:outerShdw>
              </a:effectLst>
              <a:cs typeface="DecoType Naskh Extensions" pitchFamily="2" charset="-78"/>
            </a:endParaRPr>
          </a:p>
          <a:p>
            <a:pPr algn="r" rtl="1"/>
            <a:r>
              <a:rPr lang="ar-SA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كتبديل حرف </a:t>
            </a:r>
            <a:r>
              <a:rPr lang="ar-SA" sz="28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بآخر </a:t>
            </a:r>
            <a:r>
              <a:rPr lang="ar-SA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: بالتاء و </a:t>
            </a:r>
            <a:r>
              <a:rPr lang="ar-SA" sz="28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الطاء .</a:t>
            </a:r>
            <a:endParaRPr lang="ar-SA" sz="2800" b="1" dirty="0" smtClean="0">
              <a:effectLst>
                <a:outerShdw blurRad="38100" dist="38100" dir="2700000" algn="tl">
                  <a:srgbClr val="FFFFFF"/>
                </a:outerShdw>
              </a:effectLst>
              <a:cs typeface="DecoType Naskh Extensions" pitchFamily="2" charset="-78"/>
            </a:endParaRPr>
          </a:p>
          <a:p>
            <a:pPr algn="r" rtl="1"/>
            <a:r>
              <a:rPr lang="ar-SA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أو تبديل حركة </a:t>
            </a:r>
            <a:r>
              <a:rPr lang="ar-SA" sz="28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بأخرى </a:t>
            </a:r>
            <a:r>
              <a:rPr lang="ar-SA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: كالضم و </a:t>
            </a:r>
            <a:r>
              <a:rPr lang="ar-SA" sz="28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الكسر .</a:t>
            </a:r>
            <a:endParaRPr lang="ar-SA" sz="2800" b="1" dirty="0" smtClean="0">
              <a:effectLst>
                <a:outerShdw blurRad="38100" dist="38100" dir="2700000" algn="tl">
                  <a:srgbClr val="FFFFFF"/>
                </a:outerShdw>
              </a:effectLst>
              <a:cs typeface="DecoType Naskh Extensions" pitchFamily="2" charset="-78"/>
            </a:endParaRPr>
          </a:p>
          <a:p>
            <a:pPr algn="r" rtl="1"/>
            <a:r>
              <a:rPr lang="ar-SA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سواء أدى لفساد </a:t>
            </a:r>
            <a:r>
              <a:rPr lang="ar-SA" sz="28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معنى :  </a:t>
            </a:r>
            <a:r>
              <a:rPr lang="ar-SA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( أنعمتَ </a:t>
            </a:r>
            <a:r>
              <a:rPr lang="ar-SA" sz="28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عليهم </a:t>
            </a:r>
            <a:r>
              <a:rPr lang="ar-SA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)  فيضم التاء </a:t>
            </a:r>
            <a:r>
              <a:rPr lang="ar-SA" sz="28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هنا .</a:t>
            </a:r>
            <a:endParaRPr lang="ar-SA" sz="2800" b="1" dirty="0" smtClean="0">
              <a:effectLst>
                <a:outerShdw blurRad="38100" dist="38100" dir="2700000" algn="tl">
                  <a:srgbClr val="FFFFFF"/>
                </a:outerShdw>
              </a:effectLst>
              <a:cs typeface="DecoType Naskh Extensions" pitchFamily="2" charset="-78"/>
            </a:endParaRPr>
          </a:p>
          <a:p>
            <a:pPr algn="r" rtl="1"/>
            <a:r>
              <a:rPr lang="ar-SA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أو لم يؤدي إلى فساد </a:t>
            </a:r>
            <a:r>
              <a:rPr lang="ar-SA" sz="28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معنى :  </a:t>
            </a:r>
            <a:r>
              <a:rPr lang="ar-SA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(الحمد لله رب العالمين) فيفتح الباء </a:t>
            </a:r>
            <a:r>
              <a:rPr lang="ar-SA" sz="28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هنا .</a:t>
            </a:r>
            <a:endParaRPr lang="ar-SA" sz="2800" b="1" dirty="0">
              <a:effectLst>
                <a:outerShdw blurRad="38100" dist="38100" dir="2700000" algn="tl">
                  <a:srgbClr val="FFFFFF"/>
                </a:outerShdw>
              </a:effectLst>
              <a:cs typeface="DecoType Naskh Extensions" pitchFamily="2" charset="-78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3756541" y="980728"/>
            <a:ext cx="15247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2800" b="1" i="1" u="sng" dirty="0" smtClean="0"/>
              <a:t>أقسام اللحن</a:t>
            </a:r>
            <a:endParaRPr lang="en-US" sz="2800" b="1" i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3589155" y="908720"/>
            <a:ext cx="171553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3200" b="1" i="1" u="sng" dirty="0" smtClean="0"/>
              <a:t>أقسام اللحن</a:t>
            </a:r>
            <a:endParaRPr lang="en-US" sz="3200" b="1" i="1" u="sng" dirty="0"/>
          </a:p>
        </p:txBody>
      </p:sp>
      <p:sp>
        <p:nvSpPr>
          <p:cNvPr id="6" name="مستطيل 5"/>
          <p:cNvSpPr/>
          <p:nvPr/>
        </p:nvSpPr>
        <p:spPr>
          <a:xfrm>
            <a:off x="1115616" y="1916832"/>
            <a:ext cx="574238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40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اللحن </a:t>
            </a:r>
            <a:r>
              <a:rPr lang="ar-SA" sz="40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الخفي </a:t>
            </a:r>
            <a:r>
              <a:rPr lang="ar-SA" sz="40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:  هو الخطأ الذي يتعلق بكمال إتقان النطق لا </a:t>
            </a:r>
            <a:r>
              <a:rPr lang="ar-SA" sz="40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بتصحيحه  </a:t>
            </a:r>
            <a:r>
              <a:rPr lang="ar-SA" sz="40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, وهذا لا يدركه إلا أهل الفن </a:t>
            </a:r>
            <a:r>
              <a:rPr lang="ar-SA" sz="40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الحذق .</a:t>
            </a:r>
            <a:endParaRPr lang="ar-SA" sz="4000" b="1" dirty="0" smtClean="0">
              <a:effectLst>
                <a:outerShdw blurRad="38100" dist="38100" dir="2700000" algn="tl">
                  <a:srgbClr val="FFFFFF"/>
                </a:outerShdw>
              </a:effectLst>
              <a:cs typeface="DecoType Naskh Extensions" pitchFamily="2" charset="-78"/>
            </a:endParaRPr>
          </a:p>
          <a:p>
            <a:pPr algn="r" rtl="1"/>
            <a:r>
              <a:rPr lang="ar-SA" sz="40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كتحقيق الصفات و تطبيق الأحكام </a:t>
            </a:r>
            <a:r>
              <a:rPr lang="ar-SA" sz="40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بالدقة </a:t>
            </a:r>
            <a:r>
              <a:rPr lang="ar-SA" sz="40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, بحيث لا يزيد نصف </a:t>
            </a:r>
            <a:r>
              <a:rPr lang="ar-SA" sz="40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حركة .</a:t>
            </a:r>
            <a:endParaRPr lang="ar-SA" sz="4000" b="1" dirty="0" smtClean="0">
              <a:effectLst>
                <a:outerShdw blurRad="38100" dist="38100" dir="2700000" algn="tl">
                  <a:srgbClr val="FFFFFF"/>
                </a:outerShdw>
              </a:effectLst>
              <a:cs typeface="DecoType Naskh Extensions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3662766" y="908720"/>
            <a:ext cx="17027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3200" b="1" i="1" u="sng" dirty="0" smtClean="0"/>
              <a:t>أحكام اللحن</a:t>
            </a:r>
            <a:endParaRPr lang="en-US" sz="3200" b="1" i="1" u="sng" dirty="0"/>
          </a:p>
        </p:txBody>
      </p:sp>
      <p:sp>
        <p:nvSpPr>
          <p:cNvPr id="6" name="مستطيل 5"/>
          <p:cNvSpPr/>
          <p:nvPr/>
        </p:nvSpPr>
        <p:spPr>
          <a:xfrm>
            <a:off x="971600" y="1720840"/>
            <a:ext cx="58864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من وقع منه لحن جلي فلا تصح </a:t>
            </a:r>
            <a:r>
              <a:rPr lang="ar-SA" sz="32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قرائته</a:t>
            </a:r>
            <a:r>
              <a:rPr lang="ar-SA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 , </a:t>
            </a:r>
            <a:r>
              <a:rPr lang="ar-SA" sz="32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ولاينبغي</a:t>
            </a:r>
            <a:r>
              <a:rPr lang="ar-SA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 الصلاة </a:t>
            </a:r>
            <a:r>
              <a:rPr lang="ar-SA" sz="32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خلفه </a:t>
            </a:r>
            <a:r>
              <a:rPr lang="ar-SA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, ويأثم على </a:t>
            </a:r>
            <a:r>
              <a:rPr lang="ar-SA" sz="32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إهماله .</a:t>
            </a:r>
            <a:endParaRPr lang="ar-SA" sz="3200" b="1" dirty="0" smtClean="0">
              <a:effectLst>
                <a:outerShdw blurRad="38100" dist="38100" dir="2700000" algn="tl">
                  <a:srgbClr val="FFFFFF"/>
                </a:outerShdw>
              </a:effectLst>
              <a:cs typeface="DecoType Naskh Extensions" pitchFamily="2" charset="-78"/>
            </a:endParaRPr>
          </a:p>
          <a:p>
            <a:pPr algn="r" rtl="1"/>
            <a:r>
              <a:rPr lang="ar-SA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أما اللحن الخفي فهو أخف حكماً حيث يعتبر مخلاً بالإتقان و الصلاة خلفه </a:t>
            </a:r>
            <a:r>
              <a:rPr lang="ar-SA" sz="32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صحيحه</a:t>
            </a:r>
            <a:r>
              <a:rPr lang="ar-SA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 </a:t>
            </a:r>
            <a:r>
              <a:rPr lang="ar-SA" sz="32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.</a:t>
            </a:r>
            <a:endParaRPr lang="ar-SA" sz="3200" b="1" dirty="0" smtClean="0">
              <a:effectLst>
                <a:outerShdw blurRad="38100" dist="38100" dir="2700000" algn="tl">
                  <a:srgbClr val="FFFFFF"/>
                </a:outerShdw>
              </a:effectLst>
              <a:cs typeface="DecoType Naskh Extensions" pitchFamily="2" charset="-78"/>
            </a:endParaRPr>
          </a:p>
          <a:p>
            <a:pPr algn="r" rtl="1"/>
            <a:r>
              <a:rPr lang="ar-SA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وقد أفتى الشيخ ابن تيمية بأنه </a:t>
            </a:r>
            <a:r>
              <a:rPr lang="ar-SA" sz="32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لاينبغي</a:t>
            </a:r>
            <a:r>
              <a:rPr lang="ar-SA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 الصلاة خلف من </a:t>
            </a:r>
            <a:r>
              <a:rPr lang="ar-SA" sz="32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لايقيم</a:t>
            </a:r>
            <a:r>
              <a:rPr lang="ar-SA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 الفاتحة ويقع منه اللحن </a:t>
            </a:r>
            <a:r>
              <a:rPr lang="ar-SA" sz="32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الجلي </a:t>
            </a:r>
            <a:r>
              <a:rPr lang="ar-SA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, أما اللحن الخفي وما يمكن أن تتضمنه القراءات فلا يبطل الصلاة  </a:t>
            </a:r>
            <a:r>
              <a:rPr lang="ar-SA" sz="32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كقرائة</a:t>
            </a:r>
            <a:r>
              <a:rPr lang="ar-SA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 الصراط </a:t>
            </a:r>
            <a:r>
              <a:rPr lang="ar-SA" sz="32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السراط</a:t>
            </a:r>
            <a:r>
              <a:rPr lang="ar-SA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  , فهي </a:t>
            </a:r>
            <a:r>
              <a:rPr lang="ar-SA" sz="32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قرائة</a:t>
            </a:r>
            <a:r>
              <a:rPr lang="ar-SA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DecoType Naskh Extensions" pitchFamily="2" charset="-78"/>
              </a:rPr>
              <a:t> متواترة.</a:t>
            </a:r>
            <a:endParaRPr lang="ar-SA" sz="3200" b="1" dirty="0">
              <a:effectLst>
                <a:outerShdw blurRad="38100" dist="38100" dir="2700000" algn="tl">
                  <a:srgbClr val="FFFFFF"/>
                </a:outerShdw>
              </a:effectLst>
              <a:cs typeface="DecoType Naskh Extensions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1195</TotalTime>
  <Words>599</Words>
  <Application>Microsoft Office PowerPoint</Application>
  <PresentationFormat>عرض على الشاشة (3:4)‏</PresentationFormat>
  <Paragraphs>61</Paragraphs>
  <Slides>14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</vt:vector>
  </TitlesOfParts>
  <Company>ACER INCORPORATED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من PowerPoint</dc:title>
  <dc:creator>CIS</dc:creator>
  <cp:lastModifiedBy>@mbyte</cp:lastModifiedBy>
  <cp:revision>159</cp:revision>
  <dcterms:created xsi:type="dcterms:W3CDTF">2005-05-02T08:48:36Z</dcterms:created>
  <dcterms:modified xsi:type="dcterms:W3CDTF">2013-02-10T21:41:51Z</dcterms:modified>
</cp:coreProperties>
</file>