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59" r:id="rId8"/>
    <p:sldId id="257" r:id="rId9"/>
    <p:sldId id="267" r:id="rId10"/>
    <p:sldId id="266" r:id="rId11"/>
    <p:sldId id="268" r:id="rId12"/>
    <p:sldId id="260" r:id="rId13"/>
    <p:sldId id="25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8388424" cy="1470025"/>
          </a:xfrm>
        </p:spPr>
        <p:txBody>
          <a:bodyPr>
            <a:noAutofit/>
          </a:bodyPr>
          <a:lstStyle/>
          <a:p>
            <a:r>
              <a:rPr lang="ar-SA" sz="6600" dirty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أحكام </a:t>
            </a: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/>
            </a:r>
            <a:b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</a:b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النون </a:t>
            </a:r>
            <a:r>
              <a:rPr lang="ar-SA" sz="6600" dirty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الساكنة </a:t>
            </a:r>
            <a:r>
              <a:rPr lang="ar-SA" sz="6600" dirty="0" err="1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و</a:t>
            </a:r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 التنوين</a:t>
            </a:r>
            <a:endParaRPr lang="ar-SA" sz="6600" dirty="0">
              <a:solidFill>
                <a:srgbClr val="E34F6F"/>
              </a:solidFill>
              <a:latin typeface="Calibri" pitchFamily="34" charset="0"/>
              <a:ea typeface="+mn-ea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114800" cy="114300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النون الساكنة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6588224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5724128" y="4221088"/>
            <a:ext cx="2324944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نْ</a:t>
            </a: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التنوين</a:t>
            </a:r>
          </a:p>
        </p:txBody>
      </p:sp>
      <p:sp>
        <p:nvSpPr>
          <p:cNvPr id="8" name="سهم للأسفل 7"/>
          <p:cNvSpPr/>
          <p:nvPr/>
        </p:nvSpPr>
        <p:spPr>
          <a:xfrm>
            <a:off x="1835696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539552" y="4149080"/>
            <a:ext cx="3024336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ً     </a:t>
            </a:r>
            <a:r>
              <a:rPr lang="ar-SA" sz="7200" dirty="0" err="1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ٌ</a:t>
            </a:r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    </a:t>
            </a:r>
            <a:r>
              <a:rPr lang="ar-SA" sz="7200" dirty="0" smtClean="0">
                <a:latin typeface="+mj-lt"/>
                <a:ea typeface="+mj-ea"/>
                <a:cs typeface="SKR HEAD1" pitchFamily="2" charset="-78"/>
              </a:rPr>
              <a:t>ٍ</a:t>
            </a:r>
            <a:endParaRPr kumimoji="0" lang="ar-SA" sz="7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114800" cy="114300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النون الساكنة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6588224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5796136" y="4221088"/>
            <a:ext cx="2252936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مِنْهُم</a:t>
            </a: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التنوين</a:t>
            </a:r>
          </a:p>
        </p:txBody>
      </p:sp>
      <p:sp>
        <p:nvSpPr>
          <p:cNvPr id="8" name="سهم للأسفل 7"/>
          <p:cNvSpPr/>
          <p:nvPr/>
        </p:nvSpPr>
        <p:spPr>
          <a:xfrm>
            <a:off x="1835696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539552" y="3933056"/>
            <a:ext cx="2880320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سميعٌ عليم</a:t>
            </a:r>
            <a:endParaRPr lang="ar-SA" sz="40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5868144" y="5157192"/>
            <a:ext cx="2252936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منْ </a:t>
            </a:r>
            <a:r>
              <a:rPr kumimoji="0" lang="ar-SA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ءَامن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539552" y="4941168"/>
            <a:ext cx="2880320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err="1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سميعُن</a:t>
            </a: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 عليم</a:t>
            </a:r>
            <a:endParaRPr lang="ar-SA" sz="40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  <p:bldP spid="10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114800" cy="114300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النون الساكنة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6588224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5796136" y="4221088"/>
            <a:ext cx="2252936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مِنْهُم</a:t>
            </a: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التنوين</a:t>
            </a:r>
          </a:p>
        </p:txBody>
      </p:sp>
      <p:sp>
        <p:nvSpPr>
          <p:cNvPr id="8" name="سهم للأسفل 7"/>
          <p:cNvSpPr/>
          <p:nvPr/>
        </p:nvSpPr>
        <p:spPr>
          <a:xfrm>
            <a:off x="1835696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539552" y="3933056"/>
            <a:ext cx="2880320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فريقاً هدى</a:t>
            </a:r>
            <a:endParaRPr lang="ar-SA" sz="40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5868144" y="5157192"/>
            <a:ext cx="2252936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منْ </a:t>
            </a:r>
            <a:r>
              <a:rPr kumimoji="0" lang="ar-SA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ءَامن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539552" y="4941168"/>
            <a:ext cx="2880320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00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فريقنْ </a:t>
            </a:r>
            <a:r>
              <a:rPr lang="ar-SA" sz="4000" dirty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هدى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114800" cy="114300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النون الساكنة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6588224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5796136" y="4221088"/>
            <a:ext cx="2252936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مِنْهُم</a:t>
            </a: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التنوين</a:t>
            </a:r>
          </a:p>
        </p:txBody>
      </p:sp>
      <p:sp>
        <p:nvSpPr>
          <p:cNvPr id="8" name="سهم للأسفل 7"/>
          <p:cNvSpPr/>
          <p:nvPr/>
        </p:nvSpPr>
        <p:spPr>
          <a:xfrm>
            <a:off x="1835696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323528" y="3933056"/>
            <a:ext cx="381642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قومٍ هاد</a:t>
            </a:r>
            <a:endParaRPr lang="ar-SA" sz="44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5868144" y="5157192"/>
            <a:ext cx="2252936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منْ </a:t>
            </a:r>
            <a:r>
              <a:rPr kumimoji="0" lang="ar-SA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ءَامن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323528" y="5013176"/>
            <a:ext cx="381642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قومن هاد</a:t>
            </a:r>
            <a:endParaRPr lang="ar-SA" sz="44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114800" cy="114300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النون الساكنة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6588224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4716016" y="4149080"/>
            <a:ext cx="413995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نون تثبت لفظاً وخطاً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 وصلاً ووقفاً 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التنوين</a:t>
            </a:r>
          </a:p>
        </p:txBody>
      </p:sp>
      <p:sp>
        <p:nvSpPr>
          <p:cNvPr id="8" name="سهم للأسفل 7"/>
          <p:cNvSpPr/>
          <p:nvPr/>
        </p:nvSpPr>
        <p:spPr>
          <a:xfrm>
            <a:off x="1835696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179512" y="4221088"/>
            <a:ext cx="413995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نون ساكنة زائدة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تثبت لفظاً </a:t>
            </a:r>
            <a:r>
              <a:rPr kumimoji="0" lang="ar-SA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لاخطاً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ووصلاً لا وقفاً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143000"/>
          </a:xfrm>
        </p:spPr>
        <p:txBody>
          <a:bodyPr>
            <a:noAutofit/>
          </a:bodyPr>
          <a:lstStyle/>
          <a:p>
            <a:r>
              <a:rPr lang="ar-SA" dirty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الفرق بين النون الساكنة والتنوين</a:t>
            </a: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395536" y="2420890"/>
          <a:ext cx="8229600" cy="362900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4114800"/>
                <a:gridCol w="4114800"/>
              </a:tblGrid>
              <a:tr h="72580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AL-Mohanad Bold" pitchFamily="2" charset="-78"/>
                        </a:rPr>
                        <a:t>النون الساكنة</a:t>
                      </a:r>
                      <a:endParaRPr lang="ar-SA" sz="3200" kern="1200" dirty="0">
                        <a:solidFill>
                          <a:schemeClr val="bg1"/>
                        </a:solidFill>
                        <a:latin typeface="Calibri" pitchFamily="34" charset="0"/>
                        <a:ea typeface="+mn-ea"/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kern="120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AL-Mohanad Bold" pitchFamily="2" charset="-78"/>
                        </a:rPr>
                        <a:t>التنوين</a:t>
                      </a:r>
                      <a:endParaRPr lang="ar-SA" sz="3200" kern="1200" dirty="0">
                        <a:solidFill>
                          <a:schemeClr val="bg1"/>
                        </a:solidFill>
                        <a:latin typeface="Calibri" pitchFamily="34" charset="0"/>
                        <a:ea typeface="+mn-ea"/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725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حرف أصلي 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لا يكون إلا زائـدا فقط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725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ثابتة في اللفظ والخط 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ثابت في اللفظ فقط 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725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توجد في الأسماء والأفعال والحروف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لا يوجد سوى في الأسـماء فقط 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725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تكون متوسطة ومتطرفة 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ohanad Bold" pitchFamily="2" charset="-78"/>
                        </a:rPr>
                        <a:t>لا يكون إلا متطرفا </a:t>
                      </a:r>
                      <a:endParaRPr lang="ar-SA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ohanad Bold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 rot="21061356">
            <a:off x="1052987" y="3003832"/>
            <a:ext cx="70960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sz="6000" dirty="0" smtClean="0">
                <a:solidFill>
                  <a:srgbClr val="E34F6F"/>
                </a:solidFill>
                <a:latin typeface="Calibri" pitchFamily="34" charset="0"/>
                <a:cs typeface="mohammad bold art 1" pitchFamily="2" charset="-78"/>
              </a:rPr>
              <a:t>أحكام النون الساكنة</a:t>
            </a:r>
            <a:endParaRPr lang="en-US" sz="6000" dirty="0">
              <a:solidFill>
                <a:srgbClr val="E34F6F"/>
              </a:solidFill>
              <a:latin typeface="Calibri" pitchFamily="34" charset="0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0" y="332656"/>
            <a:ext cx="2026568" cy="108012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الإدغام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7812360" y="1484784"/>
            <a:ext cx="576064" cy="1800200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7668344" y="3501008"/>
            <a:ext cx="1080120" cy="2736304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أ ، </a:t>
            </a: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هـ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ع ، </a:t>
            </a: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ح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غ ، </a:t>
            </a: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خ</a:t>
            </a: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1728192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الإخفاء</a:t>
            </a:r>
            <a:endParaRPr lang="ar-SA" sz="54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8" name="سهم للأسفل 7"/>
          <p:cNvSpPr/>
          <p:nvPr/>
        </p:nvSpPr>
        <p:spPr>
          <a:xfrm>
            <a:off x="899592" y="1412776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0" y="3501008"/>
            <a:ext cx="2483768" cy="187220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باقي الأحرف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6956648" y="485056"/>
            <a:ext cx="2026568" cy="108012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الإظهار</a:t>
            </a:r>
          </a:p>
        </p:txBody>
      </p:sp>
      <p:sp>
        <p:nvSpPr>
          <p:cNvPr id="10" name="عنوان 1"/>
          <p:cNvSpPr txBox="1">
            <a:spLocks/>
          </p:cNvSpPr>
          <p:nvPr/>
        </p:nvSpPr>
        <p:spPr>
          <a:xfrm>
            <a:off x="2411760" y="476672"/>
            <a:ext cx="2026568" cy="108012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الإقلاب</a:t>
            </a:r>
            <a:endParaRPr kumimoji="0" lang="ar-SA" sz="5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2" name="سهم للأسفل 11"/>
          <p:cNvSpPr/>
          <p:nvPr/>
        </p:nvSpPr>
        <p:spPr>
          <a:xfrm>
            <a:off x="5508104" y="1412776"/>
            <a:ext cx="576064" cy="1800200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سهم للأسفل 12"/>
          <p:cNvSpPr/>
          <p:nvPr/>
        </p:nvSpPr>
        <p:spPr>
          <a:xfrm>
            <a:off x="3347864" y="1412776"/>
            <a:ext cx="576064" cy="1800200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عنوان 1"/>
          <p:cNvSpPr txBox="1">
            <a:spLocks/>
          </p:cNvSpPr>
          <p:nvPr/>
        </p:nvSpPr>
        <p:spPr>
          <a:xfrm>
            <a:off x="4932040" y="3284984"/>
            <a:ext cx="1584176" cy="223224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يرملون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2987824" y="3212976"/>
            <a:ext cx="1584176" cy="223224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ب</a:t>
            </a:r>
            <a:endParaRPr kumimoji="0" lang="ar-SA" sz="4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11" grpId="0"/>
      <p:bldP spid="9" grpId="0"/>
      <p:bldP spid="10" grpId="0"/>
      <p:bldP spid="12" grpId="0" animBg="1"/>
      <p:bldP spid="13" grpId="0" animBg="1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 rot="21061356">
            <a:off x="1054446" y="2868521"/>
            <a:ext cx="6858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8000" dirty="0" smtClean="0">
                <a:solidFill>
                  <a:srgbClr val="E34F6F"/>
                </a:solidFill>
                <a:latin typeface="Calibri" pitchFamily="34" charset="0"/>
                <a:cs typeface="mohammad bold art 1" pitchFamily="2" charset="-78"/>
              </a:rPr>
              <a:t>الإظهار</a:t>
            </a:r>
            <a:endParaRPr lang="en-US" sz="8000" dirty="0">
              <a:solidFill>
                <a:srgbClr val="E34F6F"/>
              </a:solidFill>
              <a:latin typeface="Calibri" pitchFamily="34" charset="0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9824" y="859830"/>
            <a:ext cx="1090464" cy="1143000"/>
          </a:xfrm>
        </p:spPr>
        <p:txBody>
          <a:bodyPr/>
          <a:lstStyle/>
          <a:p>
            <a:pPr algn="r"/>
            <a:r>
              <a:rPr lang="ar-SA" sz="6600" dirty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لغةً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5" name="سهم للأسفل 4"/>
          <p:cNvSpPr/>
          <p:nvPr/>
        </p:nvSpPr>
        <p:spPr>
          <a:xfrm rot="5400000">
            <a:off x="6228184" y="737828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72008" y="773832"/>
            <a:ext cx="52920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الإيضاح والبيان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7308304" y="2574032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اصطلاحاً</a:t>
            </a: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8" name="سهم للأسفل 7"/>
          <p:cNvSpPr/>
          <p:nvPr/>
        </p:nvSpPr>
        <p:spPr>
          <a:xfrm rot="5400000">
            <a:off x="6264188" y="2394012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-36512" y="2502024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7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إخراج كل حرف من مخرجه من غير غنة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7308304" y="4005064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حروفه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سهم للأسفل 13"/>
          <p:cNvSpPr/>
          <p:nvPr/>
        </p:nvSpPr>
        <p:spPr>
          <a:xfrm rot="5400000">
            <a:off x="6300700" y="3843300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72008" y="4158208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7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همزٌ فهاءٌ ثم عينٌ حاء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مهملتان</a:t>
            </a:r>
            <a:r>
              <a:rPr kumimoji="0" lang="ar-SA" sz="54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 ثم غينٌ خاءُ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  <p:bldP spid="13" grpId="0"/>
      <p:bldP spid="14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57200" y="764705"/>
          <a:ext cx="8075240" cy="5098141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2018810"/>
                <a:gridCol w="2018810"/>
                <a:gridCol w="2018810"/>
                <a:gridCol w="2018810"/>
              </a:tblGrid>
              <a:tr h="1379131">
                <a:tc gridSpan="4">
                  <a:txBody>
                    <a:bodyPr/>
                    <a:lstStyle/>
                    <a:p>
                      <a:pPr rtl="1"/>
                      <a:endParaRPr lang="ar-SA" sz="2000" dirty="0" smtClean="0">
                        <a:cs typeface="AdvertisingExtraBold" pitchFamily="2" charset="-78"/>
                      </a:endParaRPr>
                    </a:p>
                    <a:p>
                      <a:pPr algn="ctr" rtl="1"/>
                      <a:r>
                        <a:rPr lang="ar-SA" sz="6000" b="0" kern="1200" dirty="0" smtClean="0">
                          <a:solidFill>
                            <a:srgbClr val="E34F6F"/>
                          </a:solidFill>
                          <a:latin typeface="Calibri" pitchFamily="34" charset="0"/>
                          <a:ea typeface="+mn-ea"/>
                          <a:cs typeface="mohammad bold art 1" pitchFamily="2" charset="-78"/>
                        </a:rPr>
                        <a:t>الأمثلة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210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الحرف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كلمة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في كلمتين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تنوين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أ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err="1" smtClean="0">
                          <a:cs typeface="SKR HEAD1" pitchFamily="2" charset="-78"/>
                        </a:rPr>
                        <a:t>يَنْئَوْن</a:t>
                      </a:r>
                      <a:r>
                        <a:rPr lang="ar-SA" sz="2800" b="0" dirty="0" smtClean="0">
                          <a:cs typeface="SKR HEAD1" pitchFamily="2" charset="-78"/>
                        </a:rPr>
                        <a:t> 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مَنْ أعْطى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عَذَابٌ ألِيمٌ 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هـ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0" dirty="0" smtClean="0">
                          <a:cs typeface="SKR HEAD1" pitchFamily="2" charset="-78"/>
                        </a:rPr>
                        <a:t>يَنْهَوْنَ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 marL="0" marR="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مَنْ هَاجر 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قومٍ هاد 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ع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أَنعَمْتَ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مِنْ عَلَق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سواءٌ عليهم 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ح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وَانْحَرْ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مَنْ حَاد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عليمٌ حكيم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غ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فَسَيُنْغِضُونَ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مِنْ </a:t>
                      </a:r>
                      <a:r>
                        <a:rPr lang="ar-SA" sz="2800" b="0" dirty="0" err="1" smtClean="0">
                          <a:cs typeface="SKR HEAD1" pitchFamily="2" charset="-78"/>
                        </a:rPr>
                        <a:t>غِسْلِينٍ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إلهٌ غير الله 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خ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err="1" smtClean="0">
                          <a:cs typeface="SKR HEAD1" pitchFamily="2" charset="-78"/>
                        </a:rPr>
                        <a:t>وَالمُنخنِقَةُ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مَنْ </a:t>
                      </a:r>
                      <a:r>
                        <a:rPr lang="ar-SA" sz="2800" b="0" dirty="0" err="1" smtClean="0">
                          <a:cs typeface="SKR HEAD1" pitchFamily="2" charset="-78"/>
                        </a:rPr>
                        <a:t>خَشِى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عليمٌ خبير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 rot="21061356">
            <a:off x="1054446" y="2868521"/>
            <a:ext cx="6858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8000" dirty="0" smtClean="0">
                <a:solidFill>
                  <a:srgbClr val="E34F6F"/>
                </a:solidFill>
                <a:latin typeface="Calibri" pitchFamily="34" charset="0"/>
                <a:cs typeface="mohammad bold art 1" pitchFamily="2" charset="-78"/>
              </a:rPr>
              <a:t>الإدغام</a:t>
            </a:r>
            <a:endParaRPr lang="en-US" sz="8000" dirty="0">
              <a:solidFill>
                <a:srgbClr val="E34F6F"/>
              </a:solidFill>
              <a:latin typeface="Calibri" pitchFamily="34" charset="0"/>
              <a:cs typeface="mohammad bold art 1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9824" y="859830"/>
            <a:ext cx="1090464" cy="1143000"/>
          </a:xfrm>
        </p:spPr>
        <p:txBody>
          <a:bodyPr/>
          <a:lstStyle/>
          <a:p>
            <a:pPr algn="r"/>
            <a:r>
              <a:rPr lang="ar-SA" sz="6600" dirty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لغةً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5" name="سهم للأسفل 4"/>
          <p:cNvSpPr/>
          <p:nvPr/>
        </p:nvSpPr>
        <p:spPr>
          <a:xfrm rot="5400000">
            <a:off x="6228184" y="737828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72008" y="773832"/>
            <a:ext cx="52920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الإدخال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7308304" y="2574032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اصطلاحاً</a:t>
            </a: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8" name="سهم للأسفل 7"/>
          <p:cNvSpPr/>
          <p:nvPr/>
        </p:nvSpPr>
        <p:spPr>
          <a:xfrm rot="5400000">
            <a:off x="6264188" y="2394012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-36512" y="2502024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7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إدخال الحرف الأول في الحرف الثاني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 بحيث يصيران حرفاً واحداً مشدداً .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7308304" y="4005064"/>
            <a:ext cx="169168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حروفه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سهم للأسفل 13"/>
          <p:cNvSpPr/>
          <p:nvPr/>
        </p:nvSpPr>
        <p:spPr>
          <a:xfrm rot="5400000">
            <a:off x="6300700" y="3843300"/>
            <a:ext cx="540060" cy="1476164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-756592" y="4005064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66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يرملون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  <p:bldP spid="13" grpId="0"/>
      <p:bldP spid="14" grpId="0" animBg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114800" cy="1143000"/>
          </a:xfrm>
        </p:spPr>
        <p:txBody>
          <a:bodyPr>
            <a:normAutofit/>
          </a:bodyPr>
          <a:lstStyle/>
          <a:p>
            <a:pPr algn="r"/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إدغام بغنة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5" name="سهم للأسفل 4"/>
          <p:cNvSpPr/>
          <p:nvPr/>
        </p:nvSpPr>
        <p:spPr>
          <a:xfrm>
            <a:off x="6588224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5724128" y="4221088"/>
            <a:ext cx="2324944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72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ينمو</a:t>
            </a:r>
            <a:endParaRPr kumimoji="0" lang="ar-SA" sz="7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395536" y="332656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إدغام بغير غنة</a:t>
            </a:r>
            <a:endParaRPr lang="ar-SA" sz="54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8" name="سهم للأسفل 7"/>
          <p:cNvSpPr/>
          <p:nvPr/>
        </p:nvSpPr>
        <p:spPr>
          <a:xfrm>
            <a:off x="1835696" y="1988840"/>
            <a:ext cx="576064" cy="1872208"/>
          </a:xfrm>
          <a:prstGeom prst="downArrow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16200000" scaled="0"/>
            <a:tileRect/>
          </a:gradFill>
          <a:ln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sunset" dir="t"/>
          </a:scene3d>
          <a:sp3d extrusionH="76200" contourW="12700" prstMaterial="dkEdge">
            <a:bevelB/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539552" y="4149080"/>
            <a:ext cx="3024336" cy="122413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72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SKR HEAD1" pitchFamily="2" charset="-78"/>
              </a:rPr>
              <a:t>ل ، 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1115616" y="836712"/>
          <a:ext cx="7056783" cy="5098141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2352261"/>
                <a:gridCol w="2352261"/>
                <a:gridCol w="2352261"/>
              </a:tblGrid>
              <a:tr h="1379131">
                <a:tc gridSpan="3">
                  <a:txBody>
                    <a:bodyPr/>
                    <a:lstStyle/>
                    <a:p>
                      <a:pPr rtl="1"/>
                      <a:endParaRPr lang="ar-SA" sz="2000" dirty="0" smtClean="0">
                        <a:cs typeface="AdvertisingExtraBold" pitchFamily="2" charset="-78"/>
                      </a:endParaRPr>
                    </a:p>
                    <a:p>
                      <a:pPr algn="ctr" rtl="1"/>
                      <a:r>
                        <a:rPr lang="ar-SA" sz="6000" b="0" kern="1200" dirty="0" smtClean="0">
                          <a:solidFill>
                            <a:srgbClr val="E34F6F"/>
                          </a:solidFill>
                          <a:latin typeface="Calibri" pitchFamily="34" charset="0"/>
                          <a:ea typeface="+mn-ea"/>
                          <a:cs typeface="mohammad bold art 1" pitchFamily="2" charset="-78"/>
                        </a:rPr>
                        <a:t>الأمثلة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21068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الحرف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نون ساكنة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cs typeface="AdvertisingExtraBold" pitchFamily="2" charset="-78"/>
                        </a:rPr>
                        <a:t>تنوين</a:t>
                      </a:r>
                      <a:endParaRPr lang="ar-SA" sz="2400" b="0" dirty="0">
                        <a:solidFill>
                          <a:schemeClr val="accent2">
                            <a:lumMod val="50000"/>
                          </a:schemeClr>
                        </a:solidFill>
                        <a:cs typeface="AdvertisingExtraBold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ي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إنْ</a:t>
                      </a:r>
                      <a:r>
                        <a:rPr lang="ar-SA" sz="2800" b="0" baseline="0" dirty="0" smtClean="0">
                          <a:cs typeface="SKR HEAD1" pitchFamily="2" charset="-78"/>
                        </a:rPr>
                        <a:t> يَشأ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err="1" smtClean="0">
                          <a:cs typeface="SKR HEAD1" pitchFamily="2" charset="-78"/>
                        </a:rPr>
                        <a:t>ءايةً</a:t>
                      </a:r>
                      <a:r>
                        <a:rPr lang="ar-SA" sz="2800" b="0" baseline="0" dirty="0" smtClean="0">
                          <a:cs typeface="SKR HEAD1" pitchFamily="2" charset="-78"/>
                        </a:rPr>
                        <a:t> يُعرِضُوا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م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مِنْ مَال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عذابٌ مُقيم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و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مِنْ واق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يومئذٍ</a:t>
                      </a:r>
                      <a:r>
                        <a:rPr lang="ar-SA" sz="2800" b="0" baseline="0" dirty="0" smtClean="0">
                          <a:cs typeface="SKR HEAD1" pitchFamily="2" charset="-78"/>
                        </a:rPr>
                        <a:t> وَاهية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ن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مِنْ نَذير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شيءٍ</a:t>
                      </a:r>
                      <a:r>
                        <a:rPr lang="ar-SA" sz="2800" b="0" baseline="0" dirty="0" smtClean="0">
                          <a:cs typeface="SKR HEAD1" pitchFamily="2" charset="-78"/>
                        </a:rPr>
                        <a:t> نُكُر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ر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مِنْ ربك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لرءوفٌ رحيم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43635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dvertisingExtraBold" pitchFamily="2" charset="-78"/>
                        </a:rPr>
                        <a:t>ل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ومَنْ لم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0" dirty="0" smtClean="0">
                          <a:cs typeface="SKR HEAD1" pitchFamily="2" charset="-78"/>
                        </a:rPr>
                        <a:t>يومئذٍ لَخبير</a:t>
                      </a:r>
                      <a:endParaRPr lang="ar-SA" sz="28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249</Words>
  <Application>Microsoft Office PowerPoint</Application>
  <PresentationFormat>عرض على الشاشة (3:4)‏</PresentationFormat>
  <Paragraphs>125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سمة Office</vt:lpstr>
      <vt:lpstr>أحكام  النون الساكنة و التنوين</vt:lpstr>
      <vt:lpstr>النون الساكنة</vt:lpstr>
      <vt:lpstr>النون الساكنة</vt:lpstr>
      <vt:lpstr>النون الساكنة</vt:lpstr>
      <vt:lpstr>النون الساكنة</vt:lpstr>
      <vt:lpstr>النون الساكنة</vt:lpstr>
      <vt:lpstr>الفرق بين النون الساكنة والتنوين</vt:lpstr>
      <vt:lpstr>الشريحة 8</vt:lpstr>
      <vt:lpstr>الإدغام</vt:lpstr>
      <vt:lpstr>الشريحة 10</vt:lpstr>
      <vt:lpstr>لغةً </vt:lpstr>
      <vt:lpstr>الشريحة 12</vt:lpstr>
      <vt:lpstr>الشريحة 13</vt:lpstr>
      <vt:lpstr>لغةً </vt:lpstr>
      <vt:lpstr>إدغام بغنة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أحكام  النون الساكنة و التنوين</dc:title>
  <dc:creator>الصَبرُ ضِياء</dc:creator>
  <cp:lastModifiedBy>@mbyte</cp:lastModifiedBy>
  <cp:revision>14</cp:revision>
  <dcterms:created xsi:type="dcterms:W3CDTF">2012-02-17T16:01:01Z</dcterms:created>
  <dcterms:modified xsi:type="dcterms:W3CDTF">2013-02-10T21:27:06Z</dcterms:modified>
</cp:coreProperties>
</file>