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67" d="100"/>
          <a:sy n="67" d="100"/>
        </p:scale>
        <p:origin x="-1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ar-sa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A447B7-78F1-6241-BF80-731E78030FE6}" type="datetimeFigureOut">
              <a:rPr lang="en-US" smtClean="0"/>
              <a:pPr/>
              <a:t>3/2/12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CB8801D-9997-2248-B8E7-382DD8918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  <p:sldLayoutId r:id="rId17"/>
    <p:sldLayoutId r:id="rId18"/>
    <p:sldLayoutId r:id="rId19"/>
    <p:sldLayoutId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700" dirty="0" smtClean="0"/>
              <a:t>المحاضرة </a:t>
            </a:r>
            <a:r>
              <a:rPr lang="ar-sa" sz="3700" dirty="0" smtClean="0"/>
              <a:t>الخامسة</a:t>
            </a:r>
            <a:endParaRPr lang="en-US" sz="3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</a:rPr>
              <a:t>لو الشرطية غير الجازمة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304800"/>
            <a:ext cx="7350126" cy="6172200"/>
          </a:xfrm>
        </p:spPr>
        <p:txBody>
          <a:bodyPr>
            <a:normAutofit fontScale="92500"/>
          </a:bodyPr>
          <a:lstStyle/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“لو” حرف شرطٍ ، في مضيٍّ ، و يقل           إيلاؤها مستقبلاً ، لكن قُبِلْ.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لو حرف شرط فيما مضى ، إما كونها حرف شرط ، فلأن الثاني يتوقف وجوده على وجود الأول ، فإن لم يوجد الأول لم يوجد الثاني ، لأن انتفاء الأول سببٌ في انتفاء الثاني ، نحو : لو ذاكر نجح 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وهي تدخل على جملتين فتجعلهما في حكم جملةٍ واحدة ،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                         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و بعكس (إن)الشرطية ، إن دخلت على مستقبل قلبت معناه إلى الماضي.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قال تعالى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  <a:sym typeface="Wingdings"/>
              </a:rPr>
              <a:t>:”لو يطيعكم في كثيرٍ من الأمرِ لعنتُّم “،أي : لو أطاعكم .</a:t>
            </a:r>
          </a:p>
          <a:p>
            <a:pPr algn="r">
              <a:buFontTx/>
              <a:buChar char="•"/>
            </a:pPr>
            <a:r>
              <a:rPr lang="ar-sa" sz="2800" u="sng" dirty="0" smtClean="0">
                <a:solidFill>
                  <a:schemeClr val="accent6">
                    <a:lumMod val="75000"/>
                  </a:schemeClr>
                </a:solidFill>
              </a:rPr>
              <a:t>هل تعمل”لو “ عمل أدوات الشرط ؟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لم تعمل”لو “ مع اختصاصها بالفعل ، لأن الماضي لا يقبل الإعراب ، فجملتي الشرط و الجواب لا محل لهما من الإعراب.</a:t>
            </a:r>
            <a:endParaRPr lang="ar-sa" sz="2800" dirty="0" smtClean="0">
              <a:solidFill>
                <a:schemeClr val="accent1">
                  <a:lumMod val="75000"/>
                </a:schemeClr>
              </a:solidFill>
              <a:sym typeface="Wingdings"/>
            </a:endParaRP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7620001" cy="6096000"/>
          </a:xfrm>
        </p:spPr>
        <p:txBody>
          <a:bodyPr>
            <a:normAutofit/>
          </a:bodyPr>
          <a:lstStyle/>
          <a:p>
            <a:pPr algn="r">
              <a:buFontTx/>
              <a:buChar char="•"/>
            </a:pPr>
            <a:r>
              <a:rPr lang="ar-sa" sz="2800" u="sng" dirty="0" smtClean="0">
                <a:solidFill>
                  <a:schemeClr val="accent6">
                    <a:lumMod val="75000"/>
                  </a:schemeClr>
                </a:solidFill>
              </a:rPr>
              <a:t>هل يقع بعدها فعلٌ مستقبلٌ؟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4D264D"/>
                </a:solidFill>
              </a:rPr>
              <a:t>قد يقع بعدها ما هو مُستقبل المعنى ، ومنه قوله تعالى :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4D264D"/>
                </a:solidFill>
              </a:rPr>
              <a:t>{ وليخشَ الذين لو تركوا من خلفهم ذريةً ضعافاً خافوا عليهم }.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4D264D"/>
                </a:solidFill>
              </a:rPr>
              <a:t>{ليُظْهِرَهُ على الدِّينِ كُلِّهِ ولو كرِهَ المُشرِكون}.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4D264D"/>
                </a:solidFill>
              </a:rPr>
              <a:t>{قل لا يستوي الخبيثُ و الطيب ولو أعجَبك كثْرَةُ الخبيث }.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4D264D"/>
                </a:solidFill>
              </a:rPr>
              <a:t>وقول الشاعر : قومٌ إذا حاربوا شدّوا مآزرهم     دون النساء ولو باتت بأطهارِ.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وقولهم :” اعطوا السائل ولو جاء على فرس “.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فهذه أفعال تالية لــ”لو “ كلها مُستقبل المعنى ، ولا يصح تأويلها بماضي المعنى ، و إن كان لفظها ماضياً .</a:t>
            </a:r>
            <a:r>
              <a:rPr lang="ar-sa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endParaRPr lang="en-US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304800"/>
            <a:ext cx="7350126" cy="6172200"/>
          </a:xfrm>
        </p:spPr>
        <p:txBody>
          <a:bodyPr>
            <a:normAutofit lnSpcReduction="10000"/>
          </a:bodyPr>
          <a:lstStyle/>
          <a:p>
            <a:pPr algn="r">
              <a:buFontTx/>
              <a:buChar char="•"/>
            </a:pPr>
            <a:r>
              <a:rPr lang="ar-sa" sz="2800" u="sng" dirty="0" smtClean="0">
                <a:solidFill>
                  <a:srgbClr val="7A7901"/>
                </a:solidFill>
              </a:rPr>
              <a:t>هل يقعْ بعدها اسم ؟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“لو” الشرطية تختص بالفعل مُطلقاً ، فلا تدخل على الاسم ، كما أنّ (إن) الشرطية كذلك . لكن إذا وقع بعدها اسم </a:t>
            </a:r>
            <a:r>
              <a:rPr lang="ar-sa" sz="2800" u="sng" dirty="0" smtClean="0">
                <a:solidFill>
                  <a:schemeClr val="accent1">
                    <a:lumMod val="75000"/>
                  </a:schemeClr>
                </a:solidFill>
              </a:rPr>
              <a:t>فللنحاة في ذلك رأيان: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7A7901"/>
                </a:solidFill>
              </a:rPr>
              <a:t>الأول : </a:t>
            </a:r>
            <a:r>
              <a:rPr lang="ar-sa" sz="2800" u="sng" dirty="0" smtClean="0">
                <a:solidFill>
                  <a:schemeClr val="accent1">
                    <a:lumMod val="75000"/>
                  </a:schemeClr>
                </a:solidFill>
              </a:rPr>
              <a:t>للكوفيين ، وتبعهم المُبرِّد و الزّجاج و الزمخشري 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فيرون أنه إذا وقع بعدها اسم ، قُدِّرَ له فعل يعمل فيه ، ومنه قوله تعالى: {لو أنتم تملكون} ، فـ”أنتم “ مرفوع بـ”تملكون “ غير المذكورة ، لكن المذكورة مفسرةٌ لها ، تقول : لو أنَّ زيداً قائمٌ لقُمْت 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فـ”لو “ باقيةٌ على اختصاصها ، و”أنَّ “ وما دخلت عليه في موضع رفع فاعل بفعل محذوف ، و التقدير : لو ثبت أنّ.....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7A7901"/>
                </a:solidFill>
              </a:rPr>
              <a:t>الثاني : </a:t>
            </a:r>
            <a:r>
              <a:rPr lang="ar-sa" sz="2800" u="sng" dirty="0" smtClean="0">
                <a:solidFill>
                  <a:srgbClr val="4D264D"/>
                </a:solidFill>
              </a:rPr>
              <a:t>لسيبويه ومن تبعه.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4D264D"/>
                </a:solidFill>
              </a:rPr>
              <a:t>فيرون أنه إذا وقع بعدها اسمٌ زالت عن الاختصاص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أحكام جواب”لو “: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71600"/>
            <a:ext cx="7556313" cy="5334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/>
              <a:t>جواب”لو “ إما ماضٍ معنىً ، نحو :” لو لمْ يخَفِ الله لم يعْصِه “ ، أو وضعاً نحو :” لو جاء زيد لأكرمَ “، أو مضارع منفي كقوله تعالى: {قُل لو شاء الله ما تلوته}.</a:t>
            </a:r>
          </a:p>
          <a:p>
            <a:pPr algn="r">
              <a:buNone/>
            </a:pPr>
            <a:r>
              <a:rPr lang="ar-sa" sz="3200" dirty="0" smtClean="0"/>
              <a:t>وإذا كان جوابها مُثبتاً ، فالأكثر اقترانه باللام المعترضة ، وسُمِّيَت بذلك لدخولها على الفعل الذي هو الجواب ، فهي بمنزلة الفاء الداخلة على الشرط ، {لو نشاءُ لجعلناهُ حطاماً}، ويجوز تركها نحو { لو نشاء جعلناهُ أُجاجاً}.</a:t>
            </a:r>
          </a:p>
          <a:p>
            <a:pPr algn="r">
              <a:buNone/>
            </a:pPr>
            <a:r>
              <a:rPr lang="ar-sa" sz="3200" dirty="0" smtClean="0"/>
              <a:t>أما إذا كان جوابها منفياً فالأكثر تجرده من اللام ، نحوقوله تعالى:{قُل لو شاء الله ما تلوتُه عليكم}، وقوله:{ولو شاء ربُّكَ ما فعلوه}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05000"/>
            <a:ext cx="7556313" cy="4221163"/>
          </a:xfrm>
        </p:spPr>
        <p:txBody>
          <a:bodyPr>
            <a:normAutofit/>
          </a:bodyPr>
          <a:lstStyle/>
          <a:p>
            <a:pPr algn="r">
              <a:buFontTx/>
              <a:buChar char="•"/>
            </a:pPr>
            <a:r>
              <a:rPr lang="ar-sa" sz="3200" u="sng" dirty="0" smtClean="0">
                <a:solidFill>
                  <a:srgbClr val="7A7901"/>
                </a:solidFill>
              </a:rPr>
              <a:t>هل يُحذف جواب”لو “ قياساً على حذف جواب”إن “ الشرطية ؟</a:t>
            </a:r>
          </a:p>
          <a:p>
            <a:pPr algn="r">
              <a:buNone/>
            </a:pPr>
            <a:r>
              <a:rPr lang="ar-sa" sz="32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قد يُحذف جواب”لو “ تعظيماً للأمر ، و للعلم بأنها تقتضي الجواب ، كقولك لعبدِك:” لو فعلتَ سوءاً “ ، أمسكتَ عن الجواب تهويلاً عليه .</a:t>
            </a:r>
            <a:endParaRPr lang="en-US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762000"/>
            <a:ext cx="7086600" cy="3733800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الأسبوع القادم إمتحان أعمال السنة للفصل الدراسي الثاني</a:t>
            </a:r>
            <a:br>
              <a:rPr lang="ar-sa" dirty="0" smtClean="0"/>
            </a:b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من أول باب مالا ينصرف إلى نهاية جوازم الفعل المضارع</a:t>
            </a:r>
            <a:b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** ملحوظة :</a:t>
            </a: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ar-sa" dirty="0" smtClean="0"/>
              <a:t>جميع ما طُلِبَ منكِ من واجبات ، سواء أسئلة تطبيقية ،     أو شواهد قرآنية مُطـــالبة بها في الامتحان ! </a:t>
            </a: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  مع تمنياتي لبنياتي بالتوفيق ،،  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81</TotalTime>
  <Words>613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Advantage</vt:lpstr>
      <vt:lpstr>المحاضرة الخامسة</vt:lpstr>
      <vt:lpstr>Slide 2</vt:lpstr>
      <vt:lpstr>Slide 3</vt:lpstr>
      <vt:lpstr>Slide 4</vt:lpstr>
      <vt:lpstr>أحكام جواب”لو “:</vt:lpstr>
      <vt:lpstr>Slide 6</vt:lpstr>
      <vt:lpstr>الأسبوع القادم إمتحان أعمال السنة للفصل الدراسي الثاني من أول باب مالا ينصرف إلى نهاية جوازم الفعل المضارع ** ملحوظة : جميع ما طُلِبَ منكِ من واجبات ، سواء أسئلة تطبيقية ،     أو شواهد قرآنية مُطـــالبة بها في الامتحان !                  مع تمنياتي لبنياتي بالتوفيق ،،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الثامنة</dc:title>
  <dc:creator>Mabook  Pro</dc:creator>
  <cp:lastModifiedBy>Mabook  Pro</cp:lastModifiedBy>
  <cp:revision>11</cp:revision>
  <dcterms:created xsi:type="dcterms:W3CDTF">2012-03-02T18:09:36Z</dcterms:created>
  <dcterms:modified xsi:type="dcterms:W3CDTF">2012-03-02T18:20:04Z</dcterms:modified>
</cp:coreProperties>
</file>