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Default Extension="rels" ContentType="application/vnd.openxmlformats-package.relationships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9.xml" ContentType="application/vnd.openxmlformats-officedocument.presentationml.slideLayout+xml"/>
  <Default Extension="jpeg" ContentType="image/jpeg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Override PartName="/ppt/slideLayouts/slideLayout10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4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sldIdLst>
    <p:sldId id="256" r:id="rId2"/>
    <p:sldId id="257" r:id="rId3"/>
    <p:sldId id="258" r:id="rId4"/>
    <p:sldId id="259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5620"/>
    <p:restoredTop sz="94660"/>
  </p:normalViewPr>
  <p:slideViewPr>
    <p:cSldViewPr snapToObjects="1">
      <p:cViewPr varScale="1">
        <p:scale>
          <a:sx n="67" d="100"/>
          <a:sy n="67" d="100"/>
        </p:scale>
        <p:origin x="-153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2825"/>
            <a:ext cx="8229600" cy="2136775"/>
          </a:xfrm>
        </p:spPr>
        <p:txBody>
          <a:bodyPr anchor="b" anchorCtr="0">
            <a:noAutofit/>
          </a:bodyPr>
          <a:lstStyle>
            <a:lvl1pPr>
              <a:defRPr sz="5600"/>
            </a:lvl1pPr>
          </a:lstStyle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464424"/>
            <a:ext cx="8229600" cy="1174375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9A0AD-B288-D842-A567-36776065D08B}" type="datetimeFigureOut">
              <a:rPr lang="en-US" smtClean="0"/>
              <a:pPr/>
              <a:t>3/9/12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9A0AD-B288-D842-A567-36776065D08B}" type="datetimeFigureOut">
              <a:rPr lang="en-US" smtClean="0"/>
              <a:pPr/>
              <a:t>3/9/12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3D73-C725-7C40-9698-1513AA6B89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8435"/>
            <a:ext cx="8229600" cy="1362075"/>
          </a:xfrm>
        </p:spPr>
        <p:txBody>
          <a:bodyPr anchor="b" anchorCtr="0">
            <a:noAutofit/>
          </a:bodyPr>
          <a:lstStyle>
            <a:lvl1pPr algn="ctr">
              <a:defRPr sz="4800" b="1" cap="none" baseline="0"/>
            </a:lvl1pPr>
          </a:lstStyle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430401"/>
            <a:ext cx="8229600" cy="1500187"/>
          </a:xfrm>
        </p:spPr>
        <p:txBody>
          <a:bodyPr anchor="t" anchorCtr="0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9A0AD-B288-D842-A567-36776065D08B}" type="datetimeFigureOut">
              <a:rPr lang="en-US" smtClean="0"/>
              <a:pPr/>
              <a:t>3/9/12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9604A-DDD4-4BE5-9F0F-C50D317D165F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4825"/>
            <a:ext cx="3931920" cy="38735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4880" y="1774825"/>
            <a:ext cx="3931920" cy="38735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9A0AD-B288-D842-A567-36776065D08B}" type="datetimeFigureOut">
              <a:rPr lang="en-US" smtClean="0"/>
              <a:pPr/>
              <a:t>3/9/12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3D73-C725-7C40-9698-1513AA6B89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77788"/>
            <a:ext cx="3931920" cy="739776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362199"/>
            <a:ext cx="3931920" cy="32861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577788"/>
            <a:ext cx="3931920" cy="739776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362199"/>
            <a:ext cx="3931920" cy="32861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9A0AD-B288-D842-A567-36776065D08B}" type="datetimeFigureOut">
              <a:rPr lang="en-US" smtClean="0"/>
              <a:pPr/>
              <a:t>3/9/12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3D73-C725-7C40-9698-1513AA6B89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9A0AD-B288-D842-A567-36776065D08B}" type="datetimeFigureOut">
              <a:rPr lang="en-US" smtClean="0"/>
              <a:pPr/>
              <a:t>3/9/12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3D73-C725-7C40-9698-1513AA6B89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9A0AD-B288-D842-A567-36776065D08B}" type="datetimeFigureOut">
              <a:rPr lang="en-US" smtClean="0"/>
              <a:pPr/>
              <a:t>3/9/12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3D73-C725-7C40-9698-1513AA6B89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81000"/>
            <a:ext cx="3840480" cy="1162050"/>
          </a:xfrm>
        </p:spPr>
        <p:txBody>
          <a:bodyPr anchor="b">
            <a:normAutofit/>
          </a:bodyPr>
          <a:lstStyle>
            <a:lvl1pPr algn="ctr">
              <a:defRPr sz="3000" b="1"/>
            </a:lvl1pPr>
          </a:lstStyle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6320" y="273050"/>
            <a:ext cx="3840480" cy="53752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1600201"/>
            <a:ext cx="3840480" cy="3733800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9A0AD-B288-D842-A567-36776065D08B}" type="datetimeFigureOut">
              <a:rPr lang="en-US" smtClean="0"/>
              <a:pPr/>
              <a:t>3/9/12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3D73-C725-7C40-9698-1513AA6B89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3840480" cy="1161288"/>
          </a:xfr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46320" y="274320"/>
            <a:ext cx="3840480" cy="5376672"/>
          </a:xfrm>
          <a:effectLst>
            <a:outerShdw blurRad="114300" sx="103000" sy="103000" algn="ctr" rotWithShape="0">
              <a:schemeClr val="bg1">
                <a:lumMod val="75000"/>
                <a:lumOff val="25000"/>
                <a:alpha val="50000"/>
              </a:schemeClr>
            </a:outerShdw>
          </a:effectLst>
          <a:scene3d>
            <a:camera prst="orthographicFront"/>
            <a:lightRig rig="threePt" dir="t"/>
          </a:scene3d>
          <a:sp3d>
            <a:bevelT w="12700" h="12700"/>
          </a:sp3d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840480" cy="373075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ar-s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9A0AD-B288-D842-A567-36776065D08B}" type="datetimeFigureOut">
              <a:rPr lang="en-US" smtClean="0"/>
              <a:pPr/>
              <a:t>3/9/12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3D73-C725-7C40-9698-1513AA6B89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44865"/>
            <a:ext cx="8229600" cy="1071641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274320"/>
            <a:ext cx="8229600" cy="2971800"/>
          </a:xfrm>
          <a:effectLst>
            <a:outerShdw blurRad="114300" sx="103000" sy="103000" algn="ctr" rotWithShape="0">
              <a:schemeClr val="bg1">
                <a:lumMod val="75000"/>
                <a:lumOff val="25000"/>
                <a:alpha val="50000"/>
              </a:schemeClr>
            </a:outerShdw>
          </a:effectLst>
          <a:scene3d>
            <a:camera prst="orthographicFront"/>
            <a:lightRig rig="threePt" dir="t"/>
          </a:scene3d>
          <a:sp3d>
            <a:bevelT w="12700" h="12700"/>
          </a:sp3d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Click icon to add picture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9A0AD-B288-D842-A567-36776065D08B}" type="datetimeFigureOut">
              <a:rPr lang="en-US" smtClean="0"/>
              <a:pPr/>
              <a:t>3/9/12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3D73-C725-7C40-9698-1513AA6B898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4329953"/>
            <a:ext cx="7924801" cy="131837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9A0AD-B288-D842-A567-36776065D08B}" type="datetimeFigureOut">
              <a:rPr lang="en-US" smtClean="0"/>
              <a:pPr/>
              <a:t>3/9/12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3D73-C725-7C40-9698-1513AA6B89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22776" y="274639"/>
            <a:ext cx="1452283" cy="5373686"/>
          </a:xfrm>
        </p:spPr>
        <p:txBody>
          <a:bodyPr vert="eaVert"/>
          <a:lstStyle/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871447" cy="5373687"/>
          </a:xfrm>
        </p:spPr>
        <p:txBody>
          <a:bodyPr vert="eaVert"/>
          <a:lstStyle/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9A0AD-B288-D842-A567-36776065D08B}" type="datetimeFigureOut">
              <a:rPr lang="en-US" smtClean="0"/>
              <a:pPr/>
              <a:t>3/9/12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3D73-C725-7C40-9698-1513AA6B89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61565"/>
            <a:ext cx="8229600" cy="3877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32494" y="58832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5F09A0AD-B288-D842-A567-36776065D08B}" type="datetimeFigureOut">
              <a:rPr lang="en-US" smtClean="0"/>
              <a:pPr/>
              <a:t>3/9/12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5494" y="58832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29100" y="5883275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32D83D73-C725-7C40-9698-1513AA6B898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  <p:sldLayoutId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Tx/>
        <a:buBlip>
          <a:blip r:embed="rId14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FontTx/>
        <a:buBlip>
          <a:blip r:embed="rId14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Tx/>
        <a:buBlip>
          <a:blip r:embed="rId1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FontTx/>
        <a:buBlip>
          <a:blip r:embed="rId1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Tx/>
        <a:buBlip>
          <a:blip r:embed="rId1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المحاضرة  ال</a:t>
            </a:r>
            <a:r>
              <a:rPr lang="ar-sa" dirty="0" smtClean="0"/>
              <a:t>سادسة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ar-sa" sz="4200" dirty="0" smtClean="0"/>
              <a:t>أمَّــا ، و لوْلا ، و لَـوْما 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1"/>
            <a:ext cx="8229600" cy="5943600"/>
          </a:xfrm>
        </p:spPr>
        <p:txBody>
          <a:bodyPr>
            <a:normAutofit fontScale="85000" lnSpcReduction="10000"/>
          </a:bodyPr>
          <a:lstStyle/>
          <a:p>
            <a:pPr algn="r">
              <a:buNone/>
            </a:pPr>
            <a:r>
              <a:rPr lang="ar-sa" sz="4400" b="1" u="sng" dirty="0" smtClean="0">
                <a:solidFill>
                  <a:srgbClr val="FF0000"/>
                </a:solidFill>
              </a:rPr>
              <a:t>أما : </a:t>
            </a:r>
            <a:r>
              <a:rPr lang="ar-sa" sz="4400" dirty="0" smtClean="0"/>
              <a:t>حرف شرط و توكيد دائماً، و تفصيل غالباً .</a:t>
            </a:r>
          </a:p>
          <a:p>
            <a:pPr algn="r">
              <a:buNone/>
            </a:pPr>
            <a:r>
              <a:rPr lang="ar-sa" sz="4400" dirty="0" smtClean="0">
                <a:solidFill>
                  <a:srgbClr val="FFFFFF"/>
                </a:solidFill>
              </a:rPr>
              <a:t>يدل على الأول مجيء الفاء بعدها، ومنه قوله تعالى:”فأما الذين آمنوا فيعلمون أنه الحق “.</a:t>
            </a:r>
          </a:p>
          <a:p>
            <a:pPr algn="r">
              <a:buNone/>
            </a:pPr>
            <a:r>
              <a:rPr lang="ar-sa" sz="4400" dirty="0" smtClean="0">
                <a:solidFill>
                  <a:srgbClr val="FFFFFF"/>
                </a:solidFill>
              </a:rPr>
              <a:t>قال سيبويه : ( و أما”أمّـا “ ففيها معنى الجزاء ، فإذا قلت : أما زيدٌ فمنطلق ، فكأنك قلت :مهما يكن من شئ فزيدٌ منطلق ، ألا ترى أنّ”الفاء </a:t>
            </a:r>
            <a:r>
              <a:rPr lang="en-US" sz="4400" dirty="0" smtClean="0">
                <a:solidFill>
                  <a:srgbClr val="FFFFFF"/>
                </a:solidFill>
              </a:rPr>
              <a:t> “</a:t>
            </a:r>
            <a:r>
              <a:rPr lang="ar-sa" sz="4400" dirty="0" smtClean="0">
                <a:solidFill>
                  <a:srgbClr val="FFFFFF"/>
                </a:solidFill>
              </a:rPr>
              <a:t>لازمة لها أبداً، فلو لم يكن معناها الشرط ، لما صحَّ تفسيرها بما هو في معناه ).</a:t>
            </a:r>
          </a:p>
          <a:p>
            <a:pPr algn="r">
              <a:buNone/>
            </a:pPr>
            <a:r>
              <a:rPr lang="ar-sa" sz="4400" dirty="0" smtClean="0">
                <a:solidFill>
                  <a:srgbClr val="FFFFFF"/>
                </a:solidFill>
              </a:rPr>
              <a:t>ومنه قوله تعالى:” و أما اليتيم فلا تقهر “، و قوله تعالى :”و أما بنعمة ربك فحدث “ .  </a:t>
            </a:r>
            <a:endParaRPr lang="en-US" sz="4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1"/>
            <a:ext cx="8229600" cy="5943600"/>
          </a:xfrm>
        </p:spPr>
        <p:txBody>
          <a:bodyPr>
            <a:normAutofit fontScale="92500" lnSpcReduction="10000"/>
          </a:bodyPr>
          <a:lstStyle/>
          <a:p>
            <a:pPr algn="r">
              <a:buNone/>
            </a:pPr>
            <a:r>
              <a:rPr lang="ar-sa" sz="4400" dirty="0" smtClean="0">
                <a:solidFill>
                  <a:srgbClr val="FFFFFF"/>
                </a:solidFill>
              </a:rPr>
              <a:t>و يدل على الثاني ما ذكره الزمخشري فقال :” أمَّــا حرفٌ يعطي الكلام فضل توكيد ، تقول : أما زيدٌ فذاهب ، إذا قصدتَ أنّه لا محالة ذاهب “.</a:t>
            </a:r>
          </a:p>
          <a:p>
            <a:pPr algn="r">
              <a:buNone/>
            </a:pPr>
            <a:r>
              <a:rPr lang="ar-sa" sz="4400" dirty="0" smtClean="0">
                <a:solidFill>
                  <a:srgbClr val="FFFFFF"/>
                </a:solidFill>
              </a:rPr>
              <a:t>أما الثالث ، وهو التفصيل بعد الإجمال ، كقوله تعالى :”أمّــا السفينةُ فكانت لمساكين يعملون في البحر فأردتُ أن أعيبها “ ، وقوله تعالى:” و أمّا الغلام فكان أبواه “،وقوله تعالى :”و أمّا الجدار فكان لغلامين يتيمين في المدينة “.</a:t>
            </a:r>
          </a:p>
          <a:p>
            <a:pPr algn="r">
              <a:buNone/>
            </a:pPr>
            <a:r>
              <a:rPr lang="ar-sa" sz="4400" dirty="0" smtClean="0">
                <a:solidFill>
                  <a:srgbClr val="FFFFFF"/>
                </a:solidFill>
              </a:rPr>
              <a:t>ففصل بأمّــا ما تقدم من الإجمال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1"/>
            <a:ext cx="8229600" cy="5943600"/>
          </a:xfrm>
        </p:spPr>
        <p:txBody>
          <a:bodyPr>
            <a:normAutofit fontScale="77500" lnSpcReduction="20000"/>
          </a:bodyPr>
          <a:lstStyle/>
          <a:p>
            <a:pPr algn="r">
              <a:buNone/>
            </a:pPr>
            <a:r>
              <a:rPr lang="ar-sa" sz="4400" b="1" u="sng" dirty="0" smtClean="0">
                <a:solidFill>
                  <a:srgbClr val="FF0000"/>
                </a:solidFill>
              </a:rPr>
              <a:t>هل يجوز حذف” الفاء “ من جوابها؟</a:t>
            </a:r>
          </a:p>
          <a:p>
            <a:pPr algn="r">
              <a:buNone/>
            </a:pPr>
            <a:r>
              <a:rPr lang="ar-sa" sz="4400" dirty="0" smtClean="0">
                <a:solidFill>
                  <a:srgbClr val="FFFFFF"/>
                </a:solidFill>
              </a:rPr>
              <a:t>بما أنها نائبة عن أداة شرط وجملته ،لكونها تؤول بـ(مهما يكن من شئ) لابد من فاء تالية لتاليها .</a:t>
            </a:r>
          </a:p>
          <a:p>
            <a:pPr algn="r">
              <a:buNone/>
            </a:pPr>
            <a:r>
              <a:rPr lang="ar-sa" sz="4400" dirty="0" smtClean="0">
                <a:solidFill>
                  <a:srgbClr val="FFFFFF"/>
                </a:solidFill>
              </a:rPr>
              <a:t>لكن إن دخلت على قول قد طُرِح استغناءً عنه بالمقول، فيجب حذفها معه كقوله تعالى:” فأما الذين اسودت وجوههم اكفرتم “، أي :فيقال لهم أكفرتم ، فتحذف بكثرة عند حذف القول معه كالآية السابقة ، و بقلة فيما عدا ذلك ،كقوله صلى الله عليه          و سلم :”أما بعد   ما بالُ رجال يشترطون شروطاً ليست في كتاب الله “، والأصل : (أما بعد  فما بال )، فحذفت الفاء وهذا قليل .</a:t>
            </a:r>
          </a:p>
          <a:p>
            <a:pPr algn="r">
              <a:buNone/>
            </a:pPr>
            <a:r>
              <a:rPr lang="ar-sa" sz="4400" dirty="0" smtClean="0">
                <a:solidFill>
                  <a:srgbClr val="FFFFFF"/>
                </a:solidFill>
              </a:rPr>
              <a:t>ومنه قول الشاعر : </a:t>
            </a:r>
          </a:p>
          <a:p>
            <a:pPr algn="r">
              <a:buNone/>
            </a:pPr>
            <a:r>
              <a:rPr lang="ar-sa" sz="4400" dirty="0" smtClean="0">
                <a:solidFill>
                  <a:srgbClr val="FFFFFF"/>
                </a:solidFill>
              </a:rPr>
              <a:t>فأما القتال لا قتال لديكم             فأما الصدور لا صدور لجعفر .</a:t>
            </a:r>
          </a:p>
          <a:p>
            <a:pPr algn="r">
              <a:buNone/>
            </a:pPr>
            <a:endParaRPr lang="en-US" sz="4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ar-sa" dirty="0" smtClean="0"/>
              <a:t>لوْلا ، و لَـوْما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8915400" cy="5029199"/>
          </a:xfrm>
        </p:spPr>
        <p:txBody>
          <a:bodyPr>
            <a:noAutofit/>
          </a:bodyPr>
          <a:lstStyle/>
          <a:p>
            <a:pPr algn="r">
              <a:buNone/>
            </a:pPr>
            <a:r>
              <a:rPr lang="ar-sa" sz="2900" dirty="0" smtClean="0"/>
              <a:t>لولا ولوما يلزمان الابتداء                إذا امتناعاً بوجودٍ عُقِداَ </a:t>
            </a:r>
          </a:p>
          <a:p>
            <a:pPr algn="r">
              <a:buNone/>
            </a:pPr>
            <a:r>
              <a:rPr lang="ar-sa" sz="2900" dirty="0" smtClean="0"/>
              <a:t>لــ (لولا ، ولوما ) وجهان :</a:t>
            </a:r>
          </a:p>
          <a:p>
            <a:pPr algn="r">
              <a:buNone/>
            </a:pPr>
            <a:r>
              <a:rPr lang="ar-sa" sz="2900" dirty="0" smtClean="0"/>
              <a:t>أحدهما : أن يدلا على امتناع جوابهما ، لوجود تاليهما ، فيختصان بالجمل الاسمية نحو :”لولا أنتم لكنا مؤمنين “، وَ لولا الماء لهلك الزرع .</a:t>
            </a:r>
          </a:p>
          <a:p>
            <a:pPr algn="r">
              <a:buNone/>
            </a:pPr>
            <a:r>
              <a:rPr lang="ar-sa" sz="2900" dirty="0" smtClean="0"/>
              <a:t>الثاني : أن يدلا على التحضيض ، وهو المبالغة في الحضِّ على الشيء ، وهو طلبه ، والحثُّ على فعله ، وحروفه ( هلاّ ، ألاّ ، لوْلا ، لوما )، فإذا وليهن ّ المستقبل كُنَّ تحضيضاً ، و إذا وليهنَّ الماضي كُنَّ لوماً و توبيخاً ، و أهل البصرة يسمونها حرف التحضيض و الأمر 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1"/>
            <a:ext cx="8229600" cy="5943600"/>
          </a:xfrm>
        </p:spPr>
        <p:txBody>
          <a:bodyPr>
            <a:normAutofit fontScale="85000" lnSpcReduction="20000"/>
          </a:bodyPr>
          <a:lstStyle/>
          <a:p>
            <a:pPr algn="r">
              <a:buNone/>
            </a:pPr>
            <a:r>
              <a:rPr lang="ar-sa" sz="4400" dirty="0" smtClean="0"/>
              <a:t>ويختصان بالجملة الفعلية كقوله تعالى :”لولا أُنزِلَ علينا الملائكة “ ، وقوله :”لوما تأتينا بالملائكة “ وقوله :”فلولا نفرَ من كُلِّ فرقةٍ منهم “. </a:t>
            </a:r>
            <a:endParaRPr lang="en-US" sz="4400" dirty="0" smtClean="0"/>
          </a:p>
          <a:p>
            <a:pPr algn="r">
              <a:buNone/>
            </a:pPr>
            <a:r>
              <a:rPr lang="ar-sa" sz="4400" b="1" u="sng" dirty="0" smtClean="0">
                <a:solidFill>
                  <a:schemeClr val="accent1"/>
                </a:solidFill>
              </a:rPr>
              <a:t>بما أنّ أدوات التحضيض تختص بالفعل فهل يقع بعدها اسم ؟</a:t>
            </a:r>
          </a:p>
          <a:p>
            <a:pPr algn="r">
              <a:buNone/>
            </a:pPr>
            <a:r>
              <a:rPr lang="ar-sa" sz="4400" dirty="0" smtClean="0">
                <a:solidFill>
                  <a:srgbClr val="FFFFFF"/>
                </a:solidFill>
              </a:rPr>
              <a:t>إذا وقع بعدها اسم ، يكون معمولاً لفعل مضمر، أو لفعل مؤخر عن الاسم ، ومن الأول قول الشاعر :</a:t>
            </a:r>
          </a:p>
          <a:p>
            <a:pPr algn="r">
              <a:buNone/>
            </a:pPr>
            <a:r>
              <a:rPr lang="ar-sa" sz="4400" dirty="0" smtClean="0">
                <a:solidFill>
                  <a:srgbClr val="FFFFFF"/>
                </a:solidFill>
              </a:rPr>
              <a:t>هلاّ التقدم و القلوبُ صحاح.......... </a:t>
            </a:r>
          </a:p>
          <a:p>
            <a:pPr algn="r">
              <a:buNone/>
            </a:pPr>
            <a:r>
              <a:rPr lang="ar-sa" sz="4400" dirty="0" smtClean="0">
                <a:solidFill>
                  <a:srgbClr val="FFFFFF"/>
                </a:solidFill>
              </a:rPr>
              <a:t>التقدير هلاّ وُجِدَ التقدم .</a:t>
            </a:r>
          </a:p>
          <a:p>
            <a:pPr algn="r">
              <a:buNone/>
            </a:pPr>
            <a:r>
              <a:rPr lang="ar-sa" sz="4400" smtClean="0">
                <a:solidFill>
                  <a:srgbClr val="FFFFFF"/>
                </a:solidFill>
              </a:rPr>
              <a:t>ومن الثاني : لولا زيداً ضربتَ ، فزيداً مفعول به مقدّم .</a:t>
            </a:r>
            <a:endParaRPr lang="en-US" sz="4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rte">
  <a:themeElements>
    <a:clrScheme name="Forte">
      <a:dk1>
        <a:srgbClr val="FFFFFF"/>
      </a:dk1>
      <a:lt1>
        <a:srgbClr val="000000"/>
      </a:lt1>
      <a:dk2>
        <a:srgbClr val="292828"/>
      </a:dk2>
      <a:lt2>
        <a:srgbClr val="DEDEDE"/>
      </a:lt2>
      <a:accent1>
        <a:srgbClr val="C70F0C"/>
      </a:accent1>
      <a:accent2>
        <a:srgbClr val="DD6B0D"/>
      </a:accent2>
      <a:accent3>
        <a:srgbClr val="FAA700"/>
      </a:accent3>
      <a:accent4>
        <a:srgbClr val="93E50D"/>
      </a:accent4>
      <a:accent5>
        <a:srgbClr val="17C7BA"/>
      </a:accent5>
      <a:accent6>
        <a:srgbClr val="0A96E4"/>
      </a:accent6>
      <a:hlink>
        <a:srgbClr val="8F3BED"/>
      </a:hlink>
      <a:folHlink>
        <a:srgbClr val="C29EEB"/>
      </a:folHlink>
    </a:clrScheme>
    <a:fontScheme name="Forte">
      <a:majorFont>
        <a:latin typeface="Constantia"/>
        <a:ea typeface=""/>
        <a:cs typeface=""/>
        <a:font script="Jpan" typeface="ＭＳ 明朝"/>
      </a:majorFont>
      <a:minorFont>
        <a:latin typeface="Constantia"/>
        <a:ea typeface=""/>
        <a:cs typeface=""/>
        <a:font script="Jpan" typeface="ＭＳ 明朝"/>
      </a:minorFont>
    </a:fontScheme>
    <a:fmtScheme name="Fort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50000"/>
                <a:lumMod val="70000"/>
              </a:schemeClr>
            </a:gs>
            <a:gs pos="35000">
              <a:schemeClr val="phClr">
                <a:tint val="100000"/>
                <a:shade val="90000"/>
                <a:satMod val="150000"/>
                <a:lumMod val="80000"/>
              </a:schemeClr>
            </a:gs>
            <a:gs pos="100000">
              <a:schemeClr val="phClr">
                <a:tint val="100000"/>
                <a:satMod val="150000"/>
                <a:lumMod val="11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30000"/>
                <a:lumMod val="80000"/>
              </a:schemeClr>
            </a:gs>
            <a:gs pos="80000">
              <a:schemeClr val="phClr">
                <a:shade val="90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14300" sx="105000" sy="105000" algn="ctr" rotWithShape="0">
              <a:srgbClr val="5F5F5F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twoPt" dir="tr">
              <a:rot lat="0" lon="0" rev="5400000"/>
            </a:lightRig>
          </a:scene3d>
          <a:sp3d>
            <a:bevelT w="12700" h="25400"/>
          </a:sp3d>
        </a:effectStyle>
        <a:effectStyle>
          <a:effectLst>
            <a:outerShdw blurRad="114300" dist="25400" sx="103000" sy="103000" algn="ctr" rotWithShape="0">
              <a:srgbClr val="4B4B4B">
                <a:alpha val="50000"/>
              </a:srgbClr>
            </a:outerShdw>
            <a:reflection blurRad="38100" stA="80000" endPos="50000" dist="38100" dir="5400000" sy="-100000" rotWithShape="0"/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>
            <a:bevelT w="127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Forte.thmx</Template>
  <TotalTime>69</TotalTime>
  <Words>536</Words>
  <Application>Microsoft Macintosh PowerPoint</Application>
  <PresentationFormat>On-screen Show (4:3)</PresentationFormat>
  <Paragraphs>25</Paragraphs>
  <Slides>6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Forte</vt:lpstr>
      <vt:lpstr>المحاضرة  السادسة</vt:lpstr>
      <vt:lpstr>Slide 2</vt:lpstr>
      <vt:lpstr>Slide 3</vt:lpstr>
      <vt:lpstr>Slide 4</vt:lpstr>
      <vt:lpstr>لوْلا ، و لَـوْما </vt:lpstr>
      <vt:lpstr>Slide 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العاشرة</dc:title>
  <dc:creator>Mabook  Pro</dc:creator>
  <cp:lastModifiedBy>Mabook  Pro</cp:lastModifiedBy>
  <cp:revision>9</cp:revision>
  <dcterms:created xsi:type="dcterms:W3CDTF">2012-03-09T12:42:06Z</dcterms:created>
  <dcterms:modified xsi:type="dcterms:W3CDTF">2012-03-09T12:50:46Z</dcterms:modified>
</cp:coreProperties>
</file>