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21"/>
  </p:notesMasterIdLst>
  <p:sldIdLst>
    <p:sldId id="256" r:id="rId2"/>
    <p:sldId id="257" r:id="rId3"/>
    <p:sldId id="274" r:id="rId4"/>
    <p:sldId id="258" r:id="rId5"/>
    <p:sldId id="273" r:id="rId6"/>
    <p:sldId id="259" r:id="rId7"/>
    <p:sldId id="272" r:id="rId8"/>
    <p:sldId id="260" r:id="rId9"/>
    <p:sldId id="268" r:id="rId10"/>
    <p:sldId id="267" r:id="rId11"/>
    <p:sldId id="261" r:id="rId12"/>
    <p:sldId id="271" r:id="rId13"/>
    <p:sldId id="262" r:id="rId14"/>
    <p:sldId id="263" r:id="rId15"/>
    <p:sldId id="270" r:id="rId16"/>
    <p:sldId id="264" r:id="rId17"/>
    <p:sldId id="269" r:id="rId18"/>
    <p:sldId id="265" r:id="rId19"/>
    <p:sldId id="266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3542" autoAdjust="0"/>
  </p:normalViewPr>
  <p:slideViewPr>
    <p:cSldViewPr snapToObjects="1">
      <p:cViewPr varScale="1">
        <p:scale>
          <a:sx n="73" d="100"/>
          <a:sy n="73" d="100"/>
        </p:scale>
        <p:origin x="-13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5C530-84CF-0E4F-8329-FA4CEDCE2BA3}" type="datetimeFigureOut">
              <a:rPr lang="en-US" smtClean="0"/>
              <a:pPr/>
              <a:t>4/15/12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BC1E5-791A-2649-99B8-10D6D149E2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BC1E5-791A-2649-99B8-10D6D149E2A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BC1E5-791A-2649-99B8-10D6D149E2A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A56F5F-0E26-4BEB-B6AA-8BD99CFF6A55}" type="datetimeFigureOut">
              <a:rPr smtClean="0"/>
              <a:pPr/>
              <a:t>6/3/2007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05C6-B68C-7D40-B5B9-6E6C82589406}" type="datetimeFigureOut">
              <a:rPr lang="en-US" smtClean="0"/>
              <a:pPr/>
              <a:t>4/15/12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EEA1-E454-4744-8001-27EDB27C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5B05C6-B68C-7D40-B5B9-6E6C82589406}" type="datetimeFigureOut">
              <a:rPr lang="en-US" smtClean="0"/>
              <a:pPr/>
              <a:t>4/15/12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ar-sa" smtClean="0"/>
              <a:t>Click icon to add picture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5338-5E5C-4C44-8E93-B98641B4B209}" type="datetimeFigureOut">
              <a:rPr smtClean="0"/>
              <a:pPr/>
              <a:t>6/3/2007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7D87C-65A5-496D-87B3-2194CD1739D5}" type="slidenum">
              <a:rPr smtClean="0"/>
              <a:pPr/>
              <a:t>‹#›</a:t>
            </a:fld>
            <a:endParaRPr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05C6-B68C-7D40-B5B9-6E6C82589406}" type="datetimeFigureOut">
              <a:rPr lang="en-US" smtClean="0"/>
              <a:pPr/>
              <a:t>4/15/12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EEA1-E454-4744-8001-27EDB27C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05C6-B68C-7D40-B5B9-6E6C82589406}" type="datetimeFigureOut">
              <a:rPr lang="en-US" smtClean="0"/>
              <a:pPr/>
              <a:t>4/15/12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EEA1-E454-4744-8001-27EDB27C0CB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05C6-B68C-7D40-B5B9-6E6C82589406}" type="datetimeFigureOut">
              <a:rPr lang="en-US" smtClean="0"/>
              <a:pPr/>
              <a:t>4/15/12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EEA1-E454-4744-8001-27EDB27C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05C6-B68C-7D40-B5B9-6E6C82589406}" type="datetimeFigureOut">
              <a:rPr lang="en-US" smtClean="0"/>
              <a:pPr/>
              <a:t>4/15/12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EEA1-E454-4744-8001-27EDB27C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05C6-B68C-7D40-B5B9-6E6C82589406}" type="datetimeFigureOut">
              <a:rPr lang="en-US" smtClean="0"/>
              <a:pPr/>
              <a:t>4/15/12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2F2EEA1-E454-4744-8001-27EDB27C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05C6-B68C-7D40-B5B9-6E6C82589406}" type="datetimeFigureOut">
              <a:rPr lang="en-US" smtClean="0"/>
              <a:pPr/>
              <a:t>4/15/12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EEA1-E454-4744-8001-27EDB27C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05C6-B68C-7D40-B5B9-6E6C82589406}" type="datetimeFigureOut">
              <a:rPr lang="en-US" smtClean="0"/>
              <a:pPr/>
              <a:t>4/15/12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EEA1-E454-4744-8001-27EDB27C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05C6-B68C-7D40-B5B9-6E6C82589406}" type="datetimeFigureOut">
              <a:rPr lang="en-US" smtClean="0"/>
              <a:pPr/>
              <a:t>4/15/12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EEA1-E454-4744-8001-27EDB27C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05C6-B68C-7D40-B5B9-6E6C82589406}" type="datetimeFigureOut">
              <a:rPr lang="en-US" smtClean="0"/>
              <a:pPr/>
              <a:t>4/15/12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EEA1-E454-4744-8001-27EDB27C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BC5B05C6-B68C-7D40-B5B9-6E6C82589406}" type="datetimeFigureOut">
              <a:rPr lang="en-US" smtClean="0"/>
              <a:pPr/>
              <a:t>4/15/12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2F2EEA1-E454-4744-8001-27EDB27C0C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743200"/>
            <a:ext cx="6477000" cy="1914144"/>
          </a:xfrm>
        </p:spPr>
        <p:txBody>
          <a:bodyPr/>
          <a:lstStyle/>
          <a:p>
            <a:pPr algn="ctr"/>
            <a:r>
              <a:rPr lang="ar-sa" dirty="0" smtClean="0"/>
              <a:t>المحاضرة الثامنة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071872"/>
            <a:ext cx="6477000" cy="1438656"/>
          </a:xfrm>
        </p:spPr>
        <p:txBody>
          <a:bodyPr>
            <a:normAutofit/>
          </a:bodyPr>
          <a:lstStyle/>
          <a:p>
            <a:pPr algn="ctr"/>
            <a:r>
              <a:rPr lang="ar-sa" sz="7400" dirty="0" smtClean="0"/>
              <a:t>العدد وكناياته</a:t>
            </a:r>
            <a:endParaRPr lang="en-US" sz="7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9057"/>
            <a:ext cx="7313613" cy="868362"/>
          </a:xfrm>
        </p:spPr>
        <p:txBody>
          <a:bodyPr/>
          <a:lstStyle/>
          <a:p>
            <a:r>
              <a:rPr lang="ar-sa" dirty="0" smtClean="0"/>
              <a:t>العدد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47019"/>
            <a:ext cx="8610600" cy="5310981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ar-sa" sz="3200" dirty="0" smtClean="0"/>
              <a:t>العدد قسمان : صريح وكناية ، فالصريح : عدد الآحاد ، و العشرات ، والمئين ، و الآلوف .</a:t>
            </a:r>
          </a:p>
          <a:p>
            <a:pPr algn="r">
              <a:buNone/>
            </a:pPr>
            <a:r>
              <a:rPr lang="ar-sa" sz="3200" dirty="0" smtClean="0"/>
              <a:t>و الكناية : ما أتيَ بكلمةٍ تدلُّ على معنى العدد دون لفظه (كم ، كذا وكذا ) .</a:t>
            </a:r>
          </a:p>
          <a:p>
            <a:pPr algn="r">
              <a:buNone/>
            </a:pPr>
            <a:r>
              <a:rPr lang="ar-sa" sz="3200" b="1" u="sng" dirty="0" smtClean="0"/>
              <a:t>أولاً العدد الصريح :</a:t>
            </a:r>
          </a:p>
          <a:p>
            <a:pPr algn="r">
              <a:buFont typeface="Arial"/>
              <a:buChar char="•"/>
            </a:pPr>
            <a:r>
              <a:rPr lang="ar-sa" sz="3200" u="sng" dirty="0" smtClean="0">
                <a:solidFill>
                  <a:srgbClr val="FF0000"/>
                </a:solidFill>
              </a:rPr>
              <a:t>المفرد </a:t>
            </a:r>
            <a:r>
              <a:rPr lang="ar-sa" sz="3200" dirty="0" smtClean="0"/>
              <a:t>، الواحد و الإثنان ، يُذَكّران مع المذكر تقول : واحد .. اثنان ، ويؤنّثانِ مع المؤنث تقول : واحدة .. واثنتان 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9057"/>
            <a:ext cx="7313613" cy="868362"/>
          </a:xfrm>
        </p:spPr>
        <p:txBody>
          <a:bodyPr/>
          <a:lstStyle/>
          <a:p>
            <a:r>
              <a:rPr lang="ar-sa" dirty="0" smtClean="0"/>
              <a:t>العدد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5920581"/>
          </a:xfrm>
        </p:spPr>
        <p:txBody>
          <a:bodyPr>
            <a:normAutofit/>
          </a:bodyPr>
          <a:lstStyle/>
          <a:p>
            <a:pPr algn="r"/>
            <a:r>
              <a:rPr lang="ar-sa" sz="3200" u="sng" dirty="0" smtClean="0">
                <a:solidFill>
                  <a:srgbClr val="FF0000"/>
                </a:solidFill>
              </a:rPr>
              <a:t>المضاف</a:t>
            </a:r>
            <a:r>
              <a:rPr lang="ar-sa" sz="3200" dirty="0" smtClean="0"/>
              <a:t> ، الثلاثة إلى العشرة ، إن كان المعدود بهما مُذكّراً تُثبت التاء ، تقول : ثلاثةُ رجال .     وإن كان المعدود بهما مؤنثاً تسقط التاء ، تقول : أربعُ نساء ، سبع ليالٍ .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pPr algn="r">
              <a:buNone/>
            </a:pPr>
            <a:r>
              <a:rPr lang="ar-sa" sz="3200" b="1" dirty="0" smtClean="0">
                <a:solidFill>
                  <a:srgbClr val="FF0000"/>
                </a:solidFill>
              </a:rPr>
              <a:t>لِمَ خُصَّ المُذكر بالعلامة ، و المؤنث بلا علامة ؟</a:t>
            </a:r>
          </a:p>
          <a:p>
            <a:pPr algn="r">
              <a:buNone/>
            </a:pPr>
            <a:r>
              <a:rPr lang="ar-sa" sz="3200" b="1" dirty="0" smtClean="0">
                <a:solidFill>
                  <a:srgbClr val="0000FF"/>
                </a:solidFill>
              </a:rPr>
              <a:t>لأن المذكر أخف من المؤنث ، ولأن التأنيث فرع التذكير ، فجُعِلَ الأخف بعلامة ، وجُعِلَ المؤنث بغيرِ علامة لِثقله ، وهذا مذهب سيبويه ، انظر الكتاب ٥٥٧/٣ ، علل النحو صـ ٤٧٢ .</a:t>
            </a:r>
          </a:p>
          <a:p>
            <a:pPr algn="r">
              <a:buNone/>
            </a:pPr>
            <a:r>
              <a:rPr lang="ar-sa" sz="3200" dirty="0" smtClean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0"/>
            <a:ext cx="8153400" cy="6553200"/>
          </a:xfrm>
        </p:spPr>
        <p:txBody>
          <a:bodyPr>
            <a:normAutofit/>
          </a:bodyPr>
          <a:lstStyle/>
          <a:p>
            <a:pPr algn="r"/>
            <a:endParaRPr lang="en-US" sz="3200" dirty="0" smtClean="0"/>
          </a:p>
          <a:p>
            <a:pPr algn="r"/>
            <a:r>
              <a:rPr lang="ar-sa" sz="3200" dirty="0" smtClean="0"/>
              <a:t> قال تعالى :” سخّرها عليهم سبعَ ليالٍ وثمانيةَ أيَّـامٍ “ ، </a:t>
            </a:r>
            <a:endParaRPr lang="en-US" sz="3200" dirty="0" smtClean="0">
              <a:solidFill>
                <a:srgbClr val="FF0000"/>
              </a:solidFill>
            </a:endParaRPr>
          </a:p>
          <a:p>
            <a:pPr algn="r">
              <a:buNone/>
            </a:pPr>
            <a:r>
              <a:rPr lang="ar-sa" sz="3200" dirty="0" smtClean="0">
                <a:solidFill>
                  <a:srgbClr val="FF0000"/>
                </a:solidFill>
              </a:rPr>
              <a:t>ما  نوع المعدود ؟ جمع قلّة أو كثرة ، فأيهما يُضاف العدد له ؟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000FF"/>
                </a:solidFill>
              </a:rPr>
              <a:t>يُضاف العدد إلى جمع القلة ، تقول : عندي ثلاثةُ أفلُس ، وثلاثُ أنفُس ، وثلاثةُ فلوس ، وثلاثُ نفوس .</a:t>
            </a:r>
          </a:p>
          <a:p>
            <a:pPr algn="r">
              <a:buNone/>
            </a:pPr>
            <a:r>
              <a:rPr lang="ar-sa" sz="3200" dirty="0" smtClean="0"/>
              <a:t>وقد يُضاف العدد إلى جمع الكثرة مع وجود جمع القلة ، ومنه قوله تعالى :”والمطلّقاتُ يتربَّصنَ بأنفسهنَّ ثلاثةَ قروء “، فأضافَ ( ثلاثة ) إلى جمع الكثرة ، مع وجود جمع القلة ، وهو ( أقراء)  فإن لم يكن للاسم إلاّ جمع كثرة لم ْ يُضَف إلاّ إليه ، نحو : ثلاثةُ رجالٍ ، وثلاثُ ليالٍ .</a:t>
            </a:r>
            <a:endParaRPr lang="ar-sa" sz="3200" dirty="0" smtClean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0"/>
            <a:ext cx="8153400" cy="6553200"/>
          </a:xfrm>
        </p:spPr>
        <p:txBody>
          <a:bodyPr>
            <a:normAutofit/>
          </a:bodyPr>
          <a:lstStyle/>
          <a:p>
            <a:pPr algn="r">
              <a:buNone/>
            </a:pPr>
            <a:endParaRPr lang="en-US" sz="3200" dirty="0" smtClean="0">
              <a:solidFill>
                <a:srgbClr val="008000"/>
              </a:solidFill>
            </a:endParaRPr>
          </a:p>
          <a:p>
            <a:pPr algn="r">
              <a:buNone/>
            </a:pPr>
            <a:r>
              <a:rPr lang="ar-sa" sz="3200" dirty="0" smtClean="0"/>
              <a:t> قال تعالى :” سخّرها عليهم سبعَ ليالٍ وثمانيةَ أيَّـامٍ “ ، </a:t>
            </a:r>
            <a:endParaRPr lang="en-US" sz="3200" dirty="0" smtClean="0">
              <a:solidFill>
                <a:srgbClr val="008000"/>
              </a:solidFill>
            </a:endParaRPr>
          </a:p>
          <a:p>
            <a:pPr algn="r">
              <a:buNone/>
            </a:pPr>
            <a:r>
              <a:rPr lang="ar-sa" sz="3200" dirty="0" smtClean="0">
                <a:solidFill>
                  <a:srgbClr val="008000"/>
                </a:solidFill>
              </a:rPr>
              <a:t>أما” مائة و ألف “ :</a:t>
            </a:r>
            <a:r>
              <a:rPr lang="ar-sa" sz="3200" dirty="0" smtClean="0"/>
              <a:t> فيُضافانِ إلى مُفرد ، تقول : عندي مائةُ درهم ، </a:t>
            </a:r>
            <a:r>
              <a:rPr lang="en-US" sz="3200" dirty="0" smtClean="0"/>
              <a:t> </a:t>
            </a:r>
          </a:p>
          <a:p>
            <a:pPr algn="r">
              <a:buNone/>
            </a:pPr>
            <a:r>
              <a:rPr lang="ar-sa" sz="3200" dirty="0" smtClean="0"/>
              <a:t>و ألفُ دينار .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FF0000"/>
                </a:solidFill>
              </a:rPr>
              <a:t>هل يُضافانِ إلى جمع ؟ </a:t>
            </a:r>
            <a:r>
              <a:rPr lang="ar-sa" sz="3200" dirty="0" smtClean="0">
                <a:solidFill>
                  <a:srgbClr val="000000"/>
                </a:solidFill>
              </a:rPr>
              <a:t>ورد ذلك قليلاً، ومنه قراءة حمزة و الكسائي قوله تعالى :” ولبثوا في كهفهم ثلاثَ مائةِ سنين “، بإضافة مائة إلى سنين .</a:t>
            </a:r>
            <a:endParaRPr lang="ar-sa" sz="32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"/>
            <a:ext cx="8610600" cy="6400800"/>
          </a:xfrm>
        </p:spPr>
        <p:txBody>
          <a:bodyPr>
            <a:normAutofit/>
          </a:bodyPr>
          <a:lstStyle/>
          <a:p>
            <a:pPr algn="r">
              <a:buNone/>
            </a:pPr>
            <a:endParaRPr lang="ar-sa" sz="3200" u="sng" dirty="0" smtClean="0">
              <a:solidFill>
                <a:srgbClr val="000000"/>
              </a:solidFill>
            </a:endParaRPr>
          </a:p>
          <a:p>
            <a:pPr algn="r">
              <a:buNone/>
            </a:pPr>
            <a:r>
              <a:rPr lang="ar-sa" sz="3200" u="sng" dirty="0" smtClean="0">
                <a:solidFill>
                  <a:srgbClr val="000000"/>
                </a:solidFill>
              </a:rPr>
              <a:t>ثانياً العدد المركب : 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00000"/>
                </a:solidFill>
              </a:rPr>
              <a:t>هو ما تركّب من عددين، لا فاصل بينهما ، و يؤديانِ معاً معنىً واحداً ، بعد تركيبهما و امتزاجهما ، وينحصر هذا النوع في العددين (أحدعشر ،  إلى  تسعة عشر).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00000"/>
                </a:solidFill>
              </a:rPr>
              <a:t>أما أحدعشر ، و إثناعشر يوافقان المعدود ، تقول : أحدَعشرَ رجلاً ، و إثنا عشرَ كتاباً ، و إحدى عشرةَ امرأة ، و إثنتا عشرةَ طالبة .ومنه قوله تعالى :” إني رأيتُ أحدَ عشرَ كوكباً “، فـ(أحدَ عشرَ ) مفعول به مبني على فتح الجُزءين في محل نصب ، ومثلهُ : حضرَ أحدَ عشرَ طالباً ، في محل رفع فاعل ، و أصغيتُ إلى أحدَ عشرَ عالماً ، في محل جر 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5626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3200" u="sng" dirty="0" smtClean="0">
                <a:solidFill>
                  <a:srgbClr val="000000"/>
                </a:solidFill>
              </a:rPr>
              <a:t>ثانياً العدد المركب :</a:t>
            </a:r>
            <a:endParaRPr lang="en-US" sz="3200" u="sng" dirty="0" smtClean="0">
              <a:solidFill>
                <a:srgbClr val="000000"/>
              </a:solidFill>
            </a:endParaRPr>
          </a:p>
          <a:p>
            <a:pPr algn="r">
              <a:buNone/>
            </a:pPr>
            <a:r>
              <a:rPr lang="ar-sa" sz="3200" dirty="0" smtClean="0">
                <a:solidFill>
                  <a:srgbClr val="000000"/>
                </a:solidFill>
              </a:rPr>
              <a:t>اثنا عشرَ – اثنتا عشرة ، يُعربُ صدرهما إعراب المثنى ، أما العجز فهو مبني على الفتح، ومنه قوله تعالى :” إن عدَّة الشهور عند الله اثنا عشر شهراً “ .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00000"/>
                </a:solidFill>
              </a:rPr>
              <a:t>اثنا : خبر إنَّ مرفوع ، وعلامة رفعه الألف لأنه مُلحق بالمثنى . 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00000"/>
                </a:solidFill>
              </a:rPr>
              <a:t>عشر: جزء عددي مبني على الفتح ، بدل نون (اثنان) .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00000"/>
                </a:solidFill>
              </a:rPr>
              <a:t>شهراً : تمييز منصوب وعلامة نصبه الفتحة . </a:t>
            </a:r>
            <a:endParaRPr lang="en-US" sz="3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50292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3200" dirty="0" smtClean="0"/>
              <a:t>و مثله قوله تعالى :” فانفجرت منهُ اثنتا عشرةَ عيناً “ ، وقوله :” و بعثنا منهم اثنيّ عشرَ نقيباً “</a:t>
            </a:r>
          </a:p>
          <a:p>
            <a:pPr algn="r">
              <a:buNone/>
            </a:pPr>
            <a:r>
              <a:rPr lang="ar-sa" sz="3200" dirty="0" smtClean="0"/>
              <a:t>قال سيبويه في الكتاب :٣٠٧/٣</a:t>
            </a:r>
          </a:p>
          <a:p>
            <a:pPr algn="r">
              <a:buNone/>
            </a:pPr>
            <a:r>
              <a:rPr lang="ar-sa" sz="3200" dirty="0" smtClean="0"/>
              <a:t>”و أمّا اثنا عشر فزعم الخليل أنه لا يُغَيّر عن حاله قبل التسمية ، و ليس بمنزلة خمسة عشر ، وذلك أنَّ الإعراب يقع على الصدر ، فيصير (اثنا ) في الرفع ،  و ( اثنيّ) في النصب و الجر ، و (عشر ) بمنزلة النون ، ولا يجوز فيها الإضافة “ .</a:t>
            </a:r>
          </a:p>
          <a:p>
            <a:pPr algn="r">
              <a:buNone/>
            </a:pPr>
            <a:r>
              <a:rPr lang="ar-sa" sz="3200" dirty="0" smtClean="0"/>
              <a:t>فالصدر يُعرب إعراب المُثنّى و العجز يُبنى على الفتح 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743200"/>
            <a:ext cx="6477000" cy="1914144"/>
          </a:xfrm>
        </p:spPr>
        <p:txBody>
          <a:bodyPr/>
          <a:lstStyle/>
          <a:p>
            <a:pPr algn="ctr"/>
            <a:r>
              <a:rPr lang="ar-sa" dirty="0" smtClean="0"/>
              <a:t>المحاضرة التاسعة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071872"/>
            <a:ext cx="6477000" cy="1438656"/>
          </a:xfrm>
        </p:spPr>
        <p:txBody>
          <a:bodyPr>
            <a:normAutofit/>
          </a:bodyPr>
          <a:lstStyle/>
          <a:p>
            <a:pPr algn="ctr"/>
            <a:r>
              <a:rPr lang="ar-sa" sz="7400" dirty="0" smtClean="0"/>
              <a:t>تابع العدد وكناياته</a:t>
            </a:r>
            <a:endParaRPr lang="en-US" sz="7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50292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3200" dirty="0" smtClean="0"/>
              <a:t>أمَّـا العدد من ثلاثة إلى تسعةَ عشر فتثبت التاء إن كان المعدود مُذكّراً ،        و تسقط إن كان مؤنثاً ، تقول : عندي ثلاثة عشر كتاباً ، و ثلاث عشرة طالبة .</a:t>
            </a:r>
          </a:p>
          <a:p>
            <a:pPr algn="r">
              <a:buNone/>
            </a:pPr>
            <a:r>
              <a:rPr lang="ar-sa" sz="3200" dirty="0" smtClean="0"/>
              <a:t>أما العدد المفرد من ( عشرين إلى تسعين ) ، يستوي المذكر و المؤنث ، ويُعرب إعراب الجمع المُسلّم بالواو رفعاً ، و بالياء نصباً و جراً ، ولا يكون مميزه إلّا مُفرداً منصوباً ، ومنه قوله تعالى :” وواعدنا موسى ثلاثين ليلة “ .</a:t>
            </a:r>
          </a:p>
          <a:p>
            <a:pPr algn="r">
              <a:buNone/>
            </a:pPr>
            <a:r>
              <a:rPr lang="ar-sa" sz="3200" dirty="0" smtClean="0"/>
              <a:t>ثلاثين : مفعول به ثانِ للفعل واعدنا منصوب ، وعلامة نصبه الياء لأنه مُلحق بجمع المذكر السالم 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763000" cy="50292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3200" dirty="0" smtClean="0"/>
              <a:t>و مثله قوله تعالى :”فاجلدوهم ثمانين جلدة “ .</a:t>
            </a:r>
          </a:p>
          <a:p>
            <a:pPr algn="r">
              <a:buNone/>
            </a:pPr>
            <a:r>
              <a:rPr lang="ar-sa" sz="3200" dirty="0" smtClean="0"/>
              <a:t>ثمانين : نائب عن مفعول مُطلق منصوب ، وعلامة نصبه الياء لأنه مُلحق بجمع المذكر السالم .</a:t>
            </a:r>
          </a:p>
          <a:p>
            <a:pPr algn="r">
              <a:buNone/>
            </a:pPr>
            <a:r>
              <a:rPr lang="ar-sa" sz="3200" dirty="0" smtClean="0"/>
              <a:t>و مثله قوله تعالى :” إن يكن منكم عشرون صابرون يغلبوا مائتين “ .</a:t>
            </a:r>
          </a:p>
          <a:p>
            <a:pPr algn="r">
              <a:buNone/>
            </a:pPr>
            <a:r>
              <a:rPr lang="ar-sa" sz="3200" dirty="0" smtClean="0"/>
              <a:t>عشرون: اسم كان مؤخر مرفوع ، وعلامة رفعه الواو ، لأنه مُلحق بجمع المذكر السالم .</a:t>
            </a:r>
          </a:p>
          <a:p>
            <a:pPr algn="r">
              <a:buNone/>
            </a:pPr>
            <a:r>
              <a:rPr lang="ar-sa" sz="3200" dirty="0" smtClean="0"/>
              <a:t>مائتين : مفعول به منصوب ، وعلامة نصبه الياء لأنه مُثنى 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50292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3200" dirty="0" smtClean="0"/>
              <a:t>ومنه قول الشاعر : </a:t>
            </a:r>
            <a:endParaRPr lang="en-US" sz="3200" dirty="0" smtClean="0"/>
          </a:p>
          <a:p>
            <a:pPr algn="r">
              <a:buNone/>
            </a:pPr>
            <a:r>
              <a:rPr lang="ar-sa" sz="3200" dirty="0" smtClean="0"/>
              <a:t>إلهي لقد جاوزتُ سبعين حُجَّةً          فشُكراً لنعماكَ التي ليس تُكفر .</a:t>
            </a:r>
          </a:p>
          <a:p>
            <a:pPr algn="r">
              <a:buNone/>
            </a:pPr>
            <a:r>
              <a:rPr lang="ar-sa" sz="3200" dirty="0" smtClean="0"/>
              <a:t>سبعين : تمييز منصوب ، علامة نصبه الياء لأنه مُلحق بجمع المذكر السالم .</a:t>
            </a:r>
          </a:p>
          <a:p>
            <a:pPr algn="r">
              <a:buNone/>
            </a:pPr>
            <a:r>
              <a:rPr lang="ar-sa" sz="3200" dirty="0" smtClean="0"/>
              <a:t>ومثله قول الشاعر :                                                                         سئمتُ تكاليف الحياةِ ومن يعشْ           ثمانين حولاً لا أبا لك يسأمُ .</a:t>
            </a:r>
          </a:p>
          <a:p>
            <a:pPr algn="r">
              <a:buNone/>
            </a:pPr>
            <a:endParaRPr lang="ar-sa" sz="32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6400800"/>
          </a:xfrm>
        </p:spPr>
        <p:txBody>
          <a:bodyPr>
            <a:normAutofit/>
          </a:bodyPr>
          <a:lstStyle/>
          <a:p>
            <a:pPr algn="r">
              <a:buNone/>
            </a:pPr>
            <a:endParaRPr lang="ar-sa" sz="3200" u="sng" dirty="0" smtClean="0">
              <a:solidFill>
                <a:srgbClr val="000000"/>
              </a:solidFill>
            </a:endParaRPr>
          </a:p>
          <a:p>
            <a:pPr algn="r">
              <a:buNone/>
            </a:pPr>
            <a:r>
              <a:rPr lang="ar-sa" sz="3200" u="sng" dirty="0" smtClean="0">
                <a:solidFill>
                  <a:srgbClr val="000000"/>
                </a:solidFill>
              </a:rPr>
              <a:t>ثانياً العدد المعطوف :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00000"/>
                </a:solidFill>
              </a:rPr>
              <a:t>كُلُّ ما عُطِفَ من العقود من العشرين إلى التسعين فهو مُعرب ، تقول :أحدٌ </a:t>
            </a:r>
            <a:r>
              <a:rPr lang="en-US" sz="3200" dirty="0" smtClean="0">
                <a:solidFill>
                  <a:srgbClr val="000000"/>
                </a:solidFill>
              </a:rPr>
              <a:t>  </a:t>
            </a:r>
            <a:r>
              <a:rPr lang="ar-sa" sz="3200" dirty="0" smtClean="0">
                <a:solidFill>
                  <a:srgbClr val="000000"/>
                </a:solidFill>
              </a:rPr>
              <a:t>و عشرون ، و اثنان و عشرون ، وثلاثةٌ و عشرون ، و تسعةٌ و عشرون .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00000"/>
                </a:solidFill>
              </a:rPr>
              <a:t>و يُقال للمؤنث إحدى و عشرون ، واثنتان و عشرون ، وثلاث و عشرون ، بلا ( تاء ) في ثلاث .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9057"/>
            <a:ext cx="8001000" cy="868362"/>
          </a:xfrm>
        </p:spPr>
        <p:txBody>
          <a:bodyPr/>
          <a:lstStyle/>
          <a:p>
            <a:pPr algn="r"/>
            <a:r>
              <a:rPr lang="ar-sa" dirty="0" smtClean="0"/>
              <a:t>صوغ العدد على وزن فاعل: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2578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3200" dirty="0" smtClean="0"/>
              <a:t>للفاعل المصوغ من اسم العدد استعمالان : </a:t>
            </a:r>
          </a:p>
          <a:p>
            <a:pPr algn="r">
              <a:buNone/>
            </a:pPr>
            <a:r>
              <a:rPr lang="ar-sa" sz="3200" dirty="0" smtClean="0"/>
              <a:t>أحدهما : أن يُفرد ، فيفيد الاتصاف بمعناه مُجرّداً ، يُقال :ثانٍ ، وثانيةٍ ، وثالث ، وثالثةٍ .</a:t>
            </a:r>
          </a:p>
          <a:p>
            <a:pPr algn="r">
              <a:buNone/>
            </a:pPr>
            <a:r>
              <a:rPr lang="ar-sa" sz="3200" dirty="0" smtClean="0"/>
              <a:t>ومنه قول الشاعر : لستةِ أعوامٍ وذا العامُ سابعُ ....</a:t>
            </a:r>
          </a:p>
          <a:p>
            <a:pPr algn="r">
              <a:buNone/>
            </a:pPr>
            <a:r>
              <a:rPr lang="ar-sa" sz="3200" dirty="0" smtClean="0"/>
              <a:t>و تقول : كان عليُّ ابن أبي طالب رابعَ الخلفاء الراشدين 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9057"/>
            <a:ext cx="8001000" cy="868362"/>
          </a:xfrm>
        </p:spPr>
        <p:txBody>
          <a:bodyPr/>
          <a:lstStyle/>
          <a:p>
            <a:pPr algn="r"/>
            <a:r>
              <a:rPr lang="ar-sa" dirty="0" smtClean="0"/>
              <a:t>صوغ العدد على وزن فاعل: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2578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3200" dirty="0" smtClean="0"/>
              <a:t>الثاني : أن لا يُفرد ، وله استعمالان :</a:t>
            </a:r>
          </a:p>
          <a:p>
            <a:pPr algn="r">
              <a:buNone/>
            </a:pPr>
            <a:r>
              <a:rPr lang="ar-sa" sz="3200" dirty="0" smtClean="0"/>
              <a:t>الاستعمال الأول إضافته إلى أصله ، ليُفيد أن الموصوف به بعض تلك العدَّة المعينة لا غير ، فتقول في التذكير :ثاني اثنين ، وثالثُ ثلاثة ، وفي التأنيث : ثانيةُ اثنتين ، وثالثةُ ثلاثة .</a:t>
            </a:r>
          </a:p>
          <a:p>
            <a:pPr algn="r">
              <a:buNone/>
            </a:pPr>
            <a:r>
              <a:rPr lang="ar-sa" sz="3200" dirty="0" smtClean="0"/>
              <a:t>قال تعالى :” إذ أخرجه الذين كفروا ثانيَ اثنين “ و قوله :” لقد كفرَ الذين قالوا إن الله ثالثُ ثلاثة “.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686800" cy="48768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3600" dirty="0" smtClean="0"/>
              <a:t>الاستعمال الثاني ، أن يُستعمل مع ما قبل ما اُشتُقَّ منه ، أي ما دون أصله ، ليُفيد معنى التصيير .</a:t>
            </a:r>
          </a:p>
          <a:p>
            <a:pPr algn="r">
              <a:buNone/>
            </a:pPr>
            <a:r>
              <a:rPr lang="ar-sa" sz="3600" dirty="0" smtClean="0"/>
              <a:t>تقول : هذا رابعُ ثلاثة ، أي: جاعِل الثلاثة بنفسه أربعة ، تقول في التذكير : ثالث اثنين إلى عاشر تسعة ، و تقول في التأنيث : ثالثةُ اثنتين إلى عاشرةِ تسعٍ ...... إلخ 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9530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3200" dirty="0" smtClean="0"/>
              <a:t>أما كنايات العدد ، وهو ما دلَّ على معنى العدد دون لفظه</a:t>
            </a:r>
            <a:r>
              <a:rPr lang="ar-sa" sz="3200" dirty="0" smtClean="0"/>
              <a:t> ،منه </a:t>
            </a:r>
            <a:r>
              <a:rPr lang="ar-sa" sz="3200" dirty="0" smtClean="0"/>
              <a:t>: كم (استفهامية</a:t>
            </a:r>
            <a:r>
              <a:rPr lang="ar-sa" sz="3200" dirty="0" smtClean="0"/>
              <a:t> ،و </a:t>
            </a:r>
            <a:r>
              <a:rPr lang="ar-sa" sz="3200" dirty="0" smtClean="0"/>
              <a:t>خبرية ) .</a:t>
            </a:r>
          </a:p>
          <a:p>
            <a:pPr algn="r">
              <a:buNone/>
            </a:pPr>
            <a:r>
              <a:rPr lang="ar-sa" sz="3200" dirty="0" smtClean="0"/>
              <a:t>فالاستفهامية بمعنى : أي عدد ، تمييزها مُفرداً منصوباً ،( كم درهماً قبضت؟) ، و يجوز جره  بـــ( مِن ) ، مُضمرة ، نحو : بكم درهمٍ اشتريتَ هذا ؟، أي : بكم من درهمٍ ؟، فإن لم يدخل عليها حرف جر</a:t>
            </a:r>
            <a:r>
              <a:rPr lang="ar-sa" sz="3200" dirty="0" smtClean="0"/>
              <a:t> ،وجب </a:t>
            </a:r>
            <a:r>
              <a:rPr lang="ar-sa" sz="3200" dirty="0" smtClean="0"/>
              <a:t>نصبه .</a:t>
            </a:r>
          </a:p>
          <a:p>
            <a:pPr algn="r">
              <a:buNone/>
            </a:pPr>
            <a:r>
              <a:rPr lang="ar-sa" sz="3200" dirty="0" smtClean="0"/>
              <a:t>أمّا ( كم الخبرية ) تُستعمل للتكثير ، كم غلمانٍ ملكت ، كم درهمٍ أنفقت، فتمييزها مجرور مفرداً</a:t>
            </a:r>
            <a:r>
              <a:rPr lang="ar-sa" sz="3200" dirty="0" smtClean="0"/>
              <a:t> ،أو </a:t>
            </a:r>
            <a:r>
              <a:rPr lang="ar-sa" sz="3200" dirty="0" smtClean="0"/>
              <a:t>جمعاً ، و إن كان الإفراد أكثر و أبلغ 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69057"/>
            <a:ext cx="8001000" cy="868362"/>
          </a:xfrm>
        </p:spPr>
        <p:txBody>
          <a:bodyPr/>
          <a:lstStyle/>
          <a:p>
            <a:pPr algn="r"/>
            <a:r>
              <a:rPr lang="ar-sa" dirty="0" smtClean="0"/>
              <a:t>كنايات العدد :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8001000" cy="49530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3200" dirty="0" smtClean="0"/>
              <a:t>و(كم) </a:t>
            </a:r>
            <a:r>
              <a:rPr lang="ar-sa" sz="3200" dirty="0" smtClean="0"/>
              <a:t>بنوعيها لها صدر الكلام ، فلا تقول : ضربتَ كم رجلاً ؟، </a:t>
            </a:r>
            <a:r>
              <a:rPr lang="en-US" sz="3200" dirty="0" smtClean="0"/>
              <a:t>     </a:t>
            </a:r>
            <a:r>
              <a:rPr lang="ar-sa" sz="3200" dirty="0" smtClean="0"/>
              <a:t>ولا : ملكتَ كم غلمانٍ ! </a:t>
            </a:r>
          </a:p>
          <a:p>
            <a:pPr algn="r">
              <a:buNone/>
            </a:pPr>
            <a:r>
              <a:rPr lang="ar-sa" sz="3200" dirty="0" smtClean="0"/>
              <a:t>ومثل</a:t>
            </a:r>
            <a:r>
              <a:rPr lang="ar-sa" sz="3200" dirty="0" smtClean="0"/>
              <a:t> (كم )في </a:t>
            </a:r>
            <a:r>
              <a:rPr lang="ar-sa" sz="3200" dirty="0" smtClean="0"/>
              <a:t>الدلالة على التكثير ( كذا ، وكأي ) ، تقول : ملكتُ كذا درهماً  .</a:t>
            </a:r>
          </a:p>
          <a:p>
            <a:pPr algn="r">
              <a:buNone/>
            </a:pPr>
            <a:r>
              <a:rPr lang="ar-sa" sz="3200" dirty="0" smtClean="0"/>
              <a:t>ومنه قوله تعالى :” وكأيِّ من نبيٍ قاتل معه “ .</a:t>
            </a:r>
          </a:p>
          <a:p>
            <a:pPr algn="r">
              <a:buNone/>
            </a:pPr>
            <a:r>
              <a:rPr lang="ar-sa" sz="3200" dirty="0" smtClean="0"/>
              <a:t>و يُكنّى بـ(كذا ) عن العدد القليل و الكثير و يجب في تمييزها النصب 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90600" y="1371600"/>
            <a:ext cx="7467600" cy="2980944"/>
          </a:xfrm>
        </p:spPr>
        <p:txBody>
          <a:bodyPr/>
          <a:lstStyle/>
          <a:p>
            <a:pPr algn="ctr"/>
            <a:r>
              <a:rPr lang="ar-sa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057400" y="5408676"/>
            <a:ext cx="5181600" cy="704088"/>
          </a:xfrm>
        </p:spPr>
        <p:txBody>
          <a:bodyPr>
            <a:noAutofit/>
          </a:bodyPr>
          <a:lstStyle/>
          <a:p>
            <a:pPr algn="r"/>
            <a:r>
              <a:rPr lang="ar-sa" sz="2700" dirty="0" smtClean="0"/>
              <a:t> </a:t>
            </a:r>
            <a:endParaRPr lang="en-US" sz="27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fusion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">
      <a:majorFont>
        <a:latin typeface="Mistral"/>
        <a:ea typeface=""/>
        <a:cs typeface=""/>
        <a:font script="Jpan" typeface="ＭＳ Ｐ明朝"/>
      </a:majorFont>
      <a:minorFont>
        <a:latin typeface="Candara"/>
        <a:ea typeface=""/>
        <a:cs typeface=""/>
        <a:font script="Jpan" typeface="メイリオ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Focus.thmx</Template>
  <TotalTime>263</TotalTime>
  <Words>1274</Words>
  <Application>Microsoft Macintosh PowerPoint</Application>
  <PresentationFormat>On-screen Show (4:3)</PresentationFormat>
  <Paragraphs>77</Paragraphs>
  <Slides>19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Infusion</vt:lpstr>
      <vt:lpstr>المحاضرة الثامنة </vt:lpstr>
      <vt:lpstr>العدد</vt:lpstr>
      <vt:lpstr>العدد</vt:lpstr>
      <vt:lpstr>Slide 4</vt:lpstr>
      <vt:lpstr>Slide 5</vt:lpstr>
      <vt:lpstr>Slide 6</vt:lpstr>
      <vt:lpstr>Slide 7</vt:lpstr>
      <vt:lpstr>Slide 8</vt:lpstr>
      <vt:lpstr>المحاضرة التاسعة </vt:lpstr>
      <vt:lpstr>Slide 10</vt:lpstr>
      <vt:lpstr>Slide 11</vt:lpstr>
      <vt:lpstr>Slide 12</vt:lpstr>
      <vt:lpstr>Slide 13</vt:lpstr>
      <vt:lpstr>صوغ العدد على وزن فاعل: </vt:lpstr>
      <vt:lpstr>صوغ العدد على وزن فاعل: </vt:lpstr>
      <vt:lpstr>Slide 16</vt:lpstr>
      <vt:lpstr>كنايات العدد :</vt:lpstr>
      <vt:lpstr>Slide 18</vt:lpstr>
      <vt:lpstr>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الحادية عشر </dc:title>
  <dc:creator>Mabook  Pro</dc:creator>
  <cp:lastModifiedBy>Mabook  Pro</cp:lastModifiedBy>
  <cp:revision>27</cp:revision>
  <dcterms:created xsi:type="dcterms:W3CDTF">2012-04-15T19:26:18Z</dcterms:created>
  <dcterms:modified xsi:type="dcterms:W3CDTF">2012-04-15T19:35:34Z</dcterms:modified>
</cp:coreProperties>
</file>