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1" r:id="rId3"/>
    <p:sldId id="274" r:id="rId4"/>
    <p:sldId id="265" r:id="rId5"/>
    <p:sldId id="260" r:id="rId6"/>
    <p:sldId id="258" r:id="rId7"/>
    <p:sldId id="268" r:id="rId8"/>
    <p:sldId id="269" r:id="rId9"/>
    <p:sldId id="272" r:id="rId10"/>
    <p:sldId id="276" r:id="rId11"/>
    <p:sldId id="267" r:id="rId12"/>
    <p:sldId id="275" r:id="rId13"/>
    <p:sldId id="277" r:id="rId14"/>
    <p:sldId id="266" r:id="rId15"/>
    <p:sldId id="278" r:id="rId16"/>
    <p:sldId id="279" r:id="rId17"/>
    <p:sldId id="264" r:id="rId18"/>
    <p:sldId id="273" r:id="rId19"/>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CCCC"/>
    <a:srgbClr val="F276E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8846" autoAdjust="0"/>
    <p:restoredTop sz="94290" autoAdjust="0"/>
  </p:normalViewPr>
  <p:slideViewPr>
    <p:cSldViewPr>
      <p:cViewPr varScale="1">
        <p:scale>
          <a:sx n="74" d="100"/>
          <a:sy n="74" d="100"/>
        </p:scale>
        <p:origin x="-103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8D0D01-784C-4314-A43A-44B68B37D7C0}" type="datetimeFigureOut">
              <a:rPr lang="en-US" smtClean="0"/>
              <a:t>3/14/2013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9A22C1-6996-4BD8-BA90-DF15010F9D10}" type="slidenum">
              <a:rPr lang="en-US" smtClean="0"/>
              <a:t>‹#›</a:t>
            </a:fld>
            <a:endParaRPr lang="en-US"/>
          </a:p>
        </p:txBody>
      </p:sp>
    </p:spTree>
    <p:extLst>
      <p:ext uri="{BB962C8B-B14F-4D97-AF65-F5344CB8AC3E}">
        <p14:creationId xmlns:p14="http://schemas.microsoft.com/office/powerpoint/2010/main" val="2900377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9A22C1-6996-4BD8-BA90-DF15010F9D10}" type="slidenum">
              <a:rPr lang="en-US" smtClean="0"/>
              <a:t>1</a:t>
            </a:fld>
            <a:endParaRPr lang="en-US"/>
          </a:p>
        </p:txBody>
      </p:sp>
    </p:spTree>
    <p:extLst>
      <p:ext uri="{BB962C8B-B14F-4D97-AF65-F5344CB8AC3E}">
        <p14:creationId xmlns:p14="http://schemas.microsoft.com/office/powerpoint/2010/main" val="214259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9A22C1-6996-4BD8-BA90-DF15010F9D10}" type="slidenum">
              <a:rPr lang="en-US" smtClean="0"/>
              <a:t>3</a:t>
            </a:fld>
            <a:endParaRPr lang="en-US"/>
          </a:p>
        </p:txBody>
      </p:sp>
    </p:spTree>
    <p:extLst>
      <p:ext uri="{BB962C8B-B14F-4D97-AF65-F5344CB8AC3E}">
        <p14:creationId xmlns:p14="http://schemas.microsoft.com/office/powerpoint/2010/main" val="3178282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6CC145-1BCC-45E5-9827-78F8781213AC}" type="datetimeFigureOut">
              <a:rPr lang="en-US" smtClean="0"/>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306459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6CC145-1BCC-45E5-9827-78F8781213AC}" type="datetimeFigureOut">
              <a:rPr lang="en-US" smtClean="0"/>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1490705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6CC145-1BCC-45E5-9827-78F8781213AC}" type="datetimeFigureOut">
              <a:rPr lang="en-US" smtClean="0"/>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1251354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6CC145-1BCC-45E5-9827-78F8781213AC}" type="datetimeFigureOut">
              <a:rPr lang="en-US" smtClean="0"/>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319156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6CC145-1BCC-45E5-9827-78F8781213AC}" type="datetimeFigureOut">
              <a:rPr lang="en-US" smtClean="0"/>
              <a:t>3/14/2013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230414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6CC145-1BCC-45E5-9827-78F8781213AC}" type="datetimeFigureOut">
              <a:rPr lang="en-US" smtClean="0"/>
              <a:t>3/14/2013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194946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6CC145-1BCC-45E5-9827-78F8781213AC}" type="datetimeFigureOut">
              <a:rPr lang="en-US" smtClean="0"/>
              <a:t>3/14/2013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3411812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CC145-1BCC-45E5-9827-78F8781213AC}" type="datetimeFigureOut">
              <a:rPr lang="en-US" smtClean="0"/>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650624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6CC145-1BCC-45E5-9827-78F8781213AC}" type="datetimeFigureOut">
              <a:rPr lang="en-US" smtClean="0"/>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296216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6CC145-1BCC-45E5-9827-78F8781213AC}" type="datetimeFigureOut">
              <a:rPr lang="en-US" smtClean="0"/>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94722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6CC145-1BCC-45E5-9827-78F8781213AC}" type="datetimeFigureOut">
              <a:rPr lang="en-US" smtClean="0"/>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868B-04FD-4BE6-BF90-3185357DAC44}" type="slidenum">
              <a:rPr lang="en-US" smtClean="0"/>
              <a:t>‹#›</a:t>
            </a:fld>
            <a:endParaRPr lang="en-US"/>
          </a:p>
        </p:txBody>
      </p:sp>
    </p:spTree>
    <p:extLst>
      <p:ext uri="{BB962C8B-B14F-4D97-AF65-F5344CB8AC3E}">
        <p14:creationId xmlns:p14="http://schemas.microsoft.com/office/powerpoint/2010/main" val="136073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CC145-1BCC-45E5-9827-78F8781213AC}" type="datetimeFigureOut">
              <a:rPr lang="en-US" smtClean="0"/>
              <a:t>3/14/2013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61868B-04FD-4BE6-BF90-3185357DAC44}" type="slidenum">
              <a:rPr lang="en-US" smtClean="0"/>
              <a:t>‹#›</a:t>
            </a:fld>
            <a:endParaRPr lang="en-US"/>
          </a:p>
        </p:txBody>
      </p:sp>
    </p:spTree>
    <p:extLst>
      <p:ext uri="{BB962C8B-B14F-4D97-AF65-F5344CB8AC3E}">
        <p14:creationId xmlns:p14="http://schemas.microsoft.com/office/powerpoint/2010/main" val="3930007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www.geni.com/people/Elizabeth-Brooke/6000000000560671969"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27000" b="-3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152398"/>
            <a:ext cx="3200399" cy="43288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7"/>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3962398" y="152398"/>
            <a:ext cx="5181601" cy="762000"/>
          </a:xfrm>
          <a:prstGeom prst="rect">
            <a:avLst/>
          </a:prstGeom>
        </p:spPr>
      </p:pic>
      <p:sp>
        <p:nvSpPr>
          <p:cNvPr id="10" name="TextBox 9"/>
          <p:cNvSpPr txBox="1"/>
          <p:nvPr/>
        </p:nvSpPr>
        <p:spPr>
          <a:xfrm>
            <a:off x="3429000" y="903507"/>
            <a:ext cx="6019800" cy="8433078"/>
          </a:xfrm>
          <a:prstGeom prst="rect">
            <a:avLst/>
          </a:prstGeom>
          <a:noFill/>
        </p:spPr>
        <p:txBody>
          <a:bodyPr wrap="square" rtlCol="0">
            <a:spAutoFit/>
          </a:bodyPr>
          <a:lstStyle/>
          <a:p>
            <a:pPr algn="ctr"/>
            <a:r>
              <a:rPr lang="en-US" sz="2400" b="1" dirty="0" smtClean="0">
                <a:latin typeface="Rockwell" pitchFamily="18" charset="0"/>
              </a:rPr>
              <a:t>(1503 – 11 October 1542)  </a:t>
            </a:r>
          </a:p>
          <a:p>
            <a:pPr algn="ctr"/>
            <a:endParaRPr lang="en-US" dirty="0" smtClean="0">
              <a:latin typeface="18thCentury" pitchFamily="2" charset="0"/>
            </a:endParaRPr>
          </a:p>
          <a:p>
            <a:pPr algn="ctr"/>
            <a:r>
              <a:rPr lang="en-US" sz="4600" dirty="0" smtClean="0">
                <a:latin typeface="18thCentury" pitchFamily="2" charset="0"/>
              </a:rPr>
              <a:t>  A 16th-Century  </a:t>
            </a:r>
          </a:p>
          <a:p>
            <a:pPr algn="ctr"/>
            <a:r>
              <a:rPr lang="en-US" sz="4600" dirty="0" smtClean="0">
                <a:latin typeface="18thCentury" pitchFamily="2" charset="0"/>
              </a:rPr>
              <a:t>English Ambassador </a:t>
            </a:r>
          </a:p>
          <a:p>
            <a:pPr algn="ctr"/>
            <a:r>
              <a:rPr lang="en-US" sz="4600" dirty="0" smtClean="0">
                <a:latin typeface="18thCentury" pitchFamily="2" charset="0"/>
              </a:rPr>
              <a:t>and </a:t>
            </a:r>
          </a:p>
          <a:p>
            <a:pPr algn="ctr"/>
            <a:r>
              <a:rPr lang="en-US" sz="4600" dirty="0" smtClean="0">
                <a:latin typeface="18thCentury" pitchFamily="2" charset="0"/>
              </a:rPr>
              <a:t>Lyrical Poet</a:t>
            </a:r>
            <a:r>
              <a:rPr lang="en-US" sz="4800" dirty="0" smtClean="0">
                <a:latin typeface="18thCentury" pitchFamily="2" charset="0"/>
              </a:rPr>
              <a:t>.</a:t>
            </a:r>
          </a:p>
          <a:p>
            <a:pPr algn="ctr"/>
            <a:endParaRPr lang="en-US" dirty="0" smtClean="0">
              <a:latin typeface="18thCentury" pitchFamily="2" charset="0"/>
            </a:endParaRPr>
          </a:p>
          <a:p>
            <a:pPr algn="ctr"/>
            <a:r>
              <a:rPr lang="en-US" dirty="0" smtClean="0">
                <a:latin typeface="18thCentury" pitchFamily="2" charset="0"/>
              </a:rPr>
              <a:t> </a:t>
            </a:r>
            <a:endParaRPr lang="en-US" sz="1600" dirty="0" smtClean="0">
              <a:latin typeface="18thCentury" pitchFamily="2" charset="0"/>
            </a:endParaRPr>
          </a:p>
          <a:p>
            <a:r>
              <a:rPr lang="en-US" sz="4000" dirty="0" smtClean="0">
                <a:latin typeface="AR DECODE" pitchFamily="2" charset="0"/>
              </a:rPr>
              <a:t>Nicknamed</a:t>
            </a:r>
            <a:r>
              <a:rPr lang="en-US" sz="2400" dirty="0" smtClean="0">
                <a:latin typeface="AR DECODE" pitchFamily="2" charset="0"/>
              </a:rPr>
              <a:t> </a:t>
            </a:r>
            <a:endParaRPr lang="en-US" sz="2000" dirty="0" smtClean="0">
              <a:latin typeface="AR DECODE" pitchFamily="2" charset="0"/>
            </a:endParaRPr>
          </a:p>
          <a:p>
            <a:pPr algn="ctr"/>
            <a:r>
              <a:rPr lang="en-US" sz="4000" b="1" dirty="0">
                <a:latin typeface="18thCentury" pitchFamily="2" charset="0"/>
              </a:rPr>
              <a:t>The Father of English Poetry</a:t>
            </a:r>
          </a:p>
          <a:p>
            <a:pPr algn="ctr"/>
            <a:endParaRPr lang="en-US" sz="3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a:p>
          <a:p>
            <a:endParaRPr lang="en-US" sz="1600" dirty="0"/>
          </a:p>
        </p:txBody>
      </p:sp>
    </p:spTree>
    <p:extLst>
      <p:ext uri="{BB962C8B-B14F-4D97-AF65-F5344CB8AC3E}">
        <p14:creationId xmlns:p14="http://schemas.microsoft.com/office/powerpoint/2010/main" val="778904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6" name="TextBox 5"/>
          <p:cNvSpPr txBox="1"/>
          <p:nvPr/>
        </p:nvSpPr>
        <p:spPr>
          <a:xfrm>
            <a:off x="953243" y="685800"/>
            <a:ext cx="7276357" cy="5632311"/>
          </a:xfrm>
          <a:prstGeom prst="rect">
            <a:avLst/>
          </a:prstGeom>
          <a:noFill/>
        </p:spPr>
        <p:txBody>
          <a:bodyPr wrap="square" rtlCol="0">
            <a:spAutoFit/>
          </a:bodyPr>
          <a:lstStyle/>
          <a:p>
            <a:pPr marL="457200" indent="-457200" algn="just">
              <a:buBlip>
                <a:blip r:embed="rId3"/>
              </a:buBlip>
            </a:pPr>
            <a:r>
              <a:rPr lang="en-US" sz="4000" dirty="0" smtClean="0">
                <a:latin typeface="18thCentury" pitchFamily="2" charset="0"/>
              </a:rPr>
              <a:t>Sensitive </a:t>
            </a:r>
          </a:p>
          <a:p>
            <a:pPr marL="457200" indent="-457200" algn="just">
              <a:buBlip>
                <a:blip r:embed="rId3"/>
              </a:buBlip>
            </a:pPr>
            <a:r>
              <a:rPr lang="en-US" sz="4000" dirty="0" smtClean="0">
                <a:latin typeface="18thCentury" pitchFamily="2" charset="0"/>
              </a:rPr>
              <a:t>Brilliant.</a:t>
            </a:r>
          </a:p>
          <a:p>
            <a:pPr marL="457200" indent="-457200" algn="just">
              <a:buBlip>
                <a:blip r:embed="rId3"/>
              </a:buBlip>
            </a:pPr>
            <a:r>
              <a:rPr lang="en-US" sz="4000" dirty="0" smtClean="0">
                <a:latin typeface="18thCentury" pitchFamily="2" charset="0"/>
              </a:rPr>
              <a:t>Quintessential </a:t>
            </a:r>
          </a:p>
          <a:p>
            <a:pPr marL="457200" indent="-457200" algn="just">
              <a:buBlip>
                <a:blip r:embed="rId3"/>
              </a:buBlip>
            </a:pPr>
            <a:r>
              <a:rPr lang="en-US" sz="4000" dirty="0" smtClean="0">
                <a:latin typeface="18thCentury" pitchFamily="2" charset="0"/>
              </a:rPr>
              <a:t>Incurable </a:t>
            </a:r>
          </a:p>
          <a:p>
            <a:pPr marL="457200" indent="-457200" algn="just">
              <a:buBlip>
                <a:blip r:embed="rId3"/>
              </a:buBlip>
            </a:pPr>
            <a:r>
              <a:rPr lang="en-US" sz="4000" dirty="0" smtClean="0">
                <a:latin typeface="18thCentury" pitchFamily="2" charset="0"/>
              </a:rPr>
              <a:t>Romantic</a:t>
            </a:r>
            <a:r>
              <a:rPr lang="en-US" sz="4000" dirty="0">
                <a:latin typeface="18thCentury" pitchFamily="2" charset="0"/>
              </a:rPr>
              <a:t>. </a:t>
            </a:r>
            <a:endParaRPr lang="en-US" sz="4000" dirty="0" smtClean="0">
              <a:latin typeface="18thCentury" pitchFamily="2" charset="0"/>
            </a:endParaRPr>
          </a:p>
          <a:p>
            <a:pPr marL="457200" indent="-457200" algn="just">
              <a:buBlip>
                <a:blip r:embed="rId3"/>
              </a:buBlip>
            </a:pPr>
            <a:r>
              <a:rPr lang="en-US" sz="4000" dirty="0" smtClean="0">
                <a:latin typeface="18thCentury" pitchFamily="2" charset="0"/>
              </a:rPr>
              <a:t>Popular</a:t>
            </a:r>
          </a:p>
          <a:p>
            <a:pPr marL="457200" indent="-457200" algn="just">
              <a:buBlip>
                <a:blip r:embed="rId3"/>
              </a:buBlip>
            </a:pPr>
            <a:r>
              <a:rPr lang="en-US" sz="4000" dirty="0" smtClean="0">
                <a:latin typeface="18thCentury" pitchFamily="2" charset="0"/>
              </a:rPr>
              <a:t>Tall &amp; Handsome</a:t>
            </a:r>
          </a:p>
          <a:p>
            <a:pPr marL="457200" indent="-457200" algn="just">
              <a:buBlip>
                <a:blip r:embed="rId3"/>
              </a:buBlip>
            </a:pPr>
            <a:r>
              <a:rPr lang="en-US" sz="4000" dirty="0" smtClean="0">
                <a:latin typeface="18thCentury" pitchFamily="2" charset="0"/>
              </a:rPr>
              <a:t>Admired </a:t>
            </a:r>
            <a:r>
              <a:rPr lang="en-US" sz="4000" dirty="0">
                <a:latin typeface="18thCentury" pitchFamily="2" charset="0"/>
              </a:rPr>
              <a:t>for his skill in </a:t>
            </a:r>
            <a:r>
              <a:rPr lang="en-US" sz="4000" dirty="0" smtClean="0">
                <a:latin typeface="18thCentury" pitchFamily="2" charset="0"/>
              </a:rPr>
              <a:t>music and languages.</a:t>
            </a:r>
          </a:p>
        </p:txBody>
      </p:sp>
      <p:sp>
        <p:nvSpPr>
          <p:cNvPr id="7" name="Rectangle 6"/>
          <p:cNvSpPr/>
          <p:nvPr/>
        </p:nvSpPr>
        <p:spPr>
          <a:xfrm>
            <a:off x="862907" y="22302"/>
            <a:ext cx="6604693"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cap="none" spc="50" dirty="0" smtClean="0">
                <a:ln w="11430">
                  <a:solidFill>
                    <a:schemeClr val="accent3">
                      <a:lumMod val="50000"/>
                    </a:schemeClr>
                  </a:solidFill>
                </a:ln>
                <a:solidFill>
                  <a:schemeClr val="accent3">
                    <a:lumMod val="40000"/>
                    <a:lumOff val="60000"/>
                  </a:schemeClr>
                </a:solidFill>
                <a:effectLst>
                  <a:outerShdw blurRad="50800" dist="38100" dir="10800000" algn="r" rotWithShape="0">
                    <a:prstClr val="black">
                      <a:alpha val="40000"/>
                    </a:prstClr>
                  </a:outerShdw>
                  <a:reflection blurRad="6350" stA="50000" endA="300" endPos="50000" dist="60007" dir="5400000" sy="-100000" algn="bl" rotWithShape="0"/>
                </a:effectLst>
                <a:latin typeface="Harlow Solid Italic" pitchFamily="82" charset="0"/>
              </a:rPr>
              <a:t>Personality &amp; Appearance</a:t>
            </a:r>
            <a:r>
              <a:rPr lang="en-US" sz="4400" cap="none" spc="50" dirty="0" smtClean="0">
                <a:ln w="11430">
                  <a:solidFill>
                    <a:schemeClr val="accent3">
                      <a:lumMod val="50000"/>
                    </a:schemeClr>
                  </a:solidFill>
                </a:ln>
                <a:solidFill>
                  <a:schemeClr val="accent3">
                    <a:lumMod val="60000"/>
                    <a:lumOff val="40000"/>
                  </a:schemeClr>
                </a:solidFill>
                <a:effectLst>
                  <a:outerShdw blurRad="38100" dist="38100" dir="2700000" algn="tl">
                    <a:srgbClr val="000000">
                      <a:alpha val="43137"/>
                    </a:srgbClr>
                  </a:outerShdw>
                </a:effectLst>
                <a:latin typeface="Harlow Solid Italic" pitchFamily="82" charset="0"/>
              </a:rPr>
              <a:t>:</a:t>
            </a:r>
            <a:endParaRPr lang="en-US" sz="4400" cap="none" spc="50" dirty="0">
              <a:ln w="11430">
                <a:solidFill>
                  <a:schemeClr val="accent3">
                    <a:lumMod val="50000"/>
                  </a:schemeClr>
                </a:solidFill>
              </a:ln>
              <a:solidFill>
                <a:schemeClr val="accent3">
                  <a:lumMod val="60000"/>
                  <a:lumOff val="40000"/>
                </a:schemeClr>
              </a:solidFill>
              <a:effectLst>
                <a:outerShdw blurRad="38100" dist="38100" dir="2700000" algn="tl">
                  <a:srgbClr val="000000">
                    <a:alpha val="43137"/>
                  </a:srgbClr>
                </a:outerShdw>
              </a:effectLst>
              <a:latin typeface="Harlow Solid Italic" pitchFamily="82" charset="0"/>
            </a:endParaRPr>
          </a:p>
        </p:txBody>
      </p:sp>
    </p:spTree>
    <p:extLst>
      <p:ext uri="{BB962C8B-B14F-4D97-AF65-F5344CB8AC3E}">
        <p14:creationId xmlns:p14="http://schemas.microsoft.com/office/powerpoint/2010/main" val="2332073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5000" t="-5000" r="-15000" b="-2000"/>
          </a:stretch>
        </a:blipFill>
        <a:effectLst/>
      </p:bgPr>
    </p:bg>
    <p:spTree>
      <p:nvGrpSpPr>
        <p:cNvPr id="1" name=""/>
        <p:cNvGrpSpPr/>
        <p:nvPr/>
      </p:nvGrpSpPr>
      <p:grpSpPr>
        <a:xfrm>
          <a:off x="0" y="0"/>
          <a:ext cx="0" cy="0"/>
          <a:chOff x="0" y="0"/>
          <a:chExt cx="0" cy="0"/>
        </a:xfrm>
      </p:grpSpPr>
      <p:sp>
        <p:nvSpPr>
          <p:cNvPr id="6" name="TextBox 5"/>
          <p:cNvSpPr txBox="1"/>
          <p:nvPr/>
        </p:nvSpPr>
        <p:spPr>
          <a:xfrm>
            <a:off x="953243" y="228600"/>
            <a:ext cx="7276357" cy="5632311"/>
          </a:xfrm>
          <a:prstGeom prst="rect">
            <a:avLst/>
          </a:prstGeom>
          <a:noFill/>
        </p:spPr>
        <p:txBody>
          <a:bodyPr wrap="square" rtlCol="0">
            <a:spAutoFit/>
          </a:bodyPr>
          <a:lstStyle/>
          <a:p>
            <a:pPr marL="457200" indent="-457200" algn="just">
              <a:buBlip>
                <a:blip r:embed="rId4"/>
              </a:buBlip>
            </a:pPr>
            <a:r>
              <a:rPr lang="en-US" sz="4000" dirty="0" smtClean="0">
                <a:latin typeface="18thCentury" pitchFamily="2" charset="0"/>
              </a:rPr>
              <a:t>Highly intelligent.</a:t>
            </a:r>
          </a:p>
          <a:p>
            <a:pPr marL="457200" indent="-457200" algn="just">
              <a:buBlip>
                <a:blip r:embed="rId4"/>
              </a:buBlip>
            </a:pPr>
            <a:r>
              <a:rPr lang="en-US" sz="4000" dirty="0" smtClean="0">
                <a:latin typeface="18thCentury" pitchFamily="2" charset="0"/>
              </a:rPr>
              <a:t>Witty.</a:t>
            </a:r>
          </a:p>
          <a:p>
            <a:pPr marL="457200" indent="-457200" algn="just">
              <a:buBlip>
                <a:blip r:embed="rId4"/>
              </a:buBlip>
            </a:pPr>
            <a:r>
              <a:rPr lang="en-US" sz="4000" dirty="0" smtClean="0">
                <a:latin typeface="18thCentury" pitchFamily="2" charset="0"/>
              </a:rPr>
              <a:t>Fearless of speech to the point of indiscretion.</a:t>
            </a:r>
          </a:p>
          <a:p>
            <a:pPr marL="457200" indent="-457200" algn="just">
              <a:buBlip>
                <a:blip r:embed="rId4"/>
              </a:buBlip>
            </a:pPr>
            <a:r>
              <a:rPr lang="en-US" sz="4000" dirty="0" smtClean="0">
                <a:latin typeface="18thCentury" pitchFamily="2" charset="0"/>
              </a:rPr>
              <a:t>Impulsive and unsteady.</a:t>
            </a:r>
          </a:p>
          <a:p>
            <a:pPr marL="457200" indent="-457200" algn="just">
              <a:buBlip>
                <a:blip r:embed="rId4"/>
              </a:buBlip>
            </a:pPr>
            <a:r>
              <a:rPr lang="en-US" sz="4000" dirty="0" smtClean="0">
                <a:latin typeface="18thCentury" pitchFamily="2" charset="0"/>
              </a:rPr>
              <a:t>Melancholy.</a:t>
            </a:r>
          </a:p>
          <a:p>
            <a:pPr marL="457200" indent="-457200" algn="just">
              <a:buBlip>
                <a:blip r:embed="rId4"/>
              </a:buBlip>
            </a:pPr>
            <a:r>
              <a:rPr lang="en-US" sz="4000" dirty="0" smtClean="0">
                <a:latin typeface="18thCentury" pitchFamily="2" charset="0"/>
              </a:rPr>
              <a:t>Physically strong</a:t>
            </a:r>
          </a:p>
          <a:p>
            <a:pPr marL="457200" indent="-457200" algn="just">
              <a:buBlip>
                <a:blip r:embed="rId4"/>
              </a:buBlip>
            </a:pPr>
            <a:r>
              <a:rPr lang="en-US" sz="4000" dirty="0" smtClean="0">
                <a:latin typeface="18thCentury" pitchFamily="2" charset="0"/>
              </a:rPr>
              <a:t>Spoilt by an admiring father and friends.</a:t>
            </a:r>
          </a:p>
        </p:txBody>
      </p:sp>
    </p:spTree>
    <p:extLst>
      <p:ext uri="{BB962C8B-B14F-4D97-AF65-F5344CB8AC3E}">
        <p14:creationId xmlns:p14="http://schemas.microsoft.com/office/powerpoint/2010/main" val="192696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3" name="Rectangle 2"/>
          <p:cNvSpPr/>
          <p:nvPr/>
        </p:nvSpPr>
        <p:spPr>
          <a:xfrm>
            <a:off x="838200" y="25216"/>
            <a:ext cx="2047355"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cap="none" spc="50" dirty="0" smtClean="0">
                <a:ln w="11430">
                  <a:solidFill>
                    <a:schemeClr val="accent3">
                      <a:lumMod val="50000"/>
                    </a:schemeClr>
                  </a:solidFill>
                </a:ln>
                <a:solidFill>
                  <a:schemeClr val="accent3">
                    <a:lumMod val="40000"/>
                    <a:lumOff val="60000"/>
                  </a:schemeClr>
                </a:solidFill>
                <a:effectLst>
                  <a:outerShdw blurRad="50800" dist="38100" dir="10800000" algn="r" rotWithShape="0">
                    <a:prstClr val="black">
                      <a:alpha val="40000"/>
                    </a:prstClr>
                  </a:outerShdw>
                  <a:reflection blurRad="6350" stA="50000" endA="300" endPos="50000" dist="60007" dir="5400000" sy="-100000" algn="bl" rotWithShape="0"/>
                </a:effectLst>
                <a:latin typeface="Harlow Solid Italic" pitchFamily="82" charset="0"/>
              </a:rPr>
              <a:t>Family</a:t>
            </a:r>
            <a:r>
              <a:rPr lang="en-US" sz="4400" cap="none" spc="50" dirty="0" smtClean="0">
                <a:ln w="11430">
                  <a:solidFill>
                    <a:schemeClr val="accent3">
                      <a:lumMod val="50000"/>
                    </a:schemeClr>
                  </a:solidFill>
                </a:ln>
                <a:solidFill>
                  <a:schemeClr val="accent3">
                    <a:lumMod val="60000"/>
                    <a:lumOff val="40000"/>
                  </a:schemeClr>
                </a:solidFill>
                <a:effectLst>
                  <a:outerShdw blurRad="38100" dist="38100" dir="2700000" algn="tl">
                    <a:srgbClr val="000000">
                      <a:alpha val="43137"/>
                    </a:srgbClr>
                  </a:outerShdw>
                </a:effectLst>
                <a:latin typeface="Harlow Solid Italic" pitchFamily="82" charset="0"/>
              </a:rPr>
              <a:t>:</a:t>
            </a:r>
            <a:endParaRPr lang="en-US" sz="4400" cap="none" spc="50" dirty="0">
              <a:ln w="11430">
                <a:solidFill>
                  <a:schemeClr val="accent3">
                    <a:lumMod val="50000"/>
                  </a:schemeClr>
                </a:solidFill>
              </a:ln>
              <a:solidFill>
                <a:schemeClr val="accent3">
                  <a:lumMod val="60000"/>
                  <a:lumOff val="40000"/>
                </a:schemeClr>
              </a:solidFill>
              <a:effectLst>
                <a:outerShdw blurRad="38100" dist="38100" dir="2700000" algn="tl">
                  <a:srgbClr val="000000">
                    <a:alpha val="43137"/>
                  </a:srgbClr>
                </a:outerShdw>
              </a:effectLst>
              <a:latin typeface="Harlow Solid Italic" pitchFamily="82" charset="0"/>
            </a:endParaRPr>
          </a:p>
        </p:txBody>
      </p:sp>
      <p:sp>
        <p:nvSpPr>
          <p:cNvPr id="6" name="TextBox 5"/>
          <p:cNvSpPr txBox="1"/>
          <p:nvPr/>
        </p:nvSpPr>
        <p:spPr>
          <a:xfrm>
            <a:off x="933450" y="990600"/>
            <a:ext cx="7600950" cy="7478970"/>
          </a:xfrm>
          <a:prstGeom prst="rect">
            <a:avLst/>
          </a:prstGeom>
          <a:noFill/>
        </p:spPr>
        <p:txBody>
          <a:bodyPr wrap="square" rtlCol="0">
            <a:spAutoFit/>
          </a:bodyPr>
          <a:lstStyle/>
          <a:p>
            <a:r>
              <a:rPr lang="en-US" sz="3200" b="1" dirty="0" smtClean="0">
                <a:latin typeface="18thCentury" pitchFamily="2" charset="0"/>
              </a:rPr>
              <a:t>Sir Henry Wyatt;  </a:t>
            </a:r>
            <a:r>
              <a:rPr lang="en-US" sz="3200" dirty="0" smtClean="0">
                <a:latin typeface="18thCentury" pitchFamily="2" charset="0"/>
              </a:rPr>
              <a:t>Father</a:t>
            </a:r>
            <a:endParaRPr lang="en-US" dirty="0" smtClean="0"/>
          </a:p>
          <a:p>
            <a:r>
              <a:rPr lang="en-US" sz="3200" b="1" dirty="0" smtClean="0">
                <a:latin typeface="18thCentury" pitchFamily="2" charset="0"/>
              </a:rPr>
              <a:t>Anne Skinner; </a:t>
            </a:r>
            <a:r>
              <a:rPr lang="en-US" sz="3200" dirty="0" smtClean="0">
                <a:latin typeface="18thCentury" pitchFamily="2" charset="0"/>
              </a:rPr>
              <a:t> Mother</a:t>
            </a:r>
          </a:p>
          <a:p>
            <a:r>
              <a:rPr lang="en-US" sz="3200" b="1" dirty="0" smtClean="0">
                <a:latin typeface="18thCentury" pitchFamily="2" charset="0"/>
              </a:rPr>
              <a:t>Elizabeth Brooke; </a:t>
            </a:r>
            <a:r>
              <a:rPr lang="en-US" sz="3200" dirty="0">
                <a:latin typeface="18thCentury" pitchFamily="2" charset="0"/>
              </a:rPr>
              <a:t> </a:t>
            </a:r>
            <a:r>
              <a:rPr lang="en-US" sz="3200" dirty="0" smtClean="0">
                <a:latin typeface="18thCentury" pitchFamily="2" charset="0"/>
              </a:rPr>
              <a:t>Wife</a:t>
            </a:r>
          </a:p>
          <a:p>
            <a:pPr algn="ctr"/>
            <a:r>
              <a:rPr lang="en-US" sz="3200" b="1" dirty="0" smtClean="0">
                <a:latin typeface="18thCentury" pitchFamily="2" charset="0"/>
              </a:rPr>
              <a:t>His Six Children</a:t>
            </a:r>
            <a:r>
              <a:rPr lang="en-US" sz="3200" b="1" dirty="0">
                <a:latin typeface="18thCentury" pitchFamily="2" charset="0"/>
              </a:rPr>
              <a:t>:</a:t>
            </a:r>
          </a:p>
          <a:p>
            <a:r>
              <a:rPr lang="en-US" sz="3200" b="1" dirty="0">
                <a:latin typeface="18thCentury" pitchFamily="2" charset="0"/>
              </a:rPr>
              <a:t>Thomas Wyatt </a:t>
            </a:r>
            <a:r>
              <a:rPr lang="en-US" sz="3200" dirty="0">
                <a:latin typeface="18thCentury" pitchFamily="2" charset="0"/>
              </a:rPr>
              <a:t>the younger, who led a thwarted rebellion against Queen Mary </a:t>
            </a:r>
            <a:r>
              <a:rPr lang="en-US" sz="3200" dirty="0" smtClean="0">
                <a:latin typeface="18thCentury" pitchFamily="2" charset="0"/>
              </a:rPr>
              <a:t>I</a:t>
            </a:r>
          </a:p>
          <a:p>
            <a:r>
              <a:rPr lang="en-US" sz="2000" dirty="0">
                <a:latin typeface="18thCentury" pitchFamily="2" charset="0"/>
              </a:rPr>
              <a:t> </a:t>
            </a:r>
            <a:r>
              <a:rPr lang="en-US" sz="2000" dirty="0" smtClean="0">
                <a:latin typeface="18thCentury" pitchFamily="2" charset="0"/>
              </a:rPr>
              <a:t> </a:t>
            </a:r>
            <a:endParaRPr lang="en-US" sz="2000" dirty="0">
              <a:latin typeface="18thCentury" pitchFamily="2" charset="0"/>
            </a:endParaRPr>
          </a:p>
          <a:p>
            <a:r>
              <a:rPr lang="en-US" sz="3200" b="1" dirty="0">
                <a:latin typeface="18thCentury" pitchFamily="2" charset="0"/>
              </a:rPr>
              <a:t>Walter Wyatt</a:t>
            </a:r>
          </a:p>
          <a:p>
            <a:r>
              <a:rPr lang="en-US" sz="3200" b="1" dirty="0">
                <a:latin typeface="18thCentury" pitchFamily="2" charset="0"/>
              </a:rPr>
              <a:t>Frances Wyatt</a:t>
            </a:r>
          </a:p>
          <a:p>
            <a:r>
              <a:rPr lang="en-US" sz="3200" b="1" dirty="0">
                <a:latin typeface="18thCentury" pitchFamily="2" charset="0"/>
              </a:rPr>
              <a:t>Anne Wyatt</a:t>
            </a:r>
          </a:p>
          <a:p>
            <a:r>
              <a:rPr lang="en-US" sz="3200" b="1" dirty="0">
                <a:latin typeface="18thCentury" pitchFamily="2" charset="0"/>
              </a:rPr>
              <a:t>Henry Wyatt</a:t>
            </a:r>
          </a:p>
          <a:p>
            <a:r>
              <a:rPr lang="en-US" sz="3200" b="1" dirty="0">
                <a:latin typeface="18thCentury" pitchFamily="2" charset="0"/>
              </a:rPr>
              <a:t>Edward Wyatt</a:t>
            </a:r>
          </a:p>
          <a:p>
            <a:endParaRPr lang="en-US" sz="3200" b="1" dirty="0" smtClean="0">
              <a:latin typeface="18thCentury" pitchFamily="2" charset="0"/>
            </a:endParaRPr>
          </a:p>
          <a:p>
            <a:endParaRPr lang="en-US" sz="3200" b="1" dirty="0" smtClean="0">
              <a:latin typeface="18thCentury" pitchFamily="2" charset="0"/>
            </a:endParaRPr>
          </a:p>
          <a:p>
            <a:endParaRPr lang="en-US" sz="3200" b="1" u="sng" dirty="0" smtClean="0">
              <a:hlinkClick r:id="rId3"/>
            </a:endParaRPr>
          </a:p>
        </p:txBody>
      </p:sp>
    </p:spTree>
    <p:extLst>
      <p:ext uri="{BB962C8B-B14F-4D97-AF65-F5344CB8AC3E}">
        <p14:creationId xmlns:p14="http://schemas.microsoft.com/office/powerpoint/2010/main" val="1653478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838200" y="914400"/>
            <a:ext cx="7391400" cy="6032421"/>
          </a:xfrm>
          <a:prstGeom prst="rect">
            <a:avLst/>
          </a:prstGeom>
          <a:noFill/>
        </p:spPr>
        <p:txBody>
          <a:bodyPr wrap="square" rtlCol="0">
            <a:spAutoFit/>
          </a:bodyPr>
          <a:lstStyle/>
          <a:p>
            <a:pPr algn="just"/>
            <a:r>
              <a:rPr lang="en-US" sz="3500" dirty="0">
                <a:latin typeface="18thCentury" pitchFamily="2" charset="0"/>
              </a:rPr>
              <a:t>Thomas was born to Sir Henry Wyatt and Anne Skinner in 1503 at Allington Castle, Kent. </a:t>
            </a:r>
            <a:endParaRPr lang="en-US" sz="3500" dirty="0" smtClean="0">
              <a:latin typeface="18thCentury" pitchFamily="2" charset="0"/>
            </a:endParaRPr>
          </a:p>
          <a:p>
            <a:pPr algn="just"/>
            <a:r>
              <a:rPr lang="en-US" sz="3500" dirty="0" smtClean="0">
                <a:latin typeface="18thCentury" pitchFamily="2" charset="0"/>
              </a:rPr>
              <a:t>Being </a:t>
            </a:r>
            <a:r>
              <a:rPr lang="en-US" sz="3500" dirty="0">
                <a:latin typeface="18thCentury" pitchFamily="2" charset="0"/>
              </a:rPr>
              <a:t>the son of a man who dutifully served Henry VII and </a:t>
            </a:r>
            <a:r>
              <a:rPr lang="en-US" sz="3500" dirty="0" smtClean="0">
                <a:latin typeface="18thCentury" pitchFamily="2" charset="0"/>
              </a:rPr>
              <a:t>Henry </a:t>
            </a:r>
            <a:r>
              <a:rPr lang="en-US" sz="3500" dirty="0">
                <a:latin typeface="18thCentury" pitchFamily="2" charset="0"/>
              </a:rPr>
              <a:t>VIII, Thomas’s life looked prosperous even peering out of his cradle</a:t>
            </a:r>
            <a:r>
              <a:rPr lang="en-US" sz="3500" dirty="0" smtClean="0">
                <a:latin typeface="18thCentury" pitchFamily="2" charset="0"/>
              </a:rPr>
              <a:t>.  </a:t>
            </a:r>
            <a:r>
              <a:rPr lang="en-US" sz="3500" dirty="0"/>
              <a:t/>
            </a:r>
            <a:br>
              <a:rPr lang="en-US" sz="3500" dirty="0"/>
            </a:br>
            <a:r>
              <a:rPr lang="en-US" sz="3500" dirty="0" smtClean="0">
                <a:latin typeface="18thCentury" pitchFamily="2" charset="0"/>
              </a:rPr>
              <a:t>He first began court life at the age of thirteen as a “Sewer Extraordinary,” which was; a servant who waited the table. This same year he began at St. John’s College, Cambridge; Thomas showed literary and scholarly </a:t>
            </a:r>
            <a:r>
              <a:rPr lang="en-US" sz="3500" dirty="0" smtClean="0">
                <a:latin typeface="18thCentury" pitchFamily="2" charset="0"/>
              </a:rPr>
              <a:t>potentials </a:t>
            </a:r>
            <a:r>
              <a:rPr lang="en-US" sz="3500" dirty="0" smtClean="0">
                <a:latin typeface="18thCentury" pitchFamily="2" charset="0"/>
              </a:rPr>
              <a:t>early in years.</a:t>
            </a:r>
          </a:p>
          <a:p>
            <a:pPr algn="just"/>
            <a:endParaRPr lang="en-US" sz="3600" dirty="0">
              <a:latin typeface="18thCentury" pitchFamily="2" charset="0"/>
            </a:endParaRPr>
          </a:p>
        </p:txBody>
      </p:sp>
      <p:sp>
        <p:nvSpPr>
          <p:cNvPr id="3" name="Rectangle 2"/>
          <p:cNvSpPr/>
          <p:nvPr/>
        </p:nvSpPr>
        <p:spPr>
          <a:xfrm>
            <a:off x="990600" y="96282"/>
            <a:ext cx="3081293"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His Beginning: </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10789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10" name="TextBox 9"/>
          <p:cNvSpPr txBox="1"/>
          <p:nvPr/>
        </p:nvSpPr>
        <p:spPr>
          <a:xfrm>
            <a:off x="914400" y="762000"/>
            <a:ext cx="7315200" cy="7432804"/>
          </a:xfrm>
          <a:prstGeom prst="rect">
            <a:avLst/>
          </a:prstGeom>
          <a:noFill/>
        </p:spPr>
        <p:txBody>
          <a:bodyPr wrap="square" rtlCol="0">
            <a:spAutoFit/>
          </a:bodyPr>
          <a:lstStyle/>
          <a:p>
            <a:pPr algn="just"/>
            <a:r>
              <a:rPr lang="en-US" sz="3200" dirty="0" smtClean="0">
                <a:latin typeface="18thCentury" pitchFamily="2" charset="0"/>
              </a:rPr>
              <a:t>By </a:t>
            </a:r>
            <a:r>
              <a:rPr lang="en-US" sz="3200" dirty="0">
                <a:latin typeface="18thCentury" pitchFamily="2" charset="0"/>
              </a:rPr>
              <a:t>the late 1510’s </a:t>
            </a:r>
            <a:r>
              <a:rPr lang="en-US" sz="3200" dirty="0" smtClean="0">
                <a:latin typeface="18thCentury" pitchFamily="2" charset="0"/>
              </a:rPr>
              <a:t>Thomas Wyatt </a:t>
            </a:r>
            <a:r>
              <a:rPr lang="en-US" sz="3200" dirty="0">
                <a:latin typeface="18thCentury" pitchFamily="2" charset="0"/>
              </a:rPr>
              <a:t>was a tall man, at least six feet tall, handsome, and athletic. </a:t>
            </a:r>
            <a:endParaRPr lang="en-US" sz="3200" dirty="0" smtClean="0">
              <a:latin typeface="18thCentury" pitchFamily="2" charset="0"/>
            </a:endParaRPr>
          </a:p>
          <a:p>
            <a:pPr algn="just"/>
            <a:r>
              <a:rPr lang="en-US" sz="3200" dirty="0" smtClean="0">
                <a:latin typeface="18thCentury" pitchFamily="2" charset="0"/>
              </a:rPr>
              <a:t>He</a:t>
            </a:r>
            <a:r>
              <a:rPr lang="en-US" sz="3200" dirty="0" smtClean="0">
                <a:latin typeface="18thCentury" pitchFamily="2" charset="0"/>
              </a:rPr>
              <a:t> </a:t>
            </a:r>
            <a:r>
              <a:rPr lang="en-US" sz="3200" dirty="0">
                <a:latin typeface="18thCentury" pitchFamily="2" charset="0"/>
              </a:rPr>
              <a:t>married Elizabeth Brooke, a daughter of royal descent. They were both young when Elizabeth gave birth a year later, </a:t>
            </a:r>
            <a:r>
              <a:rPr lang="en-US" sz="3200" dirty="0" smtClean="0">
                <a:latin typeface="18thCentury" pitchFamily="2" charset="0"/>
              </a:rPr>
              <a:t>to a </a:t>
            </a:r>
            <a:r>
              <a:rPr lang="en-US" sz="3200" dirty="0">
                <a:latin typeface="18thCentury" pitchFamily="2" charset="0"/>
              </a:rPr>
              <a:t>son named </a:t>
            </a:r>
            <a:r>
              <a:rPr lang="en-US" sz="3200" dirty="0" smtClean="0">
                <a:latin typeface="18thCentury" pitchFamily="2" charset="0"/>
              </a:rPr>
              <a:t>Thomas.</a:t>
            </a:r>
          </a:p>
          <a:p>
            <a:pPr algn="just"/>
            <a:r>
              <a:rPr lang="en-US" sz="3200" dirty="0">
                <a:latin typeface="18thCentury" pitchFamily="2" charset="0"/>
              </a:rPr>
              <a:t>A</a:t>
            </a:r>
            <a:r>
              <a:rPr lang="en-US" sz="3200" dirty="0" smtClean="0">
                <a:latin typeface="18thCentury" pitchFamily="2" charset="0"/>
              </a:rPr>
              <a:t>fter </a:t>
            </a:r>
            <a:r>
              <a:rPr lang="en-US" sz="3200" dirty="0" smtClean="0">
                <a:latin typeface="18thCentury" pitchFamily="2" charset="0"/>
              </a:rPr>
              <a:t>his teenage fatherhood. Anne Boleyn, the future love of his life, returned from serving the French Queen Claude. Years later, </a:t>
            </a:r>
            <a:r>
              <a:rPr lang="en-US" sz="3200" dirty="0" smtClean="0">
                <a:latin typeface="18thCentury" pitchFamily="2" charset="0"/>
              </a:rPr>
              <a:t>Wyatt’s </a:t>
            </a:r>
            <a:r>
              <a:rPr lang="en-US" sz="3200" dirty="0" smtClean="0">
                <a:latin typeface="18thCentury" pitchFamily="2" charset="0"/>
              </a:rPr>
              <a:t>grandson George Wyatt would chronicle that when </a:t>
            </a:r>
            <a:r>
              <a:rPr lang="en-US" sz="3200" dirty="0" smtClean="0">
                <a:latin typeface="18thCentury" pitchFamily="2" charset="0"/>
              </a:rPr>
              <a:t>he</a:t>
            </a:r>
            <a:r>
              <a:rPr lang="en-US" sz="3200" dirty="0" smtClean="0">
                <a:latin typeface="18thCentury" pitchFamily="2" charset="0"/>
              </a:rPr>
              <a:t> </a:t>
            </a:r>
            <a:r>
              <a:rPr lang="en-US" sz="3200" dirty="0" smtClean="0">
                <a:latin typeface="18thCentury" pitchFamily="2" charset="0"/>
              </a:rPr>
              <a:t>saw “this new beauty” return that winter he quickly fell in love with her.</a:t>
            </a:r>
          </a:p>
          <a:p>
            <a:pPr algn="just"/>
            <a:r>
              <a:rPr lang="en-US" sz="3200" dirty="0" smtClean="0">
                <a:latin typeface="18thCentury" pitchFamily="2" charset="0"/>
              </a:rPr>
              <a:t/>
            </a:r>
            <a:br>
              <a:rPr lang="en-US" sz="3200" dirty="0" smtClean="0">
                <a:latin typeface="18thCentury" pitchFamily="2" charset="0"/>
              </a:rPr>
            </a:br>
            <a:r>
              <a:rPr lang="en-US" sz="3200" dirty="0" smtClean="0">
                <a:latin typeface="18thCentury" pitchFamily="2" charset="0"/>
              </a:rPr>
              <a:t/>
            </a:r>
            <a:br>
              <a:rPr lang="en-US" sz="3200" dirty="0" smtClean="0">
                <a:latin typeface="18thCentury" pitchFamily="2" charset="0"/>
              </a:rPr>
            </a:br>
            <a:r>
              <a:rPr lang="en-US" sz="3200" dirty="0" smtClean="0">
                <a:latin typeface="18thCentury" pitchFamily="2" charset="0"/>
              </a:rPr>
              <a:t/>
            </a:r>
            <a:br>
              <a:rPr lang="en-US" sz="3200" dirty="0" smtClean="0">
                <a:latin typeface="18thCentury" pitchFamily="2" charset="0"/>
              </a:rPr>
            </a:br>
            <a:r>
              <a:rPr lang="en-US" sz="3200" dirty="0" smtClean="0">
                <a:latin typeface="18thCentury" pitchFamily="2" charset="0"/>
              </a:rPr>
              <a:t/>
            </a:r>
            <a:br>
              <a:rPr lang="en-US" sz="3200" dirty="0" smtClean="0">
                <a:latin typeface="18thCentury" pitchFamily="2" charset="0"/>
              </a:rPr>
            </a:br>
            <a:endParaRPr lang="en-US" sz="2900" dirty="0">
              <a:latin typeface="18thCentury" pitchFamily="2" charset="0"/>
            </a:endParaRPr>
          </a:p>
        </p:txBody>
      </p:sp>
      <p:sp>
        <p:nvSpPr>
          <p:cNvPr id="5" name="Rectangle 4"/>
          <p:cNvSpPr/>
          <p:nvPr/>
        </p:nvSpPr>
        <p:spPr>
          <a:xfrm>
            <a:off x="933450" y="0"/>
            <a:ext cx="4799712"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Marriage and Love Life:</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1695806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972457" y="7257"/>
            <a:ext cx="7239000" cy="6663363"/>
          </a:xfrm>
          <a:prstGeom prst="rect">
            <a:avLst/>
          </a:prstGeom>
          <a:noFill/>
        </p:spPr>
        <p:txBody>
          <a:bodyPr wrap="square" rtlCol="0">
            <a:spAutoFit/>
          </a:bodyPr>
          <a:lstStyle/>
          <a:p>
            <a:pPr algn="just"/>
            <a:r>
              <a:rPr lang="en-US" sz="3200" dirty="0" smtClean="0">
                <a:latin typeface="18thCentury" pitchFamily="2" charset="0"/>
              </a:rPr>
              <a:t>The pair became friends, for both were well educated, clever with words, and engaging to converse with. </a:t>
            </a:r>
          </a:p>
          <a:p>
            <a:pPr algn="just"/>
            <a:r>
              <a:rPr lang="en-US" sz="3200" dirty="0" smtClean="0">
                <a:latin typeface="18thCentury" pitchFamily="2" charset="0"/>
              </a:rPr>
              <a:t>George Wyatt told that </a:t>
            </a:r>
            <a:r>
              <a:rPr lang="en-US" sz="3200" dirty="0" smtClean="0">
                <a:latin typeface="18thCentury" pitchFamily="2" charset="0"/>
              </a:rPr>
              <a:t>Wyatt </a:t>
            </a:r>
            <a:r>
              <a:rPr lang="en-US" sz="3200" dirty="0" smtClean="0">
                <a:latin typeface="18thCentury" pitchFamily="2" charset="0"/>
              </a:rPr>
              <a:t>had taken one of Anne’s jewels</a:t>
            </a:r>
          </a:p>
          <a:p>
            <a:pPr algn="ctr"/>
            <a:r>
              <a:rPr lang="en-US" sz="3200" dirty="0" smtClean="0">
                <a:latin typeface="18thCentury" pitchFamily="2" charset="0"/>
              </a:rPr>
              <a:t> “hanging by a lace out of her pocket or otherwise loose, which he thrust into his bosom.” </a:t>
            </a:r>
          </a:p>
          <a:p>
            <a:pPr algn="just"/>
            <a:r>
              <a:rPr lang="en-US" sz="3200" dirty="0" smtClean="0">
                <a:latin typeface="18thCentury" pitchFamily="2" charset="0"/>
              </a:rPr>
              <a:t>He wore this jewel around his neck.</a:t>
            </a:r>
          </a:p>
          <a:p>
            <a:pPr algn="just"/>
            <a:r>
              <a:rPr lang="en-US" sz="1100" dirty="0" smtClean="0">
                <a:latin typeface="18thCentury" pitchFamily="2" charset="0"/>
              </a:rPr>
              <a:t>  </a:t>
            </a:r>
          </a:p>
          <a:p>
            <a:pPr algn="just"/>
            <a:r>
              <a:rPr lang="en-US" sz="3200" dirty="0" smtClean="0">
                <a:latin typeface="18thCentury" pitchFamily="2" charset="0"/>
              </a:rPr>
              <a:t>By 1524, </a:t>
            </a:r>
            <a:r>
              <a:rPr lang="en-US" sz="3200" dirty="0" smtClean="0">
                <a:latin typeface="18thCentury" pitchFamily="2" charset="0"/>
              </a:rPr>
              <a:t>Wyatt </a:t>
            </a:r>
            <a:r>
              <a:rPr lang="en-US" sz="3200" dirty="0" smtClean="0">
                <a:latin typeface="18thCentury" pitchFamily="2" charset="0"/>
              </a:rPr>
              <a:t>had separated from his wife due to her adultery and began wooing with other women, including Anne Boleyn. Also around this time he was appointed an Ambassador for Henry VIII at home and abroad.</a:t>
            </a:r>
          </a:p>
          <a:p>
            <a:pPr algn="just"/>
            <a:r>
              <a:rPr lang="en-US" sz="3200" dirty="0" smtClean="0">
                <a:latin typeface="18thCentury" pitchFamily="2" charset="0"/>
              </a:rPr>
              <a:t/>
            </a:r>
            <a:br>
              <a:rPr lang="en-US" sz="3200" dirty="0" smtClean="0">
                <a:latin typeface="18thCentury" pitchFamily="2" charset="0"/>
              </a:rPr>
            </a:br>
            <a:endParaRPr lang="en-US" sz="3200" dirty="0">
              <a:latin typeface="18thCentury" pitchFamily="2" charset="0"/>
            </a:endParaRPr>
          </a:p>
        </p:txBody>
      </p:sp>
    </p:spTree>
    <p:extLst>
      <p:ext uri="{BB962C8B-B14F-4D97-AF65-F5344CB8AC3E}">
        <p14:creationId xmlns:p14="http://schemas.microsoft.com/office/powerpoint/2010/main" val="3862461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4" name="TextBox 3"/>
          <p:cNvSpPr txBox="1"/>
          <p:nvPr/>
        </p:nvSpPr>
        <p:spPr>
          <a:xfrm>
            <a:off x="838200" y="-102453"/>
            <a:ext cx="7315200" cy="9017853"/>
          </a:xfrm>
          <a:prstGeom prst="rect">
            <a:avLst/>
          </a:prstGeom>
          <a:noFill/>
        </p:spPr>
        <p:txBody>
          <a:bodyPr wrap="square" rtlCol="0">
            <a:spAutoFit/>
          </a:bodyPr>
          <a:lstStyle/>
          <a:p>
            <a:pPr algn="just"/>
            <a:r>
              <a:rPr lang="en-US" sz="3200" dirty="0">
                <a:latin typeface="18thCentury" pitchFamily="2" charset="0"/>
              </a:rPr>
              <a:t>T</a:t>
            </a:r>
            <a:r>
              <a:rPr lang="en-US" sz="3200" dirty="0" smtClean="0">
                <a:latin typeface="18thCentury" pitchFamily="2" charset="0"/>
              </a:rPr>
              <a:t>he </a:t>
            </a:r>
            <a:r>
              <a:rPr lang="en-US" sz="3200" dirty="0">
                <a:latin typeface="18thCentury" pitchFamily="2" charset="0"/>
              </a:rPr>
              <a:t>king had an eye on </a:t>
            </a:r>
            <a:r>
              <a:rPr lang="en-US" sz="3200" dirty="0" smtClean="0">
                <a:latin typeface="18thCentury" pitchFamily="2" charset="0"/>
              </a:rPr>
              <a:t>Anne Boleyn and had no intentions of sharing. </a:t>
            </a:r>
          </a:p>
          <a:p>
            <a:pPr algn="just"/>
            <a:r>
              <a:rPr lang="en-US" sz="3200" dirty="0" smtClean="0">
                <a:latin typeface="18thCentury" pitchFamily="2" charset="0"/>
              </a:rPr>
              <a:t>Thomas Wyatt could not compete with the King of England for the heart of Anne Boleyn. He dropped into the background, but not too far. He continued intertwining Anne into his poems, comparing her to an elusive deer which another hunter had claimed.</a:t>
            </a:r>
          </a:p>
          <a:p>
            <a:pPr algn="just"/>
            <a:r>
              <a:rPr lang="en-US" dirty="0" smtClean="0">
                <a:latin typeface="18thCentury" pitchFamily="2" charset="0"/>
              </a:rPr>
              <a:t>  </a:t>
            </a:r>
          </a:p>
          <a:p>
            <a:pPr algn="just"/>
            <a:endParaRPr lang="en-US" dirty="0">
              <a:latin typeface="18thCentury" pitchFamily="2" charset="0"/>
            </a:endParaRPr>
          </a:p>
          <a:p>
            <a:pPr algn="just"/>
            <a:r>
              <a:rPr lang="en-US" sz="3200" dirty="0" smtClean="0">
                <a:latin typeface="18thCentury" pitchFamily="2" charset="0"/>
              </a:rPr>
              <a:t> Now, without a wife or a prospect of one, </a:t>
            </a:r>
            <a:r>
              <a:rPr lang="en-US" sz="3200" dirty="0" smtClean="0">
                <a:latin typeface="18thCentury" pitchFamily="2" charset="0"/>
              </a:rPr>
              <a:t>Wyatt </a:t>
            </a:r>
            <a:r>
              <a:rPr lang="en-US" sz="3200" dirty="0" smtClean="0">
                <a:latin typeface="18thCentury" pitchFamily="2" charset="0"/>
              </a:rPr>
              <a:t>could focus on his court duties and his poetry.</a:t>
            </a:r>
          </a:p>
          <a:p>
            <a:pPr algn="just"/>
            <a:r>
              <a:rPr lang="en-US" sz="3200" dirty="0" smtClean="0">
                <a:latin typeface="18thCentury" pitchFamily="2" charset="0"/>
              </a:rPr>
              <a:t>.The prelude to William Shakespeare was Thomas Wyatt. He adopted literary forms often not used in England such as the rondeau and satire, and is famous for creating the </a:t>
            </a:r>
            <a:r>
              <a:rPr lang="en-US" sz="3200" dirty="0" smtClean="0">
                <a:latin typeface="18thCentury" pitchFamily="2" charset="0"/>
              </a:rPr>
              <a:t>poetic form </a:t>
            </a:r>
            <a:r>
              <a:rPr lang="en-US" sz="3200" dirty="0" smtClean="0">
                <a:latin typeface="18thCentury" pitchFamily="2" charset="0"/>
              </a:rPr>
              <a:t>of sonnet.</a:t>
            </a:r>
            <a:br>
              <a:rPr lang="en-US" sz="3200" dirty="0" smtClean="0">
                <a:latin typeface="18thCentury" pitchFamily="2" charset="0"/>
              </a:rPr>
            </a:br>
            <a:r>
              <a:rPr lang="en-US" sz="3200" dirty="0" smtClean="0">
                <a:latin typeface="18thCentury" pitchFamily="2" charset="0"/>
              </a:rPr>
              <a:t/>
            </a:r>
            <a:br>
              <a:rPr lang="en-US" sz="3200" dirty="0" smtClean="0">
                <a:latin typeface="18thCentury" pitchFamily="2" charset="0"/>
              </a:rPr>
            </a:br>
            <a:endParaRPr lang="en-US" sz="3200" dirty="0" smtClean="0">
              <a:latin typeface="18thCentury" pitchFamily="2" charset="0"/>
            </a:endParaRPr>
          </a:p>
          <a:p>
            <a:pPr algn="just"/>
            <a:r>
              <a:rPr lang="en-US" sz="3200" dirty="0" smtClean="0">
                <a:latin typeface="18thCentury" pitchFamily="2" charset="0"/>
              </a:rPr>
              <a:t/>
            </a:r>
            <a:br>
              <a:rPr lang="en-US" sz="3200" dirty="0" smtClean="0">
                <a:latin typeface="18thCentury" pitchFamily="2" charset="0"/>
              </a:rPr>
            </a:br>
            <a:endParaRPr lang="en-US" sz="3200" dirty="0">
              <a:latin typeface="18thCentury" pitchFamily="2" charset="0"/>
            </a:endParaRPr>
          </a:p>
        </p:txBody>
      </p:sp>
      <p:sp>
        <p:nvSpPr>
          <p:cNvPr id="5" name="Rectangle 4"/>
          <p:cNvSpPr/>
          <p:nvPr/>
        </p:nvSpPr>
        <p:spPr>
          <a:xfrm>
            <a:off x="762000" y="3200400"/>
            <a:ext cx="4615366"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Court duties &amp; Poetry:</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2377522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228600"/>
            <a:ext cx="7315200" cy="5755422"/>
          </a:xfrm>
          <a:prstGeom prst="rect">
            <a:avLst/>
          </a:prstGeom>
          <a:noFill/>
        </p:spPr>
        <p:txBody>
          <a:bodyPr wrap="square" rtlCol="0">
            <a:spAutoFit/>
          </a:bodyPr>
          <a:lstStyle/>
          <a:p>
            <a:pPr algn="just"/>
            <a:r>
              <a:rPr lang="en-US" sz="3200" dirty="0" smtClean="0">
                <a:latin typeface="18thCentury" pitchFamily="2" charset="0"/>
              </a:rPr>
              <a:t>Wyatt’s </a:t>
            </a:r>
            <a:r>
              <a:rPr lang="en-US" sz="3200" dirty="0">
                <a:latin typeface="18thCentury" pitchFamily="2" charset="0"/>
              </a:rPr>
              <a:t>best known poems are about the hardships of </a:t>
            </a:r>
            <a:r>
              <a:rPr lang="en-US" sz="3200" dirty="0" smtClean="0">
                <a:latin typeface="18thCentury" pitchFamily="2" charset="0"/>
              </a:rPr>
              <a:t>love known as the convention of courtly love.</a:t>
            </a:r>
            <a:endParaRPr lang="en-US" sz="3200" dirty="0" smtClean="0">
              <a:latin typeface="18thCentury" pitchFamily="2" charset="0"/>
            </a:endParaRPr>
          </a:p>
          <a:p>
            <a:pPr algn="ctr"/>
            <a:r>
              <a:rPr lang="en-US" sz="3200" dirty="0" smtClean="0">
                <a:latin typeface="18thCentury" pitchFamily="2" charset="0"/>
              </a:rPr>
              <a:t>Many </a:t>
            </a:r>
            <a:r>
              <a:rPr lang="en-US" sz="3200" dirty="0">
                <a:latin typeface="18thCentury" pitchFamily="2" charset="0"/>
              </a:rPr>
              <a:t>years after his death, Thomas Wyatt </a:t>
            </a:r>
            <a:r>
              <a:rPr lang="en-US" sz="3200" dirty="0" smtClean="0">
                <a:latin typeface="18thCentury" pitchFamily="2" charset="0"/>
              </a:rPr>
              <a:t>was called; </a:t>
            </a:r>
          </a:p>
          <a:p>
            <a:pPr algn="ctr"/>
            <a:r>
              <a:rPr lang="en-US" sz="3200" dirty="0" smtClean="0">
                <a:latin typeface="18thCentury" pitchFamily="2" charset="0"/>
              </a:rPr>
              <a:t>“the </a:t>
            </a:r>
            <a:r>
              <a:rPr lang="en-US" sz="3200" dirty="0">
                <a:latin typeface="18thCentury" pitchFamily="2" charset="0"/>
              </a:rPr>
              <a:t>father of English poetry.” </a:t>
            </a:r>
            <a:endParaRPr lang="en-US" sz="3200" dirty="0" smtClean="0">
              <a:latin typeface="18thCentury" pitchFamily="2" charset="0"/>
            </a:endParaRPr>
          </a:p>
          <a:p>
            <a:pPr algn="ctr"/>
            <a:r>
              <a:rPr lang="en-US" sz="3200" dirty="0" smtClean="0">
                <a:latin typeface="18thCentury" pitchFamily="2" charset="0"/>
              </a:rPr>
              <a:t>and </a:t>
            </a:r>
          </a:p>
          <a:p>
            <a:pPr algn="ctr"/>
            <a:r>
              <a:rPr lang="en-US" sz="3200" dirty="0" smtClean="0">
                <a:latin typeface="18thCentury" pitchFamily="2" charset="0"/>
              </a:rPr>
              <a:t>“the </a:t>
            </a:r>
            <a:r>
              <a:rPr lang="en-US" sz="3200" dirty="0">
                <a:latin typeface="18thCentury" pitchFamily="2" charset="0"/>
              </a:rPr>
              <a:t>father of the Drab Age” </a:t>
            </a:r>
            <a:endParaRPr lang="en-US" sz="3200" dirty="0" smtClean="0">
              <a:latin typeface="18thCentury" pitchFamily="2" charset="0"/>
            </a:endParaRPr>
          </a:p>
          <a:p>
            <a:pPr algn="ctr"/>
            <a:r>
              <a:rPr lang="en-US" sz="1600" dirty="0">
                <a:latin typeface="18thCentury" pitchFamily="2" charset="0"/>
              </a:rPr>
              <a:t> </a:t>
            </a:r>
            <a:r>
              <a:rPr lang="en-US" sz="1600" dirty="0" smtClean="0">
                <a:latin typeface="18thCentury" pitchFamily="2" charset="0"/>
              </a:rPr>
              <a:t> </a:t>
            </a:r>
          </a:p>
          <a:p>
            <a:pPr algn="just"/>
            <a:r>
              <a:rPr lang="en-US" sz="3200" dirty="0" smtClean="0">
                <a:latin typeface="18thCentury" pitchFamily="2" charset="0"/>
              </a:rPr>
              <a:t>which </a:t>
            </a:r>
            <a:r>
              <a:rPr lang="en-US" sz="3200" dirty="0">
                <a:latin typeface="18thCentury" pitchFamily="2" charset="0"/>
              </a:rPr>
              <a:t>was the predecessor of the Golden Age of Elizabeth Tudor, the daughter of the woman he pursued and who his son would later die for</a:t>
            </a:r>
            <a:r>
              <a:rPr lang="en-US" sz="3200" dirty="0" smtClean="0">
                <a:latin typeface="18thCentury" pitchFamily="2" charset="0"/>
              </a:rPr>
              <a:t>.</a:t>
            </a:r>
          </a:p>
          <a:p>
            <a:pPr algn="just"/>
            <a:r>
              <a:rPr lang="en-US" sz="3200" dirty="0">
                <a:latin typeface="18thCentury" pitchFamily="2" charset="0"/>
              </a:rPr>
              <a:t>The former suitor and lady remained friends through Henry VIII’s courtship and became a </a:t>
            </a:r>
            <a:r>
              <a:rPr lang="en-US" sz="3200" dirty="0" smtClean="0">
                <a:latin typeface="18thCentury" pitchFamily="2" charset="0"/>
              </a:rPr>
              <a:t>favorite </a:t>
            </a:r>
            <a:r>
              <a:rPr lang="en-US" sz="3200" dirty="0">
                <a:latin typeface="18thCentury" pitchFamily="2" charset="0"/>
              </a:rPr>
              <a:t>of the </a:t>
            </a:r>
            <a:r>
              <a:rPr lang="en-US" sz="3200" dirty="0" smtClean="0">
                <a:latin typeface="18thCentury" pitchFamily="2" charset="0"/>
              </a:rPr>
              <a:t>King</a:t>
            </a:r>
            <a:r>
              <a:rPr lang="en-US" sz="3200" dirty="0">
                <a:latin typeface="18thCentury" pitchFamily="2" charset="0"/>
              </a:rPr>
              <a:t>.</a:t>
            </a:r>
          </a:p>
        </p:txBody>
      </p:sp>
    </p:spTree>
    <p:extLst>
      <p:ext uri="{BB962C8B-B14F-4D97-AF65-F5344CB8AC3E}">
        <p14:creationId xmlns:p14="http://schemas.microsoft.com/office/powerpoint/2010/main" val="1549920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Rectangle 1"/>
          <p:cNvSpPr/>
          <p:nvPr/>
        </p:nvSpPr>
        <p:spPr>
          <a:xfrm>
            <a:off x="921657" y="-52328"/>
            <a:ext cx="7315200" cy="6555641"/>
          </a:xfrm>
          <a:prstGeom prst="rect">
            <a:avLst/>
          </a:prstGeom>
        </p:spPr>
        <p:txBody>
          <a:bodyPr wrap="square">
            <a:spAutoFit/>
          </a:bodyPr>
          <a:lstStyle/>
          <a:p>
            <a:r>
              <a:rPr lang="en-US" sz="3200" dirty="0" smtClean="0">
                <a:latin typeface="18thCentury" pitchFamily="2" charset="0"/>
              </a:rPr>
              <a:t>Wyatt </a:t>
            </a:r>
            <a:r>
              <a:rPr lang="en-US" sz="3200" dirty="0" smtClean="0">
                <a:latin typeface="18thCentury" pitchFamily="2" charset="0"/>
              </a:rPr>
              <a:t>travelled </a:t>
            </a:r>
            <a:r>
              <a:rPr lang="en-US" sz="3200" dirty="0">
                <a:latin typeface="18thCentury" pitchFamily="2" charset="0"/>
              </a:rPr>
              <a:t>to Rome on orders of petitioning the pope to annul Henry’s dead marriage to Catherine of Aragon. </a:t>
            </a:r>
            <a:r>
              <a:rPr lang="en-US" sz="3200" dirty="0" smtClean="0">
                <a:latin typeface="18thCentury" pitchFamily="2" charset="0"/>
              </a:rPr>
              <a:t>In </a:t>
            </a:r>
            <a:r>
              <a:rPr lang="en-US" sz="3200" dirty="0">
                <a:latin typeface="18thCentury" pitchFamily="2" charset="0"/>
              </a:rPr>
              <a:t>1533, he was sworn as a member of the Privy Council. </a:t>
            </a:r>
            <a:endParaRPr lang="en-US" sz="3200" dirty="0" smtClean="0">
              <a:latin typeface="18thCentury" pitchFamily="2" charset="0"/>
            </a:endParaRPr>
          </a:p>
          <a:p>
            <a:endParaRPr lang="en-US" sz="3600" dirty="0" smtClean="0">
              <a:latin typeface="18thCentury" pitchFamily="2" charset="0"/>
            </a:endParaRPr>
          </a:p>
          <a:p>
            <a:endParaRPr lang="en-US" sz="3200" dirty="0" smtClean="0">
              <a:latin typeface="18thCentury" pitchFamily="2" charset="0"/>
            </a:endParaRPr>
          </a:p>
          <a:p>
            <a:r>
              <a:rPr lang="en-US" sz="3200" dirty="0" smtClean="0">
                <a:latin typeface="18thCentury" pitchFamily="2" charset="0"/>
              </a:rPr>
              <a:t>On </a:t>
            </a:r>
            <a:r>
              <a:rPr lang="en-US" sz="3200" dirty="0">
                <a:latin typeface="18thCentury" pitchFamily="2" charset="0"/>
              </a:rPr>
              <a:t>February 22nd, a curious incident occurred, </a:t>
            </a:r>
            <a:r>
              <a:rPr lang="en-US" sz="3200" dirty="0" smtClean="0">
                <a:latin typeface="18thCentury" pitchFamily="2" charset="0"/>
              </a:rPr>
              <a:t>Eustace </a:t>
            </a:r>
            <a:r>
              <a:rPr lang="en-US" sz="3200" dirty="0">
                <a:latin typeface="18thCentury" pitchFamily="2" charset="0"/>
              </a:rPr>
              <a:t>Chapuys, the Spanish Ambassador </a:t>
            </a:r>
            <a:r>
              <a:rPr lang="en-US" sz="3200" dirty="0" smtClean="0">
                <a:latin typeface="18thCentury" pitchFamily="2" charset="0"/>
              </a:rPr>
              <a:t>took </a:t>
            </a:r>
            <a:r>
              <a:rPr lang="en-US" sz="3200" dirty="0">
                <a:latin typeface="18thCentury" pitchFamily="2" charset="0"/>
              </a:rPr>
              <a:t>it upon himself </a:t>
            </a:r>
            <a:r>
              <a:rPr lang="en-US" sz="3200" dirty="0" smtClean="0">
                <a:latin typeface="18thCentury" pitchFamily="2" charset="0"/>
              </a:rPr>
              <a:t>to report seeing </a:t>
            </a:r>
            <a:r>
              <a:rPr lang="en-US" sz="3200" dirty="0" smtClean="0">
                <a:latin typeface="18thCentury" pitchFamily="2" charset="0"/>
              </a:rPr>
              <a:t>Wyatt, </a:t>
            </a:r>
            <a:r>
              <a:rPr lang="en-US" sz="3200" dirty="0">
                <a:latin typeface="18thCentury" pitchFamily="2" charset="0"/>
              </a:rPr>
              <a:t>“one she loves well</a:t>
            </a:r>
            <a:r>
              <a:rPr lang="en-US" sz="3200" dirty="0" smtClean="0">
                <a:latin typeface="18thCentury" pitchFamily="2" charset="0"/>
              </a:rPr>
              <a:t>”, </a:t>
            </a:r>
            <a:r>
              <a:rPr lang="en-US" sz="3200" dirty="0" smtClean="0">
                <a:latin typeface="18thCentury" pitchFamily="2" charset="0"/>
              </a:rPr>
              <a:t>come out of her room. The King said; “for </a:t>
            </a:r>
            <a:r>
              <a:rPr lang="en-US" sz="3200" dirty="0">
                <a:latin typeface="18thCentury" pitchFamily="2" charset="0"/>
              </a:rPr>
              <a:t>the last three days she had had such an incredible fierce desire to eat apples as she had never felt before, and that the King had said to her that it was a sign that she was with child, and she had said no, it was not so at all</a:t>
            </a:r>
            <a:r>
              <a:rPr lang="en-US" sz="3200" dirty="0" smtClean="0">
                <a:latin typeface="18thCentury" pitchFamily="2" charset="0"/>
              </a:rPr>
              <a:t>.”</a:t>
            </a:r>
            <a:endParaRPr lang="en-US" sz="3200" dirty="0">
              <a:latin typeface="18thCentury" pitchFamily="2" charset="0"/>
            </a:endParaRPr>
          </a:p>
        </p:txBody>
      </p:sp>
      <p:sp>
        <p:nvSpPr>
          <p:cNvPr id="3" name="Rectangle 2"/>
          <p:cNvSpPr/>
          <p:nvPr/>
        </p:nvSpPr>
        <p:spPr>
          <a:xfrm>
            <a:off x="1066800" y="1371601"/>
            <a:ext cx="5257800"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The beginning of his end:</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2987091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3" name="TextBox 2"/>
          <p:cNvSpPr txBox="1"/>
          <p:nvPr/>
        </p:nvSpPr>
        <p:spPr>
          <a:xfrm>
            <a:off x="990600" y="315516"/>
            <a:ext cx="7162800" cy="6278642"/>
          </a:xfrm>
          <a:prstGeom prst="rect">
            <a:avLst/>
          </a:prstGeom>
          <a:noFill/>
        </p:spPr>
        <p:txBody>
          <a:bodyPr wrap="square" rtlCol="0">
            <a:spAutoFit/>
          </a:bodyPr>
          <a:lstStyle/>
          <a:p>
            <a:pPr algn="just"/>
            <a:r>
              <a:rPr lang="en-US" sz="3200" dirty="0" smtClean="0">
                <a:latin typeface="18thCentury" pitchFamily="2" charset="0"/>
              </a:rPr>
              <a:t>He also played a part in Anne Boleyn’s coronation and poured scented water upon the new Queen’s hands.  In 1535, </a:t>
            </a:r>
            <a:r>
              <a:rPr lang="en-US" sz="3200" dirty="0" smtClean="0">
                <a:latin typeface="18thCentury" pitchFamily="2" charset="0"/>
              </a:rPr>
              <a:t>he </a:t>
            </a:r>
            <a:r>
              <a:rPr lang="en-US" sz="3200" dirty="0" smtClean="0">
                <a:latin typeface="18thCentury" pitchFamily="2" charset="0"/>
              </a:rPr>
              <a:t>was knighted. But later on in May 1536 he was charged of adultery with Queen </a:t>
            </a:r>
            <a:r>
              <a:rPr lang="en-US" sz="3200" dirty="0" smtClean="0">
                <a:latin typeface="18thCentury" pitchFamily="2" charset="0"/>
              </a:rPr>
              <a:t>Anne and was imprisoned in the Tower of London. </a:t>
            </a:r>
            <a:r>
              <a:rPr lang="en-US" sz="3200" dirty="0" smtClean="0">
                <a:latin typeface="18thCentury" pitchFamily="2" charset="0"/>
              </a:rPr>
              <a:t>Now he had to try to convince the court that his passionate poetry was not concerning Queen Anne and explain his harmless friendship with her.</a:t>
            </a:r>
          </a:p>
          <a:p>
            <a:r>
              <a:rPr lang="en-US" sz="3200" dirty="0" smtClean="0">
                <a:latin typeface="18thCentury" pitchFamily="2" charset="0"/>
              </a:rPr>
              <a:t>During his time in the Tower of London, where so many had met their end, </a:t>
            </a:r>
            <a:r>
              <a:rPr lang="en-US" sz="3200" dirty="0" smtClean="0">
                <a:latin typeface="18thCentury" pitchFamily="2" charset="0"/>
              </a:rPr>
              <a:t>Wyatt</a:t>
            </a:r>
            <a:r>
              <a:rPr lang="en-US" sz="3200" dirty="0" smtClean="0">
                <a:latin typeface="18thCentury" pitchFamily="2" charset="0"/>
              </a:rPr>
              <a:t>, </a:t>
            </a:r>
            <a:r>
              <a:rPr lang="en-US" sz="3200" dirty="0" smtClean="0">
                <a:latin typeface="18thCentury" pitchFamily="2" charset="0"/>
              </a:rPr>
              <a:t>having been burdened with the over-imaginative mind of a true poet, did what he always did best. He wrote.</a:t>
            </a:r>
          </a:p>
          <a:p>
            <a:pPr algn="just"/>
            <a:endParaRPr lang="en-US" sz="3200" dirty="0" smtClean="0">
              <a:latin typeface="18thCentury" pitchFamily="2" charset="0"/>
            </a:endParaRPr>
          </a:p>
          <a:p>
            <a:pPr algn="just"/>
            <a:endParaRPr lang="en-US" dirty="0"/>
          </a:p>
        </p:txBody>
      </p:sp>
    </p:spTree>
    <p:extLst>
      <p:ext uri="{BB962C8B-B14F-4D97-AF65-F5344CB8AC3E}">
        <p14:creationId xmlns:p14="http://schemas.microsoft.com/office/powerpoint/2010/main" val="2955068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1143000" y="381000"/>
            <a:ext cx="7086600" cy="5509200"/>
          </a:xfrm>
          <a:prstGeom prst="rect">
            <a:avLst/>
          </a:prstGeom>
          <a:noFill/>
        </p:spPr>
        <p:txBody>
          <a:bodyPr wrap="square" rtlCol="0">
            <a:spAutoFit/>
          </a:bodyPr>
          <a:lstStyle/>
          <a:p>
            <a:r>
              <a:rPr lang="en-US" sz="3200" dirty="0" smtClean="0">
                <a:latin typeface="18thCentury" pitchFamily="2" charset="0"/>
              </a:rPr>
              <a:t>Anne Boleyn, Queen of England, was found guilty and was sentenced to death along with 5 men including her brother. </a:t>
            </a:r>
          </a:p>
          <a:p>
            <a:r>
              <a:rPr lang="en-US" sz="3200" dirty="0">
                <a:latin typeface="18thCentury" pitchFamily="2" charset="0"/>
              </a:rPr>
              <a:t>T</a:t>
            </a:r>
            <a:r>
              <a:rPr lang="en-US" sz="3200" dirty="0" smtClean="0">
                <a:latin typeface="18thCentury" pitchFamily="2" charset="0"/>
              </a:rPr>
              <a:t>he </a:t>
            </a:r>
            <a:r>
              <a:rPr lang="en-US" sz="3200" dirty="0" smtClean="0">
                <a:latin typeface="18thCentury" pitchFamily="2" charset="0"/>
              </a:rPr>
              <a:t>woman Sir Thomas Wyatt loved and praised and wooed in his poetry, was to die. </a:t>
            </a:r>
          </a:p>
          <a:p>
            <a:r>
              <a:rPr lang="en-US" sz="3200" dirty="0" smtClean="0">
                <a:latin typeface="18thCentury" pitchFamily="2" charset="0"/>
              </a:rPr>
              <a:t>When the five accused men and the Queen died, </a:t>
            </a:r>
            <a:r>
              <a:rPr lang="en-US" sz="3200" dirty="0" smtClean="0">
                <a:latin typeface="18thCentury" pitchFamily="2" charset="0"/>
              </a:rPr>
              <a:t>Wyatt </a:t>
            </a:r>
            <a:r>
              <a:rPr lang="en-US" sz="3200" dirty="0" smtClean="0">
                <a:latin typeface="18thCentury" pitchFamily="2" charset="0"/>
              </a:rPr>
              <a:t>was thirty-three years </a:t>
            </a:r>
            <a:r>
              <a:rPr lang="en-US" sz="3200" dirty="0" smtClean="0">
                <a:latin typeface="18thCentury" pitchFamily="2" charset="0"/>
              </a:rPr>
              <a:t>old, </a:t>
            </a:r>
            <a:r>
              <a:rPr lang="en-US" sz="3200" dirty="0" smtClean="0">
                <a:latin typeface="18thCentury" pitchFamily="2" charset="0"/>
              </a:rPr>
              <a:t>and he had been separated from Elizabeth Brooke for twelve years.</a:t>
            </a:r>
          </a:p>
          <a:p>
            <a:r>
              <a:rPr lang="en-US" sz="3200" dirty="0" smtClean="0">
                <a:latin typeface="18thCentury" pitchFamily="2" charset="0"/>
              </a:rPr>
              <a:t>Thomas Wyatt was released from the Tower of London later that year and returned to his duties as member of the Privy Council and Ambassador. </a:t>
            </a:r>
          </a:p>
        </p:txBody>
      </p:sp>
    </p:spTree>
    <p:extLst>
      <p:ext uri="{BB962C8B-B14F-4D97-AF65-F5344CB8AC3E}">
        <p14:creationId xmlns:p14="http://schemas.microsoft.com/office/powerpoint/2010/main" val="3513022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394692"/>
            <a:ext cx="7315200" cy="5847755"/>
          </a:xfrm>
          <a:prstGeom prst="rect">
            <a:avLst/>
          </a:prstGeom>
          <a:noFill/>
        </p:spPr>
        <p:txBody>
          <a:bodyPr wrap="square" rtlCol="0">
            <a:spAutoFit/>
          </a:bodyPr>
          <a:lstStyle/>
          <a:p>
            <a:pPr algn="just"/>
            <a:r>
              <a:rPr lang="en-US" sz="4000" dirty="0" smtClean="0">
                <a:latin typeface="18thCentury" pitchFamily="2" charset="0"/>
              </a:rPr>
              <a:t>By 1540, </a:t>
            </a:r>
            <a:r>
              <a:rPr lang="en-US" sz="4000" dirty="0" smtClean="0">
                <a:latin typeface="18thCentury" pitchFamily="2" charset="0"/>
              </a:rPr>
              <a:t>Wyatt </a:t>
            </a:r>
            <a:r>
              <a:rPr lang="en-US" sz="4000" dirty="0" smtClean="0">
                <a:latin typeface="18thCentury" pitchFamily="2" charset="0"/>
              </a:rPr>
              <a:t>was restored to full favour. But, just as before, downfall quickly followed fortune. </a:t>
            </a:r>
            <a:r>
              <a:rPr lang="en-US" sz="4000" dirty="0" smtClean="0">
                <a:latin typeface="18thCentury" pitchFamily="2" charset="0"/>
              </a:rPr>
              <a:t>He </a:t>
            </a:r>
            <a:r>
              <a:rPr lang="en-US" sz="4000" dirty="0" smtClean="0">
                <a:latin typeface="18thCentury" pitchFamily="2" charset="0"/>
              </a:rPr>
              <a:t>was again arrested for treason and held in the Tower in 1541. Fortunately, the current wife of Henry VIII, the young Katherine Howard, first cousin to Anne Boleyn, interceded on his behalf on the terms that he would reconcile with his estranged wife. He agreed, and was released. </a:t>
            </a:r>
          </a:p>
          <a:p>
            <a:pPr algn="just"/>
            <a:r>
              <a:rPr lang="en-US" sz="1400" dirty="0" smtClean="0">
                <a:latin typeface="18thCentury" pitchFamily="2" charset="0"/>
              </a:rPr>
              <a:t> </a:t>
            </a:r>
          </a:p>
        </p:txBody>
      </p:sp>
    </p:spTree>
    <p:extLst>
      <p:ext uri="{BB962C8B-B14F-4D97-AF65-F5344CB8AC3E}">
        <p14:creationId xmlns:p14="http://schemas.microsoft.com/office/powerpoint/2010/main" val="1639565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3" name="TextBox 2"/>
          <p:cNvSpPr txBox="1"/>
          <p:nvPr/>
        </p:nvSpPr>
        <p:spPr>
          <a:xfrm>
            <a:off x="859971" y="1143000"/>
            <a:ext cx="7391400" cy="4524315"/>
          </a:xfrm>
          <a:prstGeom prst="rect">
            <a:avLst/>
          </a:prstGeom>
          <a:noFill/>
        </p:spPr>
        <p:txBody>
          <a:bodyPr wrap="square" rtlCol="0">
            <a:spAutoFit/>
          </a:bodyPr>
          <a:lstStyle/>
          <a:p>
            <a:pPr algn="just"/>
            <a:r>
              <a:rPr lang="en-US" sz="3600" dirty="0" smtClean="0">
                <a:latin typeface="18thCentury" pitchFamily="2" charset="0"/>
              </a:rPr>
              <a:t>On October 11th, 1542 Sir Thomas Wyatt died at the age of thirty-nine at Sherborne, Dorset</a:t>
            </a:r>
            <a:endParaRPr lang="en-US" sz="3600" dirty="0" smtClean="0"/>
          </a:p>
          <a:p>
            <a:pPr algn="just"/>
            <a:r>
              <a:rPr lang="en-US" sz="3600" dirty="0" smtClean="0">
                <a:latin typeface="18thCentury" pitchFamily="2" charset="0"/>
              </a:rPr>
              <a:t>One might think that something as trivial as a fever would never claim the man who had competed against the King of England over a woman, the man who had survived two treason charges and months in the Tower. But that was the way sir </a:t>
            </a:r>
            <a:r>
              <a:rPr lang="en-US" sz="3600" dirty="0" smtClean="0">
                <a:latin typeface="18thCentury" pitchFamily="2" charset="0"/>
              </a:rPr>
              <a:t>Thomas Wyatt’s </a:t>
            </a:r>
            <a:r>
              <a:rPr lang="en-US" sz="3600" dirty="0" smtClean="0">
                <a:latin typeface="18thCentury" pitchFamily="2" charset="0"/>
              </a:rPr>
              <a:t>life came to an end..</a:t>
            </a:r>
            <a:endParaRPr lang="en-US" sz="3600" dirty="0">
              <a:latin typeface="18thCentury" pitchFamily="2" charset="0"/>
            </a:endParaRPr>
          </a:p>
        </p:txBody>
      </p:sp>
      <p:sp>
        <p:nvSpPr>
          <p:cNvPr id="5" name="Rectangle 4"/>
          <p:cNvSpPr/>
          <p:nvPr/>
        </p:nvSpPr>
        <p:spPr>
          <a:xfrm>
            <a:off x="771791" y="228599"/>
            <a:ext cx="260680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His Death:</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183480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1143000" y="990600"/>
            <a:ext cx="6858000" cy="5632311"/>
          </a:xfrm>
          <a:prstGeom prst="rect">
            <a:avLst/>
          </a:prstGeom>
          <a:noFill/>
        </p:spPr>
        <p:txBody>
          <a:bodyPr wrap="square" rtlCol="0">
            <a:spAutoFit/>
          </a:bodyPr>
          <a:lstStyle/>
          <a:p>
            <a:pPr algn="ctr"/>
            <a:r>
              <a:rPr lang="en-US" sz="3600" dirty="0" smtClean="0">
                <a:latin typeface="18thCentury" pitchFamily="2" charset="0"/>
              </a:rPr>
              <a:t>Farewell</a:t>
            </a:r>
            <a:r>
              <a:rPr lang="en-US" sz="3600" dirty="0">
                <a:latin typeface="18thCentury" pitchFamily="2" charset="0"/>
              </a:rPr>
              <a:t>, Love, and all thy laws for ever: </a:t>
            </a:r>
            <a:br>
              <a:rPr lang="en-US" sz="3600" dirty="0">
                <a:latin typeface="18thCentury" pitchFamily="2" charset="0"/>
              </a:rPr>
            </a:br>
            <a:r>
              <a:rPr lang="en-US" sz="3600" dirty="0">
                <a:latin typeface="18thCentury" pitchFamily="2" charset="0"/>
              </a:rPr>
              <a:t>Thy baited hooks shall tangle me no more. </a:t>
            </a:r>
            <a:br>
              <a:rPr lang="en-US" sz="3600" dirty="0">
                <a:latin typeface="18thCentury" pitchFamily="2" charset="0"/>
              </a:rPr>
            </a:br>
            <a:r>
              <a:rPr lang="en-US" sz="3600" dirty="0">
                <a:latin typeface="18thCentury" pitchFamily="2" charset="0"/>
              </a:rPr>
              <a:t>Senec and Plato call me from thy lore, </a:t>
            </a:r>
            <a:br>
              <a:rPr lang="en-US" sz="3600" dirty="0">
                <a:latin typeface="18thCentury" pitchFamily="2" charset="0"/>
              </a:rPr>
            </a:br>
            <a:r>
              <a:rPr lang="en-US" sz="3600" dirty="0">
                <a:latin typeface="18thCentury" pitchFamily="2" charset="0"/>
              </a:rPr>
              <a:t>To perfect wealth my wit for to endeavour. </a:t>
            </a:r>
            <a:br>
              <a:rPr lang="en-US" sz="3600" dirty="0">
                <a:latin typeface="18thCentury" pitchFamily="2" charset="0"/>
              </a:rPr>
            </a:br>
            <a:r>
              <a:rPr lang="en-US" sz="3600" dirty="0">
                <a:latin typeface="18thCentury" pitchFamily="2" charset="0"/>
              </a:rPr>
              <a:t>In blind error when I did persever, </a:t>
            </a:r>
            <a:br>
              <a:rPr lang="en-US" sz="3600" dirty="0">
                <a:latin typeface="18thCentury" pitchFamily="2" charset="0"/>
              </a:rPr>
            </a:br>
            <a:r>
              <a:rPr lang="en-US" sz="3600" dirty="0">
                <a:latin typeface="18thCentury" pitchFamily="2" charset="0"/>
              </a:rPr>
              <a:t>Thy sharp </a:t>
            </a:r>
            <a:r>
              <a:rPr lang="en-US" sz="3600" dirty="0" smtClean="0">
                <a:latin typeface="18thCentury" pitchFamily="2" charset="0"/>
              </a:rPr>
              <a:t>repulse, </a:t>
            </a:r>
            <a:r>
              <a:rPr lang="en-US" sz="3600" dirty="0">
                <a:latin typeface="18thCentury" pitchFamily="2" charset="0"/>
              </a:rPr>
              <a:t>that pricketh aye so sore, </a:t>
            </a:r>
            <a:br>
              <a:rPr lang="en-US" sz="3600" dirty="0">
                <a:latin typeface="18thCentury" pitchFamily="2" charset="0"/>
              </a:rPr>
            </a:br>
            <a:r>
              <a:rPr lang="en-US" sz="3600" dirty="0">
                <a:latin typeface="18thCentury" pitchFamily="2" charset="0"/>
              </a:rPr>
              <a:t>Hath taught me to set in trifles no store, </a:t>
            </a:r>
            <a:br>
              <a:rPr lang="en-US" sz="3600" dirty="0">
                <a:latin typeface="18thCentury" pitchFamily="2" charset="0"/>
              </a:rPr>
            </a:br>
            <a:r>
              <a:rPr lang="en-US" sz="3600" dirty="0">
                <a:latin typeface="18thCentury" pitchFamily="2" charset="0"/>
              </a:rPr>
              <a:t>And scape forth, since liberty is lever</a:t>
            </a:r>
            <a:r>
              <a:rPr lang="en-US" sz="3600" dirty="0" smtClean="0">
                <a:latin typeface="18thCentury" pitchFamily="2" charset="0"/>
              </a:rPr>
              <a:t>.</a:t>
            </a:r>
            <a:endParaRPr lang="en-US" sz="3600" dirty="0">
              <a:latin typeface="18thCentury" pitchFamily="2" charset="0"/>
            </a:endParaRPr>
          </a:p>
        </p:txBody>
      </p:sp>
      <p:sp>
        <p:nvSpPr>
          <p:cNvPr id="3" name="Rectangle 2"/>
          <p:cNvSpPr/>
          <p:nvPr/>
        </p:nvSpPr>
        <p:spPr>
          <a:xfrm>
            <a:off x="2667000" y="-76200"/>
            <a:ext cx="350929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Farewell, love</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607423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2" name="TextBox 1"/>
          <p:cNvSpPr txBox="1"/>
          <p:nvPr/>
        </p:nvSpPr>
        <p:spPr>
          <a:xfrm>
            <a:off x="895350" y="1371600"/>
            <a:ext cx="7315200" cy="4893647"/>
          </a:xfrm>
          <a:prstGeom prst="rect">
            <a:avLst/>
          </a:prstGeom>
          <a:noFill/>
        </p:spPr>
        <p:txBody>
          <a:bodyPr wrap="square" rtlCol="0">
            <a:spAutoFit/>
          </a:bodyPr>
          <a:lstStyle/>
          <a:p>
            <a:pPr algn="ctr"/>
            <a:r>
              <a:rPr lang="en-US" sz="3900" dirty="0" smtClean="0">
                <a:latin typeface="18thCentury" pitchFamily="2" charset="0"/>
              </a:rPr>
              <a:t>Therefore farewell, go trouble younger hearts, </a:t>
            </a:r>
            <a:br>
              <a:rPr lang="en-US" sz="3900" dirty="0" smtClean="0">
                <a:latin typeface="18thCentury" pitchFamily="2" charset="0"/>
              </a:rPr>
            </a:br>
            <a:r>
              <a:rPr lang="en-US" sz="3900" dirty="0" smtClean="0">
                <a:latin typeface="18thCentury" pitchFamily="2" charset="0"/>
              </a:rPr>
              <a:t>And in me claim no more authority; </a:t>
            </a:r>
            <a:br>
              <a:rPr lang="en-US" sz="3900" dirty="0" smtClean="0">
                <a:latin typeface="18thCentury" pitchFamily="2" charset="0"/>
              </a:rPr>
            </a:br>
            <a:r>
              <a:rPr lang="en-US" sz="3900" dirty="0" smtClean="0">
                <a:latin typeface="18thCentury" pitchFamily="2" charset="0"/>
              </a:rPr>
              <a:t>With idle youth go use thy property, </a:t>
            </a:r>
            <a:br>
              <a:rPr lang="en-US" sz="3900" dirty="0" smtClean="0">
                <a:latin typeface="18thCentury" pitchFamily="2" charset="0"/>
              </a:rPr>
            </a:br>
            <a:r>
              <a:rPr lang="en-US" sz="3900" dirty="0" smtClean="0">
                <a:latin typeface="18thCentury" pitchFamily="2" charset="0"/>
              </a:rPr>
              <a:t>And thereon spend thy many brittle darts. </a:t>
            </a:r>
            <a:br>
              <a:rPr lang="en-US" sz="3900" dirty="0" smtClean="0">
                <a:latin typeface="18thCentury" pitchFamily="2" charset="0"/>
              </a:rPr>
            </a:br>
            <a:r>
              <a:rPr lang="en-US" sz="3900" dirty="0" smtClean="0">
                <a:latin typeface="18thCentury" pitchFamily="2" charset="0"/>
              </a:rPr>
              <a:t>For, hitherto though I've lost my time, </a:t>
            </a:r>
            <a:br>
              <a:rPr lang="en-US" sz="3900" dirty="0" smtClean="0">
                <a:latin typeface="18thCentury" pitchFamily="2" charset="0"/>
              </a:rPr>
            </a:br>
            <a:r>
              <a:rPr lang="en-US" sz="3900" dirty="0" smtClean="0">
                <a:latin typeface="18thCentury" pitchFamily="2" charset="0"/>
              </a:rPr>
              <a:t>Me lusteth no longer rotten boughs to climb. </a:t>
            </a:r>
            <a:endParaRPr lang="en-US" sz="3900" dirty="0">
              <a:latin typeface="18thCentury" pitchFamily="2" charset="0"/>
            </a:endParaRPr>
          </a:p>
        </p:txBody>
      </p:sp>
      <p:sp>
        <p:nvSpPr>
          <p:cNvPr id="3" name="Rectangle 2"/>
          <p:cNvSpPr/>
          <p:nvPr/>
        </p:nvSpPr>
        <p:spPr>
          <a:xfrm>
            <a:off x="2667000" y="-76200"/>
            <a:ext cx="350929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rPr>
              <a:t>Farewell, love</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gency FB" pitchFamily="34" charset="0"/>
            </a:endParaRPr>
          </a:p>
        </p:txBody>
      </p:sp>
    </p:spTree>
    <p:extLst>
      <p:ext uri="{BB962C8B-B14F-4D97-AF65-F5344CB8AC3E}">
        <p14:creationId xmlns:p14="http://schemas.microsoft.com/office/powerpoint/2010/main" val="3564399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933" y="76200"/>
            <a:ext cx="6434667" cy="6858000"/>
          </a:xfrm>
          <a:prstGeom prst="rect">
            <a:avLst/>
          </a:prstGeom>
        </p:spPr>
      </p:pic>
    </p:spTree>
    <p:extLst>
      <p:ext uri="{BB962C8B-B14F-4D97-AF65-F5344CB8AC3E}">
        <p14:creationId xmlns:p14="http://schemas.microsoft.com/office/powerpoint/2010/main" val="4004597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5000" r="-15000" b="-2000"/>
          </a:stretch>
        </a:blipFill>
        <a:effectLst/>
      </p:bgPr>
    </p:bg>
    <p:spTree>
      <p:nvGrpSpPr>
        <p:cNvPr id="1" name=""/>
        <p:cNvGrpSpPr/>
        <p:nvPr/>
      </p:nvGrpSpPr>
      <p:grpSpPr>
        <a:xfrm>
          <a:off x="0" y="0"/>
          <a:ext cx="0" cy="0"/>
          <a:chOff x="0" y="0"/>
          <a:chExt cx="0" cy="0"/>
        </a:xfrm>
      </p:grpSpPr>
      <p:sp>
        <p:nvSpPr>
          <p:cNvPr id="3" name="Rectangle 2"/>
          <p:cNvSpPr/>
          <p:nvPr/>
        </p:nvSpPr>
        <p:spPr>
          <a:xfrm>
            <a:off x="1447800" y="304799"/>
            <a:ext cx="6477000" cy="6186309"/>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Saja Almubarazi</a:t>
            </a:r>
          </a:p>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Gehan Fakanaz</a:t>
            </a:r>
          </a:p>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Manal Alghamdi</a:t>
            </a:r>
          </a:p>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Alanood Alshimiri</a:t>
            </a:r>
          </a:p>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Mahiyah Alzahrani</a:t>
            </a:r>
          </a:p>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rPr>
              <a:t>Amjad Alhosain</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18thCentury" pitchFamily="2" charset="0"/>
            </a:endParaRPr>
          </a:p>
        </p:txBody>
      </p:sp>
    </p:spTree>
    <p:extLst>
      <p:ext uri="{BB962C8B-B14F-4D97-AF65-F5344CB8AC3E}">
        <p14:creationId xmlns:p14="http://schemas.microsoft.com/office/powerpoint/2010/main" val="386012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TotalTime>
  <Words>1121</Words>
  <Application>Microsoft Office PowerPoint</Application>
  <PresentationFormat>On-screen Show (4:3)</PresentationFormat>
  <Paragraphs>106</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Album</dc:title>
  <dc:creator>리나 누나</dc:creator>
  <cp:lastModifiedBy>user</cp:lastModifiedBy>
  <cp:revision>62</cp:revision>
  <dcterms:created xsi:type="dcterms:W3CDTF">2013-02-21T12:18:58Z</dcterms:created>
  <dcterms:modified xsi:type="dcterms:W3CDTF">2013-03-14T11:59:46Z</dcterms:modified>
</cp:coreProperties>
</file>