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57" r:id="rId3"/>
    <p:sldId id="258" r:id="rId4"/>
    <p:sldId id="260" r:id="rId5"/>
    <p:sldId id="259" r:id="rId6"/>
    <p:sldId id="263" r:id="rId7"/>
    <p:sldId id="264" r:id="rId8"/>
    <p:sldId id="265" r:id="rId9"/>
    <p:sldId id="266" r:id="rId10"/>
    <p:sldId id="268" r:id="rId11"/>
    <p:sldId id="269" r:id="rId12"/>
    <p:sldId id="267" r:id="rId13"/>
    <p:sldId id="270" r:id="rId14"/>
    <p:sldId id="271"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60239927-B3E5-4DA1-BD8C-CED9CCEA6121}" type="slidenum">
              <a:rPr lang="ar-SA" smtClean="0"/>
              <a:pPr/>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60239927-B3E5-4DA1-BD8C-CED9CCEA6121}" type="slidenum">
              <a:rPr lang="ar-SA" smtClean="0"/>
              <a:pPr/>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60239927-B3E5-4DA1-BD8C-CED9CCEA6121}" type="slidenum">
              <a:rPr lang="ar-SA" smtClean="0"/>
              <a:pPr/>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60239927-B3E5-4DA1-BD8C-CED9CCEA6121}" type="slidenum">
              <a:rPr lang="ar-SA" smtClean="0"/>
              <a:pPr/>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FA1979-20BD-4B8B-9862-8D0719D5CC52}" type="datetimeFigureOut">
              <a:rPr lang="ar-SA" smtClean="0"/>
              <a:pPr/>
              <a:t>08/05/1434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60239927-B3E5-4DA1-BD8C-CED9CCEA612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EFA1979-20BD-4B8B-9862-8D0719D5CC52}" type="datetimeFigureOut">
              <a:rPr lang="ar-SA" smtClean="0"/>
              <a:pPr/>
              <a:t>08/05/1434</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0239927-B3E5-4DA1-BD8C-CED9CCEA6121}" type="slidenum">
              <a:rPr lang="ar-SA" smtClean="0"/>
              <a:pPr/>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gradesaver.com/collected-poems-of-sir-thomas-wyatt/study-guide/short-summary/henry-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0"/>
            <a:ext cx="7772400" cy="1743086"/>
          </a:xfrm>
        </p:spPr>
        <p:txBody>
          <a:bodyPr>
            <a:normAutofit/>
          </a:bodyPr>
          <a:lstStyle/>
          <a:p>
            <a:pPr algn="ctr"/>
            <a:r>
              <a:rPr lang="en-US" sz="4000" b="1" dirty="0">
                <a:solidFill>
                  <a:schemeClr val="bg2">
                    <a:lumMod val="50000"/>
                  </a:schemeClr>
                </a:solidFill>
                <a:latin typeface="Arial" pitchFamily="34" charset="0"/>
                <a:ea typeface="Arial Unicode MS" pitchFamily="34" charset="-128"/>
                <a:cs typeface="Arial" pitchFamily="34" charset="0"/>
              </a:rPr>
              <a:t>Sir Thomas Wyatt </a:t>
            </a:r>
            <a:r>
              <a:rPr lang="en-US" sz="4000" b="1" dirty="0" smtClean="0">
                <a:solidFill>
                  <a:schemeClr val="bg2">
                    <a:lumMod val="50000"/>
                  </a:schemeClr>
                </a:solidFill>
                <a:latin typeface="Arial" pitchFamily="34" charset="0"/>
                <a:ea typeface="Arial Unicode MS" pitchFamily="34" charset="-128"/>
                <a:cs typeface="Arial" pitchFamily="34" charset="0"/>
              </a:rPr>
              <a:t/>
            </a:r>
            <a:br>
              <a:rPr lang="en-US" sz="4000" b="1" dirty="0" smtClean="0">
                <a:solidFill>
                  <a:schemeClr val="bg2">
                    <a:lumMod val="50000"/>
                  </a:schemeClr>
                </a:solidFill>
                <a:latin typeface="Arial" pitchFamily="34" charset="0"/>
                <a:ea typeface="Arial Unicode MS" pitchFamily="34" charset="-128"/>
                <a:cs typeface="Arial" pitchFamily="34" charset="0"/>
              </a:rPr>
            </a:br>
            <a:r>
              <a:rPr lang="en-US" sz="4000" b="1" dirty="0" smtClean="0">
                <a:solidFill>
                  <a:schemeClr val="bg2">
                    <a:lumMod val="50000"/>
                  </a:schemeClr>
                </a:solidFill>
                <a:latin typeface="Arial" pitchFamily="34" charset="0"/>
                <a:ea typeface="Arial Unicode MS" pitchFamily="34" charset="-128"/>
                <a:cs typeface="Arial" pitchFamily="34" charset="0"/>
              </a:rPr>
              <a:t>(</a:t>
            </a:r>
            <a:r>
              <a:rPr lang="en-US" sz="4000" b="1" dirty="0">
                <a:solidFill>
                  <a:schemeClr val="bg2">
                    <a:lumMod val="50000"/>
                  </a:schemeClr>
                </a:solidFill>
                <a:latin typeface="Arial" pitchFamily="34" charset="0"/>
                <a:ea typeface="Arial Unicode MS" pitchFamily="34" charset="-128"/>
                <a:cs typeface="Arial" pitchFamily="34" charset="0"/>
              </a:rPr>
              <a:t>1503-1542)</a:t>
            </a:r>
            <a:r>
              <a:rPr lang="en-US" sz="4000" b="1" dirty="0">
                <a:solidFill>
                  <a:schemeClr val="bg2">
                    <a:lumMod val="50000"/>
                  </a:schemeClr>
                </a:solidFill>
                <a:latin typeface="Arial" pitchFamily="34" charset="0"/>
                <a:cs typeface="Arial" pitchFamily="34" charset="0"/>
              </a:rPr>
              <a:t> </a:t>
            </a:r>
            <a:endParaRPr lang="ar-SA" sz="4000" b="1" dirty="0">
              <a:solidFill>
                <a:schemeClr val="bg2">
                  <a:lumMod val="50000"/>
                </a:schemeClr>
              </a:solidFill>
              <a:latin typeface="Arial" pitchFamily="34" charset="0"/>
              <a:cs typeface="Arial" pitchFamily="34" charset="0"/>
            </a:endParaRPr>
          </a:p>
        </p:txBody>
      </p:sp>
      <p:pic>
        <p:nvPicPr>
          <p:cNvPr id="11266" name="Picture 2" descr="http://www.openlettersmonthly.com/stevereads/wp-content/uploads/2012/06/thomas-wyatt.jpg"/>
          <p:cNvPicPr>
            <a:picLocks noChangeAspect="1" noChangeArrowheads="1"/>
          </p:cNvPicPr>
          <p:nvPr/>
        </p:nvPicPr>
        <p:blipFill>
          <a:blip r:embed="rId2"/>
          <a:srcRect/>
          <a:stretch>
            <a:fillRect/>
          </a:stretch>
        </p:blipFill>
        <p:spPr bwMode="auto">
          <a:xfrm>
            <a:off x="2643174" y="1857364"/>
            <a:ext cx="3962401" cy="48101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52" y="500042"/>
            <a:ext cx="7643866" cy="1143000"/>
          </a:xfrm>
        </p:spPr>
        <p:txBody>
          <a:bodyPr>
            <a:noAutofit/>
          </a:bodyPr>
          <a:lstStyle/>
          <a:p>
            <a:r>
              <a:rPr lang="en-US" sz="3500" b="1" u="sng" dirty="0">
                <a:solidFill>
                  <a:schemeClr val="bg2">
                    <a:lumMod val="50000"/>
                  </a:schemeClr>
                </a:solidFill>
                <a:latin typeface="Arial" pitchFamily="34" charset="0"/>
                <a:cs typeface="Arial" pitchFamily="34" charset="0"/>
              </a:rPr>
              <a:t>The Life of Sir Thomas Wyatt (1503-1542</a:t>
            </a:r>
            <a:r>
              <a:rPr lang="en-US" sz="3500" i="1" dirty="0">
                <a:solidFill>
                  <a:schemeClr val="bg2">
                    <a:lumMod val="50000"/>
                  </a:schemeClr>
                </a:solidFill>
                <a:latin typeface="Arial" pitchFamily="34" charset="0"/>
                <a:cs typeface="Arial" pitchFamily="34" charset="0"/>
              </a:rPr>
              <a:t>)</a:t>
            </a:r>
            <a:r>
              <a:rPr lang="en-US" sz="3500" dirty="0">
                <a:solidFill>
                  <a:schemeClr val="bg2">
                    <a:lumMod val="50000"/>
                  </a:schemeClr>
                </a:solidFill>
                <a:latin typeface="Arial" pitchFamily="34" charset="0"/>
                <a:cs typeface="Arial" pitchFamily="34" charset="0"/>
              </a:rPr>
              <a:t> </a:t>
            </a:r>
            <a:br>
              <a:rPr lang="en-US" sz="3500" dirty="0">
                <a:solidFill>
                  <a:schemeClr val="bg2">
                    <a:lumMod val="50000"/>
                  </a:schemeClr>
                </a:solidFill>
                <a:latin typeface="Arial" pitchFamily="34" charset="0"/>
                <a:cs typeface="Arial" pitchFamily="34" charset="0"/>
              </a:rPr>
            </a:br>
            <a:endParaRPr lang="ar-SA" sz="3500" dirty="0">
              <a:solidFill>
                <a:schemeClr val="bg2">
                  <a:lumMod val="50000"/>
                </a:schemeClr>
              </a:solidFill>
              <a:latin typeface="Arial" pitchFamily="34" charset="0"/>
              <a:cs typeface="Arial" pitchFamily="34" charset="0"/>
            </a:endParaRPr>
          </a:p>
        </p:txBody>
      </p:sp>
      <p:sp>
        <p:nvSpPr>
          <p:cNvPr id="3" name="Content Placeholder 2"/>
          <p:cNvSpPr>
            <a:spLocks noGrp="1"/>
          </p:cNvSpPr>
          <p:nvPr>
            <p:ph idx="1"/>
          </p:nvPr>
        </p:nvSpPr>
        <p:spPr>
          <a:xfrm>
            <a:off x="1357290" y="1785926"/>
            <a:ext cx="7498080" cy="4800600"/>
          </a:xfrm>
        </p:spPr>
        <p:txBody>
          <a:bodyPr>
            <a:normAutofit/>
          </a:bodyPr>
          <a:lstStyle/>
          <a:p>
            <a:pPr algn="l">
              <a:buNone/>
            </a:pPr>
            <a:r>
              <a:rPr lang="en-US" sz="2500" dirty="0" smtClean="0">
                <a:latin typeface="Arial" pitchFamily="34" charset="0"/>
                <a:cs typeface="Arial" pitchFamily="34" charset="0"/>
              </a:rPr>
              <a:t>        Thomas Wyatt was born to Henry and Anne Wyatt at </a:t>
            </a:r>
            <a:r>
              <a:rPr lang="en-US" sz="2500" dirty="0" err="1" smtClean="0">
                <a:latin typeface="Arial" pitchFamily="34" charset="0"/>
                <a:cs typeface="Arial" pitchFamily="34" charset="0"/>
              </a:rPr>
              <a:t>Allington</a:t>
            </a:r>
            <a:r>
              <a:rPr lang="en-US" sz="2500" dirty="0" smtClean="0">
                <a:latin typeface="Arial" pitchFamily="34" charset="0"/>
                <a:cs typeface="Arial" pitchFamily="34" charset="0"/>
              </a:rPr>
              <a:t> Castle, near </a:t>
            </a:r>
            <a:r>
              <a:rPr lang="en-US" sz="2500" dirty="0" err="1" smtClean="0">
                <a:latin typeface="Arial" pitchFamily="34" charset="0"/>
                <a:cs typeface="Arial" pitchFamily="34" charset="0"/>
              </a:rPr>
              <a:t>Maidstone</a:t>
            </a:r>
            <a:r>
              <a:rPr lang="en-US" sz="2500" dirty="0" smtClean="0">
                <a:latin typeface="Arial" pitchFamily="34" charset="0"/>
                <a:cs typeface="Arial" pitchFamily="34" charset="0"/>
              </a:rPr>
              <a:t>, Kent, in 1503. Little is known of his childhood education. His first court appearance was in 1516 as Sewer Extraordinary to Henry VIII. In 1516 he also entered University of Cambridge. Around 1520, when he was only seventeen years old, he married Elizabeth Brooke. She bore him a son, Thomas Wyatt, the Younger, in 1521. He became popular at court, and carried out several foreign missions for King Henry VIII.</a:t>
            </a:r>
          </a:p>
          <a:p>
            <a:pPr algn="l"/>
            <a:endParaRPr lang="ar-SA" sz="25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1538" y="785794"/>
            <a:ext cx="4429156" cy="4525963"/>
          </a:xfrm>
        </p:spPr>
        <p:txBody>
          <a:bodyPr>
            <a:normAutofit/>
          </a:bodyPr>
          <a:lstStyle/>
          <a:p>
            <a:endParaRPr lang="en-US" sz="2500" dirty="0" smtClean="0">
              <a:latin typeface="Arial" pitchFamily="34" charset="0"/>
              <a:cs typeface="Arial" pitchFamily="34" charset="0"/>
            </a:endParaRPr>
          </a:p>
          <a:p>
            <a:pPr algn="l">
              <a:buNone/>
            </a:pPr>
            <a:r>
              <a:rPr lang="en-US" sz="2500" dirty="0" smtClean="0">
                <a:latin typeface="Arial" pitchFamily="34" charset="0"/>
                <a:cs typeface="Arial" pitchFamily="34" charset="0"/>
              </a:rPr>
              <a:t>      Wyatt was knighted in </a:t>
            </a:r>
            <a:r>
              <a:rPr lang="en-US" sz="2500" dirty="0" smtClean="0">
                <a:solidFill>
                  <a:schemeClr val="bg2">
                    <a:lumMod val="50000"/>
                  </a:schemeClr>
                </a:solidFill>
                <a:latin typeface="Arial" pitchFamily="34" charset="0"/>
                <a:cs typeface="Arial" pitchFamily="34" charset="0"/>
              </a:rPr>
              <a:t>1535</a:t>
            </a:r>
            <a:r>
              <a:rPr lang="en-US" sz="2500" dirty="0" smtClean="0">
                <a:latin typeface="Arial" pitchFamily="34" charset="0"/>
                <a:cs typeface="Arial" pitchFamily="34" charset="0"/>
              </a:rPr>
              <a:t>, but in </a:t>
            </a:r>
            <a:r>
              <a:rPr lang="en-US" sz="2500" dirty="0" smtClean="0">
                <a:solidFill>
                  <a:schemeClr val="bg2">
                    <a:lumMod val="50000"/>
                  </a:schemeClr>
                </a:solidFill>
                <a:latin typeface="Arial" pitchFamily="34" charset="0"/>
                <a:cs typeface="Arial" pitchFamily="34" charset="0"/>
              </a:rPr>
              <a:t>1536</a:t>
            </a:r>
            <a:r>
              <a:rPr lang="en-US" sz="2500" dirty="0" smtClean="0">
                <a:latin typeface="Arial" pitchFamily="34" charset="0"/>
                <a:cs typeface="Arial" pitchFamily="34" charset="0"/>
              </a:rPr>
              <a:t> he was imprisoned in the Tower for quarreling with the Duke of Suffolk, and possibly also because he was suspected of being one of Anne Boleyn's lovers. </a:t>
            </a:r>
          </a:p>
          <a:p>
            <a:pPr>
              <a:buNone/>
            </a:pPr>
            <a:endParaRPr lang="ar-SA" sz="2500" dirty="0">
              <a:latin typeface="Arial" pitchFamily="34" charset="0"/>
              <a:cs typeface="Arial" pitchFamily="34" charset="0"/>
            </a:endParaRPr>
          </a:p>
        </p:txBody>
      </p:sp>
      <p:pic>
        <p:nvPicPr>
          <p:cNvPr id="4" name="Picture 3" descr="picture-53[1].jpg"/>
          <p:cNvPicPr>
            <a:picLocks noChangeAspect="1"/>
          </p:cNvPicPr>
          <p:nvPr/>
        </p:nvPicPr>
        <p:blipFill>
          <a:blip r:embed="rId2"/>
          <a:stretch>
            <a:fillRect/>
          </a:stretch>
        </p:blipFill>
        <p:spPr>
          <a:xfrm>
            <a:off x="5857884" y="1571612"/>
            <a:ext cx="2514600" cy="3314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785794"/>
            <a:ext cx="7372344" cy="4525963"/>
          </a:xfrm>
        </p:spPr>
        <p:txBody>
          <a:bodyPr>
            <a:noAutofit/>
          </a:bodyPr>
          <a:lstStyle/>
          <a:p>
            <a:pPr algn="l">
              <a:buNone/>
            </a:pPr>
            <a:r>
              <a:rPr lang="en-US" sz="2500" dirty="0" smtClean="0">
                <a:solidFill>
                  <a:schemeClr val="tx1">
                    <a:lumMod val="85000"/>
                    <a:lumOff val="15000"/>
                  </a:schemeClr>
                </a:solidFill>
                <a:latin typeface="Arial" pitchFamily="34" charset="0"/>
                <a:cs typeface="Arial" pitchFamily="34" charset="0"/>
              </a:rPr>
              <a:t>        None of Wyatt's poems had been published in his lifetime, with the exception of a few poems entitled </a:t>
            </a:r>
            <a:r>
              <a:rPr lang="en-US" sz="2500" dirty="0" smtClean="0">
                <a:solidFill>
                  <a:schemeClr val="bg2">
                    <a:lumMod val="50000"/>
                  </a:schemeClr>
                </a:solidFill>
                <a:latin typeface="Arial" pitchFamily="34" charset="0"/>
                <a:cs typeface="Arial" pitchFamily="34" charset="0"/>
              </a:rPr>
              <a:t>The Court of Venus</a:t>
            </a:r>
            <a:r>
              <a:rPr lang="en-US" sz="2500" dirty="0" smtClean="0">
                <a:solidFill>
                  <a:schemeClr val="tx1">
                    <a:lumMod val="85000"/>
                    <a:lumOff val="15000"/>
                  </a:schemeClr>
                </a:solidFill>
                <a:latin typeface="Arial" pitchFamily="34" charset="0"/>
                <a:cs typeface="Arial" pitchFamily="34" charset="0"/>
              </a:rPr>
              <a:t>. His first published work was </a:t>
            </a:r>
            <a:r>
              <a:rPr lang="en-US" sz="2500" dirty="0" smtClean="0">
                <a:solidFill>
                  <a:schemeClr val="bg2">
                    <a:lumMod val="50000"/>
                  </a:schemeClr>
                </a:solidFill>
                <a:latin typeface="Arial" pitchFamily="34" charset="0"/>
                <a:cs typeface="Arial" pitchFamily="34" charset="0"/>
              </a:rPr>
              <a:t>Certain Psalms </a:t>
            </a:r>
            <a:r>
              <a:rPr lang="en-US" sz="2500" dirty="0" smtClean="0">
                <a:solidFill>
                  <a:schemeClr val="tx1">
                    <a:lumMod val="85000"/>
                    <a:lumOff val="15000"/>
                  </a:schemeClr>
                </a:solidFill>
                <a:latin typeface="Arial" pitchFamily="34" charset="0"/>
                <a:cs typeface="Arial" pitchFamily="34" charset="0"/>
              </a:rPr>
              <a:t>(1549), metrical translations of the penitential psalms. </a:t>
            </a:r>
          </a:p>
          <a:p>
            <a:pPr algn="l">
              <a:buNone/>
            </a:pPr>
            <a:endParaRPr lang="en-US" sz="2500" dirty="0" smtClean="0">
              <a:solidFill>
                <a:schemeClr val="tx1">
                  <a:lumMod val="85000"/>
                  <a:lumOff val="15000"/>
                </a:schemeClr>
              </a:solidFill>
              <a:latin typeface="Arial" pitchFamily="34" charset="0"/>
              <a:cs typeface="Arial" pitchFamily="34" charset="0"/>
            </a:endParaRPr>
          </a:p>
          <a:p>
            <a:pPr algn="l">
              <a:buNone/>
            </a:pPr>
            <a:r>
              <a:rPr lang="en-US" sz="2500" dirty="0" smtClean="0">
                <a:solidFill>
                  <a:schemeClr val="tx1">
                    <a:lumMod val="85000"/>
                    <a:lumOff val="15000"/>
                  </a:schemeClr>
                </a:solidFill>
                <a:latin typeface="Arial" pitchFamily="34" charset="0"/>
                <a:cs typeface="Arial" pitchFamily="34" charset="0"/>
              </a:rPr>
              <a:t>        Until modern times it was called simply Songs and Sonnets, but now it is generally known as </a:t>
            </a:r>
            <a:r>
              <a:rPr lang="en-US" sz="2500" dirty="0" smtClean="0">
                <a:solidFill>
                  <a:schemeClr val="bg2">
                    <a:lumMod val="50000"/>
                  </a:schemeClr>
                </a:solidFill>
                <a:latin typeface="Arial" pitchFamily="34" charset="0"/>
                <a:cs typeface="Arial" pitchFamily="34" charset="0"/>
              </a:rPr>
              <a:t>Tottel's Miscellany. </a:t>
            </a:r>
            <a:r>
              <a:rPr lang="en-US" sz="2500" dirty="0" smtClean="0">
                <a:solidFill>
                  <a:schemeClr val="tx1">
                    <a:lumMod val="85000"/>
                    <a:lumOff val="15000"/>
                  </a:schemeClr>
                </a:solidFill>
                <a:latin typeface="Arial" pitchFamily="34" charset="0"/>
                <a:cs typeface="Arial" pitchFamily="34" charset="0"/>
              </a:rPr>
              <a:t>The rest of Wyatt's poetry, </a:t>
            </a:r>
            <a:r>
              <a:rPr lang="en-US" sz="2500" dirty="0" smtClean="0">
                <a:solidFill>
                  <a:schemeClr val="bg2">
                    <a:lumMod val="50000"/>
                  </a:schemeClr>
                </a:solidFill>
                <a:latin typeface="Arial" pitchFamily="34" charset="0"/>
                <a:cs typeface="Arial" pitchFamily="34" charset="0"/>
              </a:rPr>
              <a:t>lyrics</a:t>
            </a:r>
            <a:r>
              <a:rPr lang="en-US" sz="2500" dirty="0" smtClean="0">
                <a:solidFill>
                  <a:schemeClr val="tx1">
                    <a:lumMod val="85000"/>
                    <a:lumOff val="15000"/>
                  </a:schemeClr>
                </a:solidFill>
                <a:latin typeface="Arial" pitchFamily="34" charset="0"/>
                <a:cs typeface="Arial" pitchFamily="34" charset="0"/>
              </a:rPr>
              <a:t>, and </a:t>
            </a:r>
            <a:r>
              <a:rPr lang="en-US" sz="2500" dirty="0" smtClean="0">
                <a:solidFill>
                  <a:schemeClr val="bg2">
                    <a:lumMod val="50000"/>
                  </a:schemeClr>
                </a:solidFill>
                <a:latin typeface="Arial" pitchFamily="34" charset="0"/>
                <a:cs typeface="Arial" pitchFamily="34" charset="0"/>
              </a:rPr>
              <a:t>satires </a:t>
            </a:r>
            <a:r>
              <a:rPr lang="en-US" sz="2500" dirty="0" smtClean="0">
                <a:solidFill>
                  <a:schemeClr val="tx1">
                    <a:lumMod val="85000"/>
                    <a:lumOff val="15000"/>
                  </a:schemeClr>
                </a:solidFill>
                <a:latin typeface="Arial" pitchFamily="34" charset="0"/>
                <a:cs typeface="Arial" pitchFamily="34" charset="0"/>
              </a:rPr>
              <a:t>remained in manuscript until the 19th and 20th centuries "rediscovered" them. </a:t>
            </a:r>
          </a:p>
          <a:p>
            <a:pPr algn="l"/>
            <a:endParaRPr lang="ar-SA" sz="2500" dirty="0">
              <a:solidFill>
                <a:schemeClr val="tx1">
                  <a:lumMod val="85000"/>
                  <a:lumOff val="15000"/>
                </a:schemeClr>
              </a:solidFill>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500" dirty="0" smtClean="0">
                <a:solidFill>
                  <a:schemeClr val="bg2">
                    <a:lumMod val="50000"/>
                  </a:schemeClr>
                </a:solidFill>
                <a:latin typeface="Arial" pitchFamily="34" charset="0"/>
                <a:cs typeface="Arial" pitchFamily="34" charset="0"/>
              </a:rPr>
              <a:t>Wyatt’s Poetry and Influence   </a:t>
            </a:r>
            <a:endParaRPr lang="ar-SA" sz="3500" dirty="0">
              <a:solidFill>
                <a:schemeClr val="bg2">
                  <a:lumMod val="50000"/>
                </a:schemeClr>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l" rtl="0">
              <a:buNone/>
            </a:pPr>
            <a:r>
              <a:rPr lang="en-US" sz="2500" dirty="0" smtClean="0">
                <a:latin typeface="Arial" pitchFamily="34" charset="0"/>
                <a:cs typeface="Arial" pitchFamily="34" charset="0"/>
              </a:rPr>
              <a:t>            Wyatt's professed object was to experiment with the English tongue.  A significant amount of his literary output consists of </a:t>
            </a:r>
            <a:r>
              <a:rPr lang="en-US" sz="2500" dirty="0" smtClean="0">
                <a:solidFill>
                  <a:schemeClr val="bg2">
                    <a:lumMod val="50000"/>
                  </a:schemeClr>
                </a:solidFill>
                <a:latin typeface="Arial" pitchFamily="34" charset="0"/>
                <a:cs typeface="Arial" pitchFamily="34" charset="0"/>
              </a:rPr>
              <a:t>translations</a:t>
            </a:r>
            <a:r>
              <a:rPr lang="en-US" sz="2500" dirty="0" smtClean="0">
                <a:latin typeface="Arial" pitchFamily="34" charset="0"/>
                <a:cs typeface="Arial" pitchFamily="34" charset="0"/>
              </a:rPr>
              <a:t> and </a:t>
            </a:r>
            <a:r>
              <a:rPr lang="en-US" sz="2500" dirty="0" smtClean="0">
                <a:solidFill>
                  <a:schemeClr val="bg2">
                    <a:lumMod val="50000"/>
                  </a:schemeClr>
                </a:solidFill>
                <a:latin typeface="Arial" pitchFamily="34" charset="0"/>
                <a:cs typeface="Arial" pitchFamily="34" charset="0"/>
              </a:rPr>
              <a:t>imitations of sonnets </a:t>
            </a:r>
            <a:r>
              <a:rPr lang="en-US" sz="2500" dirty="0" smtClean="0">
                <a:latin typeface="Arial" pitchFamily="34" charset="0"/>
                <a:cs typeface="Arial" pitchFamily="34" charset="0"/>
              </a:rPr>
              <a:t>by the Italian poet Petrarch. He took subject matter from Petrarch's sonnets, but his rhyme schemes make a significant departure. However his poems never ended in a rhyming couplet. </a:t>
            </a:r>
          </a:p>
          <a:p>
            <a:pPr algn="l" rtl="0">
              <a:buNone/>
            </a:pPr>
            <a:r>
              <a:rPr lang="en-US" sz="2500" dirty="0" smtClean="0">
                <a:latin typeface="Arial" pitchFamily="34" charset="0"/>
                <a:cs typeface="Arial" pitchFamily="34" charset="0"/>
              </a:rPr>
              <a:t/>
            </a:r>
            <a:br>
              <a:rPr lang="en-US" sz="2500" dirty="0" smtClean="0">
                <a:latin typeface="Arial" pitchFamily="34" charset="0"/>
                <a:cs typeface="Arial" pitchFamily="34" charset="0"/>
              </a:rPr>
            </a:br>
            <a:endParaRPr lang="en-US" sz="2500" dirty="0" smtClean="0">
              <a:latin typeface="Arial" pitchFamily="34" charset="0"/>
              <a:cs typeface="Arial" pitchFamily="34" charset="0"/>
            </a:endParaRPr>
          </a:p>
          <a:p>
            <a:pPr algn="l">
              <a:buNone/>
            </a:pPr>
            <a:endParaRPr lang="ar-SA" sz="25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976" y="642918"/>
            <a:ext cx="5000660" cy="4800600"/>
          </a:xfrm>
        </p:spPr>
        <p:txBody>
          <a:bodyPr>
            <a:normAutofit/>
          </a:bodyPr>
          <a:lstStyle/>
          <a:p>
            <a:pPr algn="l">
              <a:buNone/>
            </a:pPr>
            <a:r>
              <a:rPr lang="en-US" sz="2500" dirty="0" smtClean="0">
                <a:latin typeface="Arial" pitchFamily="34" charset="0"/>
                <a:cs typeface="Arial" pitchFamily="34" charset="0"/>
              </a:rPr>
              <a:t>       While Wyatt's poetry reflects classical and Italian models, he also admired the work of Chaucer and his vocabulary reflects Chaucer’s. Also many of his poems deal with the trials of romantic love.</a:t>
            </a:r>
            <a:br>
              <a:rPr lang="en-US" sz="2500" dirty="0" smtClean="0">
                <a:latin typeface="Arial" pitchFamily="34" charset="0"/>
                <a:cs typeface="Arial" pitchFamily="34" charset="0"/>
              </a:rPr>
            </a:br>
            <a:r>
              <a:rPr lang="en-US" sz="2500" dirty="0" smtClean="0">
                <a:latin typeface="Arial" pitchFamily="34" charset="0"/>
                <a:cs typeface="Arial" pitchFamily="34" charset="0"/>
              </a:rPr>
              <a:t> </a:t>
            </a:r>
            <a:endParaRPr lang="ar-SA" sz="2500" dirty="0">
              <a:latin typeface="Arial" pitchFamily="34" charset="0"/>
              <a:cs typeface="Arial" pitchFamily="34" charset="0"/>
            </a:endParaRPr>
          </a:p>
        </p:txBody>
      </p:sp>
      <p:pic>
        <p:nvPicPr>
          <p:cNvPr id="4" name="Picture 3" descr="220px-Sir_Thomas_Wyatt_by_Hans_Holbein_the_Younger.jpg"/>
          <p:cNvPicPr>
            <a:picLocks noChangeAspect="1"/>
          </p:cNvPicPr>
          <p:nvPr/>
        </p:nvPicPr>
        <p:blipFill>
          <a:blip r:embed="rId2"/>
          <a:stretch>
            <a:fillRect/>
          </a:stretch>
        </p:blipFill>
        <p:spPr>
          <a:xfrm>
            <a:off x="5786446" y="3214686"/>
            <a:ext cx="2794000" cy="2819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1538" y="2057400"/>
            <a:ext cx="7498080" cy="4800600"/>
          </a:xfrm>
        </p:spPr>
        <p:txBody>
          <a:bodyPr>
            <a:normAutofit/>
          </a:bodyPr>
          <a:lstStyle/>
          <a:p>
            <a:pPr algn="l" rtl="0">
              <a:buNone/>
            </a:pPr>
            <a:r>
              <a:rPr lang="en-US" sz="2500" dirty="0" smtClean="0">
                <a:latin typeface="Arial" pitchFamily="34" charset="0"/>
                <a:cs typeface="Arial" pitchFamily="34" charset="0"/>
              </a:rPr>
              <a:t>             Wyatt was one of the earliest poets of the Renaissance. He was responsible for many innovations in English poetry. His </a:t>
            </a:r>
            <a:r>
              <a:rPr lang="en-US" sz="2500" dirty="0" smtClean="0">
                <a:solidFill>
                  <a:schemeClr val="bg2">
                    <a:lumMod val="50000"/>
                  </a:schemeClr>
                </a:solidFill>
                <a:latin typeface="Arial" pitchFamily="34" charset="0"/>
                <a:cs typeface="Arial" pitchFamily="34" charset="0"/>
              </a:rPr>
              <a:t>lyrics</a:t>
            </a:r>
            <a:r>
              <a:rPr lang="en-US" sz="2500" dirty="0" smtClean="0">
                <a:latin typeface="Arial" pitchFamily="34" charset="0"/>
                <a:cs typeface="Arial" pitchFamily="34" charset="0"/>
              </a:rPr>
              <a:t> show great tenderness of feeling and purity of diction. He is one of the originators of the convention in </a:t>
            </a:r>
            <a:r>
              <a:rPr lang="en-US" sz="2500" dirty="0" smtClean="0">
                <a:solidFill>
                  <a:schemeClr val="bg2">
                    <a:lumMod val="50000"/>
                  </a:schemeClr>
                </a:solidFill>
                <a:latin typeface="Arial" pitchFamily="34" charset="0"/>
                <a:cs typeface="Arial" pitchFamily="34" charset="0"/>
              </a:rPr>
              <a:t>love poetry</a:t>
            </a:r>
            <a:r>
              <a:rPr lang="en-US" sz="2500" dirty="0" smtClean="0">
                <a:latin typeface="Arial" pitchFamily="34" charset="0"/>
                <a:cs typeface="Arial" pitchFamily="34" charset="0"/>
              </a:rPr>
              <a:t>.</a:t>
            </a:r>
          </a:p>
          <a:p>
            <a:pPr algn="l" rtl="0">
              <a:buNone/>
            </a:pPr>
            <a:r>
              <a:rPr lang="en-US" sz="2500" dirty="0" smtClean="0">
                <a:latin typeface="Arial" pitchFamily="34" charset="0"/>
                <a:cs typeface="Arial" pitchFamily="34" charset="0"/>
              </a:rPr>
              <a:t> </a:t>
            </a:r>
          </a:p>
          <a:p>
            <a:pPr algn="l"/>
            <a:endParaRPr lang="ar-SA" sz="25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500" dirty="0" smtClean="0">
                <a:solidFill>
                  <a:schemeClr val="bg2">
                    <a:lumMod val="50000"/>
                  </a:schemeClr>
                </a:solidFill>
                <a:latin typeface="Arial" pitchFamily="34" charset="0"/>
                <a:cs typeface="Arial" pitchFamily="34" charset="0"/>
              </a:rPr>
              <a:t>Major Themes of his </a:t>
            </a:r>
            <a:r>
              <a:rPr lang="en-US" sz="3500" dirty="0" smtClean="0">
                <a:solidFill>
                  <a:schemeClr val="bg2">
                    <a:lumMod val="50000"/>
                  </a:schemeClr>
                </a:solidFill>
                <a:effectLst/>
                <a:latin typeface="Arial" pitchFamily="34" charset="0"/>
                <a:cs typeface="Arial" pitchFamily="34" charset="0"/>
              </a:rPr>
              <a:t>poetry</a:t>
            </a:r>
            <a:endParaRPr lang="ar-SA" sz="3500" dirty="0">
              <a:solidFill>
                <a:schemeClr val="bg2">
                  <a:lumMod val="50000"/>
                </a:schemeClr>
              </a:solidFill>
              <a:effectLst/>
              <a:latin typeface="Arial" pitchFamily="34" charset="0"/>
              <a:cs typeface="Arial" pitchFamily="34" charset="0"/>
            </a:endParaRPr>
          </a:p>
        </p:txBody>
      </p:sp>
      <p:sp>
        <p:nvSpPr>
          <p:cNvPr id="3" name="Content Placeholder 2"/>
          <p:cNvSpPr>
            <a:spLocks noGrp="1"/>
          </p:cNvSpPr>
          <p:nvPr>
            <p:ph idx="1"/>
          </p:nvPr>
        </p:nvSpPr>
        <p:spPr>
          <a:xfrm>
            <a:off x="1435608" y="1447800"/>
            <a:ext cx="7498080" cy="4981596"/>
          </a:xfrm>
        </p:spPr>
        <p:txBody>
          <a:bodyPr>
            <a:normAutofit lnSpcReduction="10000"/>
          </a:bodyPr>
          <a:lstStyle/>
          <a:p>
            <a:pPr algn="l" rtl="0"/>
            <a:r>
              <a:rPr lang="en-US" sz="2500" b="1" dirty="0" smtClean="0">
                <a:solidFill>
                  <a:schemeClr val="bg2">
                    <a:lumMod val="50000"/>
                  </a:schemeClr>
                </a:solidFill>
                <a:latin typeface="Arial" pitchFamily="34" charset="0"/>
                <a:cs typeface="Arial" pitchFamily="34" charset="0"/>
              </a:rPr>
              <a:t>Change</a:t>
            </a:r>
          </a:p>
          <a:p>
            <a:pPr algn="l" rtl="0">
              <a:buNone/>
            </a:pPr>
            <a:r>
              <a:rPr lang="en-US" sz="2500" dirty="0" smtClean="0">
                <a:latin typeface="Arial" pitchFamily="34" charset="0"/>
                <a:cs typeface="Arial" pitchFamily="34" charset="0"/>
              </a:rPr>
              <a:t>         The Tudor court was filled with change. Henry VIII's reign was in a time of great political, social, national and international upheaval. Wyatt was central to all of these areas as a lover, a courtier, an ambassador and a diplomat. Wyatt seems to have concluded that change is inevitable, as illustrated in </a:t>
            </a:r>
            <a:r>
              <a:rPr lang="en-US" sz="2500" dirty="0" smtClean="0">
                <a:solidFill>
                  <a:schemeClr val="bg2">
                    <a:lumMod val="50000"/>
                  </a:schemeClr>
                </a:solidFill>
                <a:latin typeface="Arial" pitchFamily="34" charset="0"/>
                <a:cs typeface="Arial" pitchFamily="34" charset="0"/>
              </a:rPr>
              <a:t>'Divers Doth Use’</a:t>
            </a:r>
            <a:r>
              <a:rPr lang="en-US" sz="2500" dirty="0" smtClean="0">
                <a:latin typeface="Arial" pitchFamily="34" charset="0"/>
                <a:cs typeface="Arial" pitchFamily="34" charset="0"/>
              </a:rPr>
              <a:t>, but also that change without direction can be dangerous, if not deadly, as in </a:t>
            </a:r>
            <a:r>
              <a:rPr lang="en-US" sz="2500" dirty="0" smtClean="0">
                <a:solidFill>
                  <a:schemeClr val="bg2">
                    <a:lumMod val="50000"/>
                  </a:schemeClr>
                </a:solidFill>
                <a:latin typeface="Arial" pitchFamily="34" charset="0"/>
                <a:cs typeface="Arial" pitchFamily="34" charset="0"/>
              </a:rPr>
              <a:t>‘My Galley Charged</a:t>
            </a:r>
            <a:r>
              <a:rPr lang="en-US" sz="2500" dirty="0" smtClean="0">
                <a:latin typeface="Arial" pitchFamily="34" charset="0"/>
                <a:cs typeface="Arial" pitchFamily="34" charset="0"/>
              </a:rPr>
              <a:t>’. Wyatt suggests that change is natural and inevitable but nonetheless dangerous, and sometimes fatal.</a:t>
            </a:r>
            <a:endParaRPr lang="ar-SA" sz="25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1071538" y="714356"/>
            <a:ext cx="7498080" cy="4800600"/>
          </a:xfrm>
        </p:spPr>
        <p:txBody>
          <a:bodyPr>
            <a:noAutofit/>
          </a:bodyPr>
          <a:lstStyle/>
          <a:p>
            <a:pPr algn="l" rtl="0"/>
            <a:r>
              <a:rPr lang="en-US" sz="2500" b="1" dirty="0" smtClean="0">
                <a:solidFill>
                  <a:schemeClr val="bg2">
                    <a:lumMod val="50000"/>
                  </a:schemeClr>
                </a:solidFill>
                <a:latin typeface="Arial" pitchFamily="34" charset="0"/>
                <a:cs typeface="Arial" pitchFamily="34" charset="0"/>
              </a:rPr>
              <a:t>Loyalty and Betrayal</a:t>
            </a:r>
          </a:p>
          <a:p>
            <a:pPr algn="l" rtl="0">
              <a:buNone/>
            </a:pPr>
            <a:r>
              <a:rPr lang="en-US" sz="2500" dirty="0" smtClean="0">
                <a:latin typeface="Arial" pitchFamily="34" charset="0"/>
                <a:cs typeface="Arial" pitchFamily="34" charset="0"/>
              </a:rPr>
              <a:t>          </a:t>
            </a:r>
          </a:p>
          <a:p>
            <a:pPr algn="l" rtl="0">
              <a:buNone/>
            </a:pPr>
            <a:r>
              <a:rPr lang="en-US" sz="2500" dirty="0" smtClean="0">
                <a:latin typeface="Arial" pitchFamily="34" charset="0"/>
                <a:cs typeface="Arial" pitchFamily="34" charset="0"/>
              </a:rPr>
              <a:t>             Wyatt appears to have had a strong sense of justice with regard to relationships. His work contains criticism and condemnation of the treachery of those around him. His translations of sonnets such as </a:t>
            </a:r>
            <a:r>
              <a:rPr lang="en-US" sz="2500" dirty="0" smtClean="0">
                <a:solidFill>
                  <a:schemeClr val="bg2">
                    <a:lumMod val="50000"/>
                  </a:schemeClr>
                </a:solidFill>
                <a:latin typeface="Arial" pitchFamily="34" charset="0"/>
                <a:cs typeface="Arial" pitchFamily="34" charset="0"/>
              </a:rPr>
              <a:t>‘Whoso List To Hunt?’</a:t>
            </a:r>
            <a:r>
              <a:rPr lang="en-US" sz="2500" dirty="0" smtClean="0">
                <a:latin typeface="Arial" pitchFamily="34" charset="0"/>
                <a:cs typeface="Arial" pitchFamily="34" charset="0"/>
              </a:rPr>
              <a:t>,</a:t>
            </a:r>
            <a:r>
              <a:rPr lang="en-US" sz="2500" dirty="0" smtClean="0">
                <a:solidFill>
                  <a:schemeClr val="bg2">
                    <a:lumMod val="50000"/>
                  </a:schemeClr>
                </a:solidFill>
                <a:latin typeface="Arial" pitchFamily="34" charset="0"/>
                <a:cs typeface="Arial" pitchFamily="34" charset="0"/>
              </a:rPr>
              <a:t> ‘They Flee From Me’</a:t>
            </a:r>
            <a:r>
              <a:rPr lang="en-US" sz="2500" dirty="0" smtClean="0">
                <a:latin typeface="Arial" pitchFamily="34" charset="0"/>
                <a:cs typeface="Arial" pitchFamily="34" charset="0"/>
              </a:rPr>
              <a:t> and </a:t>
            </a:r>
            <a:r>
              <a:rPr lang="en-US" sz="2500" dirty="0" smtClean="0">
                <a:solidFill>
                  <a:schemeClr val="bg2">
                    <a:lumMod val="50000"/>
                  </a:schemeClr>
                </a:solidFill>
                <a:latin typeface="Arial" pitchFamily="34" charset="0"/>
                <a:cs typeface="Arial" pitchFamily="34" charset="0"/>
              </a:rPr>
              <a:t>‘Forget Not Yet’ </a:t>
            </a:r>
            <a:r>
              <a:rPr lang="en-US" sz="2500" dirty="0" smtClean="0">
                <a:latin typeface="Arial" pitchFamily="34" charset="0"/>
                <a:cs typeface="Arial" pitchFamily="34" charset="0"/>
              </a:rPr>
              <a:t>are used to present his disappointment and conviction of the transitory, sometimes even fatal, implications of the bonds which are made, and broken, within the court. Often his acknowledgement of betrayal can work on several levels, with criticism being implied of not just his lady, but also his peers and his king. </a:t>
            </a:r>
          </a:p>
          <a:p>
            <a:pPr algn="l" rtl="0"/>
            <a:endParaRPr lang="ar-SA" sz="25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2976" y="428604"/>
            <a:ext cx="7498080" cy="4800600"/>
          </a:xfrm>
        </p:spPr>
        <p:txBody>
          <a:bodyPr>
            <a:noAutofit/>
          </a:bodyPr>
          <a:lstStyle/>
          <a:p>
            <a:pPr algn="l" rtl="0"/>
            <a:r>
              <a:rPr lang="en-US" sz="2500" b="1" dirty="0" smtClean="0">
                <a:solidFill>
                  <a:schemeClr val="bg2">
                    <a:lumMod val="50000"/>
                  </a:schemeClr>
                </a:solidFill>
                <a:latin typeface="Arial" pitchFamily="34" charset="0"/>
                <a:cs typeface="Arial" pitchFamily="34" charset="0"/>
              </a:rPr>
              <a:t>Forsaken Love</a:t>
            </a:r>
            <a:r>
              <a:rPr lang="en-US" sz="2500" dirty="0" smtClean="0">
                <a:latin typeface="Arial" pitchFamily="34" charset="0"/>
                <a:cs typeface="Arial" pitchFamily="34" charset="0"/>
              </a:rPr>
              <a:t/>
            </a:r>
            <a:br>
              <a:rPr lang="en-US" sz="2500" dirty="0" smtClean="0">
                <a:latin typeface="Arial" pitchFamily="34" charset="0"/>
                <a:cs typeface="Arial" pitchFamily="34" charset="0"/>
              </a:rPr>
            </a:br>
            <a:r>
              <a:rPr lang="en-US" sz="2500" dirty="0" smtClean="0">
                <a:latin typeface="Arial" pitchFamily="34" charset="0"/>
                <a:cs typeface="Arial" pitchFamily="34" charset="0"/>
              </a:rPr>
              <a:t>         A popular theme for courtly poetry, forsaken love is often a surface theme in Wyatt’s works, though sometimes it is used to cover a deeper political sentiment. Poems which refer to abandoned lovers would be</a:t>
            </a:r>
            <a:r>
              <a:rPr lang="en-US" sz="2500" dirty="0" smtClean="0">
                <a:solidFill>
                  <a:schemeClr val="bg2">
                    <a:lumMod val="50000"/>
                  </a:schemeClr>
                </a:solidFill>
                <a:latin typeface="Arial" pitchFamily="34" charset="0"/>
                <a:cs typeface="Arial" pitchFamily="34" charset="0"/>
              </a:rPr>
              <a:t> ‘Madam, </a:t>
            </a:r>
            <a:r>
              <a:rPr lang="en-US" sz="2500" dirty="0" err="1" smtClean="0">
                <a:solidFill>
                  <a:schemeClr val="bg2">
                    <a:lumMod val="50000"/>
                  </a:schemeClr>
                </a:solidFill>
                <a:latin typeface="Arial" pitchFamily="34" charset="0"/>
                <a:cs typeface="Arial" pitchFamily="34" charset="0"/>
              </a:rPr>
              <a:t>Withouten</a:t>
            </a:r>
            <a:r>
              <a:rPr lang="en-US" sz="2500" dirty="0" smtClean="0">
                <a:solidFill>
                  <a:schemeClr val="bg2">
                    <a:lumMod val="50000"/>
                  </a:schemeClr>
                </a:solidFill>
                <a:latin typeface="Arial" pitchFamily="34" charset="0"/>
                <a:cs typeface="Arial" pitchFamily="34" charset="0"/>
              </a:rPr>
              <a:t> Many Words’</a:t>
            </a:r>
            <a:r>
              <a:rPr lang="en-US" sz="2500" dirty="0" smtClean="0">
                <a:latin typeface="Arial" pitchFamily="34" charset="0"/>
                <a:cs typeface="Arial" pitchFamily="34" charset="0"/>
              </a:rPr>
              <a:t>,</a:t>
            </a:r>
            <a:r>
              <a:rPr lang="en-US" sz="2500" dirty="0" smtClean="0">
                <a:solidFill>
                  <a:schemeClr val="bg2">
                    <a:lumMod val="50000"/>
                  </a:schemeClr>
                </a:solidFill>
                <a:latin typeface="Arial" pitchFamily="34" charset="0"/>
                <a:cs typeface="Arial" pitchFamily="34" charset="0"/>
              </a:rPr>
              <a:t> And Wilt Thou Leave Me Thus?’</a:t>
            </a:r>
            <a:r>
              <a:rPr lang="en-US" sz="2500" dirty="0" smtClean="0">
                <a:latin typeface="Arial" pitchFamily="34" charset="0"/>
                <a:cs typeface="Arial" pitchFamily="34" charset="0"/>
              </a:rPr>
              <a:t>,</a:t>
            </a:r>
            <a:r>
              <a:rPr lang="en-US" sz="2500" dirty="0" smtClean="0">
                <a:solidFill>
                  <a:schemeClr val="bg2">
                    <a:lumMod val="50000"/>
                  </a:schemeClr>
                </a:solidFill>
                <a:latin typeface="Arial" pitchFamily="34" charset="0"/>
                <a:cs typeface="Arial" pitchFamily="34" charset="0"/>
              </a:rPr>
              <a:t> ‘Farewell, Love’</a:t>
            </a:r>
            <a:r>
              <a:rPr lang="en-US" sz="2500" dirty="0" smtClean="0">
                <a:latin typeface="Arial" pitchFamily="34" charset="0"/>
                <a:cs typeface="Arial" pitchFamily="34" charset="0"/>
              </a:rPr>
              <a:t>,</a:t>
            </a:r>
            <a:r>
              <a:rPr lang="en-US" sz="2500" dirty="0" smtClean="0">
                <a:solidFill>
                  <a:schemeClr val="bg2">
                    <a:lumMod val="50000"/>
                  </a:schemeClr>
                </a:solidFill>
                <a:latin typeface="Arial" pitchFamily="34" charset="0"/>
                <a:cs typeface="Arial" pitchFamily="34" charset="0"/>
              </a:rPr>
              <a:t> ‘What no, </a:t>
            </a:r>
            <a:r>
              <a:rPr lang="en-US" sz="2500" dirty="0" err="1" smtClean="0">
                <a:solidFill>
                  <a:schemeClr val="bg2">
                    <a:lumMod val="50000"/>
                  </a:schemeClr>
                </a:solidFill>
                <a:latin typeface="Arial" pitchFamily="34" charset="0"/>
                <a:cs typeface="Arial" pitchFamily="34" charset="0"/>
              </a:rPr>
              <a:t>Perdie</a:t>
            </a:r>
            <a:r>
              <a:rPr lang="en-US" sz="2500" dirty="0" smtClean="0">
                <a:solidFill>
                  <a:schemeClr val="bg2">
                    <a:lumMod val="50000"/>
                  </a:schemeClr>
                </a:solidFill>
                <a:latin typeface="Arial" pitchFamily="34" charset="0"/>
                <a:cs typeface="Arial" pitchFamily="34" charset="0"/>
              </a:rPr>
              <a:t>!’ </a:t>
            </a:r>
            <a:r>
              <a:rPr lang="en-US" sz="2500" dirty="0" smtClean="0">
                <a:latin typeface="Arial" pitchFamily="34" charset="0"/>
                <a:cs typeface="Arial" pitchFamily="34" charset="0"/>
              </a:rPr>
              <a:t>and </a:t>
            </a:r>
            <a:r>
              <a:rPr lang="en-US" sz="2500" dirty="0" smtClean="0">
                <a:solidFill>
                  <a:schemeClr val="bg2">
                    <a:lumMod val="50000"/>
                  </a:schemeClr>
                </a:solidFill>
                <a:latin typeface="Arial" pitchFamily="34" charset="0"/>
                <a:cs typeface="Arial" pitchFamily="34" charset="0"/>
              </a:rPr>
              <a:t>‘My Heart I Gave Thee’</a:t>
            </a:r>
            <a:r>
              <a:rPr lang="en-US" sz="2500" dirty="0" smtClean="0">
                <a:latin typeface="Arial" pitchFamily="34" charset="0"/>
                <a:cs typeface="Arial" pitchFamily="34" charset="0"/>
              </a:rPr>
              <a:t>.</a:t>
            </a:r>
            <a:endParaRPr lang="ar-SA" sz="2500" dirty="0">
              <a:latin typeface="Arial" pitchFamily="34" charset="0"/>
              <a:cs typeface="Arial" pitchFamily="34" charset="0"/>
            </a:endParaRPr>
          </a:p>
        </p:txBody>
      </p:sp>
      <p:pic>
        <p:nvPicPr>
          <p:cNvPr id="5" name="Picture 4" descr="mw06952[1].jpg"/>
          <p:cNvPicPr>
            <a:picLocks noChangeAspect="1"/>
          </p:cNvPicPr>
          <p:nvPr/>
        </p:nvPicPr>
        <p:blipFill>
          <a:blip r:embed="rId2" cstate="print"/>
          <a:stretch>
            <a:fillRect/>
          </a:stretch>
        </p:blipFill>
        <p:spPr>
          <a:xfrm>
            <a:off x="5929322" y="3929066"/>
            <a:ext cx="2700333" cy="276957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500" b="1" dirty="0" smtClean="0">
                <a:solidFill>
                  <a:schemeClr val="bg2">
                    <a:lumMod val="50000"/>
                  </a:schemeClr>
                </a:solidFill>
                <a:latin typeface="Arial" pitchFamily="34" charset="0"/>
                <a:cs typeface="Arial" pitchFamily="34" charset="0"/>
              </a:rPr>
              <a:t>Some poems Summary</a:t>
            </a:r>
            <a:endParaRPr lang="ar-SA" sz="2500" dirty="0">
              <a:solidFill>
                <a:schemeClr val="bg2">
                  <a:lumMod val="50000"/>
                </a:schemeClr>
              </a:solidFill>
              <a:latin typeface="Arial" pitchFamily="34" charset="0"/>
              <a:cs typeface="Arial" pitchFamily="34" charset="0"/>
            </a:endParaRPr>
          </a:p>
        </p:txBody>
      </p:sp>
      <p:sp>
        <p:nvSpPr>
          <p:cNvPr id="3" name="عنصر نائب للمحتوى 2"/>
          <p:cNvSpPr>
            <a:spLocks noGrp="1"/>
          </p:cNvSpPr>
          <p:nvPr>
            <p:ph idx="1"/>
          </p:nvPr>
        </p:nvSpPr>
        <p:spPr/>
        <p:txBody>
          <a:bodyPr>
            <a:normAutofit/>
          </a:bodyPr>
          <a:lstStyle/>
          <a:p>
            <a:pPr algn="l" rtl="0"/>
            <a:r>
              <a:rPr lang="en-US" sz="2500" dirty="0" smtClean="0">
                <a:solidFill>
                  <a:schemeClr val="bg2">
                    <a:lumMod val="50000"/>
                  </a:schemeClr>
                </a:solidFill>
                <a:latin typeface="Arial" pitchFamily="34" charset="0"/>
                <a:cs typeface="Arial" pitchFamily="34" charset="0"/>
              </a:rPr>
              <a:t>'Forget Not Yet'</a:t>
            </a:r>
            <a:r>
              <a:rPr lang="en-US" sz="2500" dirty="0" smtClean="0">
                <a:latin typeface="Arial" pitchFamily="34" charset="0"/>
                <a:cs typeface="Arial" pitchFamily="34" charset="0"/>
              </a:rPr>
              <a:t>:</a:t>
            </a:r>
            <a:r>
              <a:rPr lang="en-US" sz="2500" dirty="0" smtClean="0">
                <a:solidFill>
                  <a:schemeClr val="bg2">
                    <a:lumMod val="50000"/>
                  </a:schemeClr>
                </a:solidFill>
                <a:latin typeface="Arial" pitchFamily="34" charset="0"/>
                <a:cs typeface="Arial" pitchFamily="34" charset="0"/>
              </a:rPr>
              <a:t> </a:t>
            </a:r>
            <a:r>
              <a:rPr lang="en-US" sz="2500" dirty="0" smtClean="0">
                <a:latin typeface="Arial" pitchFamily="34" charset="0"/>
                <a:cs typeface="Arial" pitchFamily="34" charset="0"/>
              </a:rPr>
              <a:t>a song of warning indicating that the betrayal of the narrator will have consequences.</a:t>
            </a:r>
          </a:p>
          <a:p>
            <a:pPr algn="l" rtl="0"/>
            <a:r>
              <a:rPr lang="en-US" sz="2500" dirty="0" smtClean="0">
                <a:solidFill>
                  <a:schemeClr val="bg2">
                    <a:lumMod val="50000"/>
                  </a:schemeClr>
                </a:solidFill>
                <a:latin typeface="Arial" pitchFamily="34" charset="0"/>
                <a:cs typeface="Arial" pitchFamily="34" charset="0"/>
              </a:rPr>
              <a:t>'</a:t>
            </a:r>
            <a:r>
              <a:rPr lang="en-US" sz="2500" dirty="0" err="1" smtClean="0">
                <a:solidFill>
                  <a:schemeClr val="bg2">
                    <a:lumMod val="50000"/>
                  </a:schemeClr>
                </a:solidFill>
                <a:latin typeface="Arial" pitchFamily="34" charset="0"/>
                <a:cs typeface="Arial" pitchFamily="34" charset="0"/>
              </a:rPr>
              <a:t>Lux</a:t>
            </a:r>
            <a:r>
              <a:rPr lang="en-US" sz="2500" dirty="0" smtClean="0">
                <a:solidFill>
                  <a:schemeClr val="bg2">
                    <a:lumMod val="50000"/>
                  </a:schemeClr>
                </a:solidFill>
                <a:latin typeface="Arial" pitchFamily="34" charset="0"/>
                <a:cs typeface="Arial" pitchFamily="34" charset="0"/>
              </a:rPr>
              <a:t>, My Fair Falcon</a:t>
            </a:r>
            <a:r>
              <a:rPr lang="en-US" sz="2500" dirty="0" smtClean="0">
                <a:latin typeface="Arial" pitchFamily="34" charset="0"/>
                <a:cs typeface="Arial" pitchFamily="34" charset="0"/>
              </a:rPr>
              <a:t>': an epigram that uses the metaphor of falconry to express the frustration of friendships that fail at a simple challenge.</a:t>
            </a:r>
          </a:p>
          <a:p>
            <a:pPr algn="l" rtl="0"/>
            <a:r>
              <a:rPr lang="en-US" sz="2500" dirty="0" smtClean="0">
                <a:solidFill>
                  <a:schemeClr val="bg2">
                    <a:lumMod val="50000"/>
                  </a:schemeClr>
                </a:solidFill>
                <a:latin typeface="Arial" pitchFamily="34" charset="0"/>
                <a:cs typeface="Arial" pitchFamily="34" charset="0"/>
              </a:rPr>
              <a:t>'My Galley Charged'</a:t>
            </a:r>
            <a:r>
              <a:rPr lang="en-US" sz="2500" dirty="0" smtClean="0">
                <a:latin typeface="Arial" pitchFamily="34" charset="0"/>
                <a:cs typeface="Arial" pitchFamily="34" charset="0"/>
              </a:rPr>
              <a:t>:</a:t>
            </a:r>
            <a:r>
              <a:rPr lang="en-US" sz="2500" dirty="0" smtClean="0">
                <a:solidFill>
                  <a:schemeClr val="bg2">
                    <a:lumMod val="50000"/>
                  </a:schemeClr>
                </a:solidFill>
                <a:latin typeface="Arial" pitchFamily="34" charset="0"/>
                <a:cs typeface="Arial" pitchFamily="34" charset="0"/>
              </a:rPr>
              <a:t> </a:t>
            </a:r>
            <a:r>
              <a:rPr lang="en-US" sz="2500" dirty="0" smtClean="0">
                <a:latin typeface="Arial" pitchFamily="34" charset="0"/>
                <a:cs typeface="Arial" pitchFamily="34" charset="0"/>
              </a:rPr>
              <a:t>a sonnet translated from an original by Petrarch. The poem uses the metaphor of a tempestuous sea voyage to highlight the narrator's loss of faith.</a:t>
            </a:r>
            <a:endParaRPr lang="ar-SA" sz="2500"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14414" y="642918"/>
            <a:ext cx="7498080" cy="4800600"/>
          </a:xfrm>
        </p:spPr>
        <p:txBody>
          <a:bodyPr>
            <a:normAutofit/>
          </a:bodyPr>
          <a:lstStyle/>
          <a:p>
            <a:pPr algn="l" rtl="0"/>
            <a:r>
              <a:rPr lang="en-US" sz="2700" dirty="0" smtClean="0">
                <a:solidFill>
                  <a:schemeClr val="bg2">
                    <a:lumMod val="50000"/>
                  </a:schemeClr>
                </a:solidFill>
                <a:latin typeface="Arial" pitchFamily="34" charset="0"/>
                <a:cs typeface="Arial" pitchFamily="34" charset="0"/>
              </a:rPr>
              <a:t>'Whoso List To Hunt?': </a:t>
            </a:r>
            <a:r>
              <a:rPr lang="en-US" sz="2700" dirty="0" smtClean="0">
                <a:latin typeface="Arial" pitchFamily="34" charset="0"/>
                <a:cs typeface="Arial" pitchFamily="34" charset="0"/>
              </a:rPr>
              <a:t>a sonnet translated from Petrarch. The poem utilizes the metaphor of hunting to reflect on the narrator's unsuccessful pursuit of a lady already claimed by another.</a:t>
            </a:r>
          </a:p>
          <a:p>
            <a:pPr algn="l" rtl="0"/>
            <a:r>
              <a:rPr lang="en-US" sz="2700" dirty="0" smtClean="0">
                <a:solidFill>
                  <a:schemeClr val="bg2">
                    <a:lumMod val="50000"/>
                  </a:schemeClr>
                </a:solidFill>
                <a:latin typeface="Arial" pitchFamily="34" charset="0"/>
                <a:cs typeface="Arial" pitchFamily="34" charset="0"/>
              </a:rPr>
              <a:t>'They Flee From Me': </a:t>
            </a:r>
            <a:r>
              <a:rPr lang="en-US" sz="2700" dirty="0" smtClean="0">
                <a:latin typeface="Arial" pitchFamily="34" charset="0"/>
                <a:cs typeface="Arial" pitchFamily="34" charset="0"/>
              </a:rPr>
              <a:t>a ballad detailing the abandonment of a friend by first a lady, then a group of associates. The song deals with the complex social relationships within the court of King </a:t>
            </a:r>
            <a:r>
              <a:rPr lang="en-US" sz="2700" dirty="0" smtClean="0">
                <a:solidFill>
                  <a:schemeClr val="bg2">
                    <a:lumMod val="50000"/>
                  </a:schemeClr>
                </a:solidFill>
                <a:latin typeface="Arial" pitchFamily="34" charset="0"/>
                <a:cs typeface="Arial" pitchFamily="34" charset="0"/>
                <a:hlinkClick r:id="rId2" action="ppaction://hlinkfile"/>
              </a:rPr>
              <a:t>Henry V</a:t>
            </a:r>
            <a:r>
              <a:rPr lang="en-US" sz="2700" dirty="0" smtClean="0">
                <a:solidFill>
                  <a:schemeClr val="bg2">
                    <a:lumMod val="50000"/>
                  </a:schemeClr>
                </a:solidFill>
                <a:latin typeface="Arial" pitchFamily="34" charset="0"/>
                <a:cs typeface="Arial" pitchFamily="34" charset="0"/>
              </a:rPr>
              <a:t>III</a:t>
            </a:r>
          </a:p>
          <a:p>
            <a:pPr algn="l"/>
            <a:endParaRPr lang="ar-SA"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14414" y="500042"/>
            <a:ext cx="7498080" cy="4800600"/>
          </a:xfrm>
        </p:spPr>
        <p:txBody>
          <a:bodyPr>
            <a:normAutofit fontScale="70000" lnSpcReduction="20000"/>
          </a:bodyPr>
          <a:lstStyle/>
          <a:p>
            <a:pPr algn="l" rtl="0"/>
            <a:r>
              <a:rPr lang="en-US" b="1" dirty="0" smtClean="0">
                <a:solidFill>
                  <a:schemeClr val="bg2">
                    <a:lumMod val="50000"/>
                  </a:schemeClr>
                </a:solidFill>
                <a:latin typeface="Cambria" pitchFamily="18" charset="0"/>
              </a:rPr>
              <a:t>'A Renouncing of Love (Farewell, Love)'</a:t>
            </a:r>
            <a:r>
              <a:rPr lang="en-US" dirty="0" smtClean="0">
                <a:latin typeface="Cambria" pitchFamily="18" charset="0"/>
              </a:rPr>
              <a:t>:</a:t>
            </a:r>
            <a:r>
              <a:rPr lang="en-US" dirty="0" smtClean="0">
                <a:solidFill>
                  <a:schemeClr val="bg2">
                    <a:lumMod val="50000"/>
                  </a:schemeClr>
                </a:solidFill>
                <a:latin typeface="Cambria" pitchFamily="18" charset="0"/>
              </a:rPr>
              <a:t> </a:t>
            </a:r>
            <a:r>
              <a:rPr lang="en-US" dirty="0" smtClean="0">
                <a:latin typeface="Cambria" pitchFamily="18" charset="0"/>
              </a:rPr>
              <a:t>a sonnet which uses the personification of Love to clarify the narrator’s rejection of his unsuccessful suit.</a:t>
            </a:r>
          </a:p>
          <a:p>
            <a:pPr algn="l" rtl="0"/>
            <a:endParaRPr lang="en-US" dirty="0" smtClean="0">
              <a:solidFill>
                <a:schemeClr val="bg2">
                  <a:lumMod val="50000"/>
                </a:schemeClr>
              </a:solidFill>
              <a:latin typeface="Cambria" pitchFamily="18" charset="0"/>
            </a:endParaRPr>
          </a:p>
          <a:p>
            <a:pPr algn="l" rtl="0"/>
            <a:r>
              <a:rPr lang="en-US" b="1" dirty="0" smtClean="0">
                <a:solidFill>
                  <a:schemeClr val="bg2">
                    <a:lumMod val="50000"/>
                  </a:schemeClr>
                </a:solidFill>
                <a:latin typeface="Cambria" pitchFamily="18" charset="0"/>
              </a:rPr>
              <a:t>'Blame Not My Lute'</a:t>
            </a:r>
            <a:r>
              <a:rPr lang="en-US" dirty="0" smtClean="0">
                <a:latin typeface="Cambria" pitchFamily="18" charset="0"/>
              </a:rPr>
              <a:t>:</a:t>
            </a:r>
            <a:r>
              <a:rPr lang="en-US" dirty="0" smtClean="0">
                <a:solidFill>
                  <a:schemeClr val="bg2">
                    <a:lumMod val="50000"/>
                  </a:schemeClr>
                </a:solidFill>
                <a:latin typeface="Cambria" pitchFamily="18" charset="0"/>
              </a:rPr>
              <a:t> </a:t>
            </a:r>
            <a:r>
              <a:rPr lang="en-US" dirty="0" smtClean="0">
                <a:latin typeface="Cambria" pitchFamily="18" charset="0"/>
              </a:rPr>
              <a:t>a ballad highlighting that the messenger is not responsible for the harshness or cruelty of the communication made.</a:t>
            </a:r>
          </a:p>
          <a:p>
            <a:pPr algn="l" rtl="0"/>
            <a:endParaRPr lang="en-US" dirty="0" smtClean="0">
              <a:latin typeface="Cambria" pitchFamily="18" charset="0"/>
            </a:endParaRPr>
          </a:p>
          <a:p>
            <a:pPr algn="l" rtl="0"/>
            <a:r>
              <a:rPr lang="en-US" b="1" dirty="0" smtClean="0">
                <a:solidFill>
                  <a:schemeClr val="bg2">
                    <a:lumMod val="50000"/>
                  </a:schemeClr>
                </a:solidFill>
                <a:latin typeface="Cambria" pitchFamily="18" charset="0"/>
              </a:rPr>
              <a:t>'My Lute, Awake'</a:t>
            </a:r>
            <a:r>
              <a:rPr lang="en-US" dirty="0" smtClean="0">
                <a:latin typeface="Cambria" pitchFamily="18" charset="0"/>
              </a:rPr>
              <a:t>: a song calling upon the lute to assist the narrator in the futile attempt to gain his audience’s attention and understanding.</a:t>
            </a:r>
          </a:p>
          <a:p>
            <a:pPr algn="l" rtl="0"/>
            <a:endParaRPr lang="en-US" dirty="0" smtClean="0">
              <a:latin typeface="Cambria" pitchFamily="18" charset="0"/>
            </a:endParaRPr>
          </a:p>
          <a:p>
            <a:pPr algn="l" rtl="0"/>
            <a:r>
              <a:rPr lang="en-US" b="1" dirty="0" smtClean="0">
                <a:solidFill>
                  <a:schemeClr val="bg2">
                    <a:lumMod val="50000"/>
                  </a:schemeClr>
                </a:solidFill>
                <a:latin typeface="Cambria" pitchFamily="18" charset="0"/>
              </a:rPr>
              <a:t>'What No, </a:t>
            </a:r>
            <a:r>
              <a:rPr lang="en-US" b="1" dirty="0" err="1" smtClean="0">
                <a:solidFill>
                  <a:schemeClr val="bg2">
                    <a:lumMod val="50000"/>
                  </a:schemeClr>
                </a:solidFill>
                <a:latin typeface="Cambria" pitchFamily="18" charset="0"/>
              </a:rPr>
              <a:t>Perdie</a:t>
            </a:r>
            <a:r>
              <a:rPr lang="en-US" b="1" dirty="0" smtClean="0">
                <a:solidFill>
                  <a:schemeClr val="bg2">
                    <a:lumMod val="50000"/>
                  </a:schemeClr>
                </a:solidFill>
                <a:latin typeface="Cambria" pitchFamily="18" charset="0"/>
              </a:rPr>
              <a:t>'</a:t>
            </a:r>
            <a:r>
              <a:rPr lang="en-US" dirty="0" smtClean="0">
                <a:latin typeface="Cambria" pitchFamily="18" charset="0"/>
              </a:rPr>
              <a:t>:</a:t>
            </a:r>
            <a:r>
              <a:rPr lang="en-US" dirty="0" smtClean="0">
                <a:solidFill>
                  <a:schemeClr val="bg2">
                    <a:lumMod val="50000"/>
                  </a:schemeClr>
                </a:solidFill>
                <a:latin typeface="Cambria" pitchFamily="18" charset="0"/>
              </a:rPr>
              <a:t> </a:t>
            </a:r>
            <a:r>
              <a:rPr lang="en-US" dirty="0" smtClean="0">
                <a:latin typeface="Cambria" pitchFamily="18" charset="0"/>
              </a:rPr>
              <a:t>a </a:t>
            </a:r>
            <a:r>
              <a:rPr lang="en-US" dirty="0" err="1" smtClean="0">
                <a:latin typeface="Cambria" pitchFamily="18" charset="0"/>
              </a:rPr>
              <a:t>rondeau</a:t>
            </a:r>
            <a:r>
              <a:rPr lang="en-US" dirty="0" smtClean="0">
                <a:latin typeface="Cambria" pitchFamily="18" charset="0"/>
              </a:rPr>
              <a:t> expressing the frustration of a narrator rejected by a former lover.</a:t>
            </a:r>
          </a:p>
          <a:p>
            <a:pPr algn="l" rtl="0"/>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3500" b="1" dirty="0" smtClean="0">
                <a:solidFill>
                  <a:schemeClr val="bg2">
                    <a:lumMod val="50000"/>
                  </a:schemeClr>
                </a:solidFill>
                <a:latin typeface="Arial" pitchFamily="34" charset="0"/>
                <a:cs typeface="Arial" pitchFamily="34" charset="0"/>
              </a:rPr>
              <a:t>The End of The Presentation</a:t>
            </a:r>
          </a:p>
          <a:p>
            <a:pPr algn="ctr">
              <a:buNone/>
            </a:pPr>
            <a:r>
              <a:rPr lang="en-US" sz="3500" b="1" dirty="0" smtClean="0">
                <a:solidFill>
                  <a:schemeClr val="bg2">
                    <a:lumMod val="50000"/>
                  </a:schemeClr>
                </a:solidFill>
                <a:latin typeface="Arial" pitchFamily="34" charset="0"/>
                <a:cs typeface="Arial" pitchFamily="34" charset="0"/>
              </a:rPr>
              <a:t>Done By:</a:t>
            </a:r>
          </a:p>
          <a:p>
            <a:pPr algn="l" rtl="0">
              <a:buFont typeface="Arial" pitchFamily="34" charset="0"/>
              <a:buChar char="•"/>
            </a:pPr>
            <a:endParaRPr lang="en-US" sz="2500" dirty="0" smtClean="0">
              <a:latin typeface="Arial" pitchFamily="34" charset="0"/>
              <a:cs typeface="Arial" pitchFamily="34" charset="0"/>
            </a:endParaRPr>
          </a:p>
          <a:p>
            <a:pPr algn="l" rtl="0">
              <a:buFont typeface="Arial" pitchFamily="34" charset="0"/>
              <a:buChar char="•"/>
            </a:pPr>
            <a:r>
              <a:rPr lang="en-US" sz="2500" dirty="0" err="1" smtClean="0">
                <a:latin typeface="Arial" pitchFamily="34" charset="0"/>
                <a:cs typeface="Arial" pitchFamily="34" charset="0"/>
              </a:rPr>
              <a:t>Hayfa</a:t>
            </a:r>
            <a:r>
              <a:rPr lang="en-US" sz="2500" dirty="0" smtClean="0">
                <a:latin typeface="Arial" pitchFamily="34" charset="0"/>
                <a:cs typeface="Arial" pitchFamily="34" charset="0"/>
              </a:rPr>
              <a:t> </a:t>
            </a:r>
            <a:r>
              <a:rPr lang="en-US" sz="2500" dirty="0" err="1" smtClean="0">
                <a:latin typeface="Arial" pitchFamily="34" charset="0"/>
                <a:cs typeface="Arial" pitchFamily="34" charset="0"/>
              </a:rPr>
              <a:t>AlKahlan</a:t>
            </a:r>
            <a:r>
              <a:rPr lang="en-US" sz="2500" dirty="0" smtClean="0">
                <a:latin typeface="Arial" pitchFamily="34" charset="0"/>
                <a:cs typeface="Arial" pitchFamily="34" charset="0"/>
              </a:rPr>
              <a:t>.</a:t>
            </a:r>
          </a:p>
          <a:p>
            <a:pPr algn="l" rtl="0">
              <a:buFont typeface="Arial" pitchFamily="34" charset="0"/>
              <a:buChar char="•"/>
            </a:pPr>
            <a:r>
              <a:rPr lang="en-US" sz="2500" dirty="0" err="1" smtClean="0">
                <a:latin typeface="Arial" pitchFamily="34" charset="0"/>
                <a:cs typeface="Arial" pitchFamily="34" charset="0"/>
              </a:rPr>
              <a:t>Hadeel</a:t>
            </a:r>
            <a:r>
              <a:rPr lang="en-US" sz="2500" dirty="0" smtClean="0">
                <a:latin typeface="Arial" pitchFamily="34" charset="0"/>
                <a:cs typeface="Arial" pitchFamily="34" charset="0"/>
              </a:rPr>
              <a:t> </a:t>
            </a:r>
            <a:r>
              <a:rPr lang="en-US" sz="2500" dirty="0" err="1" smtClean="0">
                <a:latin typeface="Arial" pitchFamily="34" charset="0"/>
                <a:cs typeface="Arial" pitchFamily="34" charset="0"/>
              </a:rPr>
              <a:t>Abahussain</a:t>
            </a:r>
            <a:r>
              <a:rPr lang="en-US" sz="2500" dirty="0" smtClean="0">
                <a:latin typeface="Arial" pitchFamily="34" charset="0"/>
                <a:cs typeface="Arial" pitchFamily="34" charset="0"/>
              </a:rPr>
              <a:t>.</a:t>
            </a:r>
          </a:p>
          <a:p>
            <a:pPr algn="l" rtl="0">
              <a:buFont typeface="Arial" pitchFamily="34" charset="0"/>
              <a:buChar char="•"/>
            </a:pPr>
            <a:r>
              <a:rPr lang="en-US" sz="2500" dirty="0" err="1" smtClean="0">
                <a:latin typeface="Arial" pitchFamily="34" charset="0"/>
                <a:cs typeface="Arial" pitchFamily="34" charset="0"/>
              </a:rPr>
              <a:t>Alanoud</a:t>
            </a:r>
            <a:r>
              <a:rPr lang="en-US" sz="2500" dirty="0" smtClean="0">
                <a:latin typeface="Arial" pitchFamily="34" charset="0"/>
                <a:cs typeface="Arial" pitchFamily="34" charset="0"/>
              </a:rPr>
              <a:t> Al-</a:t>
            </a:r>
            <a:r>
              <a:rPr lang="en-US" sz="2500" dirty="0" err="1" smtClean="0">
                <a:latin typeface="Arial" pitchFamily="34" charset="0"/>
                <a:cs typeface="Arial" pitchFamily="34" charset="0"/>
              </a:rPr>
              <a:t>Marri</a:t>
            </a:r>
            <a:r>
              <a:rPr lang="en-US" sz="2500" dirty="0" smtClean="0">
                <a:latin typeface="Arial" pitchFamily="34" charset="0"/>
                <a:cs typeface="Arial" pitchFamily="34" charset="0"/>
              </a:rPr>
              <a:t>.</a:t>
            </a:r>
          </a:p>
          <a:p>
            <a:pPr algn="l" rtl="0">
              <a:buFont typeface="Arial" pitchFamily="34" charset="0"/>
              <a:buChar char="•"/>
            </a:pPr>
            <a:r>
              <a:rPr lang="en-US" sz="2500" dirty="0" err="1" smtClean="0">
                <a:latin typeface="Arial" pitchFamily="34" charset="0"/>
                <a:cs typeface="Arial" pitchFamily="34" charset="0"/>
              </a:rPr>
              <a:t>Tagreed</a:t>
            </a:r>
            <a:r>
              <a:rPr lang="en-US" sz="2500" dirty="0" smtClean="0">
                <a:latin typeface="Arial" pitchFamily="34" charset="0"/>
                <a:cs typeface="Arial" pitchFamily="34" charset="0"/>
              </a:rPr>
              <a:t> Al-</a:t>
            </a:r>
            <a:r>
              <a:rPr lang="en-US" sz="2500" dirty="0" err="1" smtClean="0">
                <a:latin typeface="Arial" pitchFamily="34" charset="0"/>
                <a:cs typeface="Arial" pitchFamily="34" charset="0"/>
              </a:rPr>
              <a:t>Otaibi</a:t>
            </a:r>
            <a:r>
              <a:rPr lang="en-US" sz="2500" smtClean="0">
                <a:latin typeface="Arial" pitchFamily="34" charset="0"/>
                <a:cs typeface="Arial" pitchFamily="34" charset="0"/>
              </a:rPr>
              <a:t>.</a:t>
            </a:r>
            <a:endParaRPr lang="ar-SA" sz="2500"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172</TotalTime>
  <Words>836</Words>
  <Application>Microsoft Office PowerPoint</Application>
  <PresentationFormat>On-screen Show (4:3)</PresentationFormat>
  <Paragraphs>41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Solstice</vt:lpstr>
      <vt:lpstr>Sir Thomas Wyatt  (1503-1542) </vt:lpstr>
      <vt:lpstr>The Life of Sir Thomas Wyatt (1503-1542)  </vt:lpstr>
      <vt:lpstr>PowerPoint Presentation</vt:lpstr>
      <vt:lpstr>PowerPoint Presentation</vt:lpstr>
      <vt:lpstr>Wyatt’s Poetry and Influence   </vt:lpstr>
      <vt:lpstr>PowerPoint Presentation</vt:lpstr>
      <vt:lpstr>PowerPoint Presentation</vt:lpstr>
      <vt:lpstr>Major Themes of his poetry</vt:lpstr>
      <vt:lpstr>PowerPoint Presentation</vt:lpstr>
      <vt:lpstr>PowerPoint Presentation</vt:lpstr>
      <vt:lpstr>Some poems Summary</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dc:creator>
  <cp:lastModifiedBy>user</cp:lastModifiedBy>
  <cp:revision>29</cp:revision>
  <dcterms:created xsi:type="dcterms:W3CDTF">2013-02-24T18:04:02Z</dcterms:created>
  <dcterms:modified xsi:type="dcterms:W3CDTF">2013-03-19T18:32:35Z</dcterms:modified>
</cp:coreProperties>
</file>