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7" r:id="rId21"/>
    <p:sldId id="278" r:id="rId22"/>
    <p:sldId id="276" r:id="rId23"/>
    <p:sldId id="273" r:id="rId24"/>
    <p:sldId id="279" r:id="rId25"/>
    <p:sldId id="280" r:id="rId26"/>
    <p:sldId id="281" r:id="rId27"/>
    <p:sldId id="283" r:id="rId28"/>
    <p:sldId id="282" r:id="rId29"/>
    <p:sldId id="284" r:id="rId3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6" d="100"/>
          <a:sy n="76" d="100"/>
        </p:scale>
        <p:origin x="-120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08/05/1434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08/05/1434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08/05/1434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08/05/1434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08/05/1434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08/05/1434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08/05/1434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08/05/1434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08/05/1434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08/05/1434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08/05/1434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08/05/1434</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en-US"/>
          </a:p>
        </p:txBody>
      </p:sp>
      <p:sp>
        <p:nvSpPr>
          <p:cNvPr id="3" name="عنوان فرعي 2"/>
          <p:cNvSpPr>
            <a:spLocks noGrp="1"/>
          </p:cNvSpPr>
          <p:nvPr>
            <p:ph type="subTitle" idx="1"/>
          </p:nvPr>
        </p:nvSpPr>
        <p:spPr/>
        <p:txBody>
          <a:bodyPr/>
          <a:lstStyle/>
          <a:p>
            <a:endParaRPr lang="en-US"/>
          </a:p>
        </p:txBody>
      </p:sp>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61" y="0"/>
            <a:ext cx="9119980" cy="6858000"/>
          </a:xfrm>
          <a:prstGeom prst="rect">
            <a:avLst/>
          </a:prstGeom>
        </p:spPr>
      </p:pic>
      <p:sp>
        <p:nvSpPr>
          <p:cNvPr id="5" name="مربع نص 4"/>
          <p:cNvSpPr txBox="1"/>
          <p:nvPr/>
        </p:nvSpPr>
        <p:spPr>
          <a:xfrm>
            <a:off x="1907704" y="1988840"/>
            <a:ext cx="5688632" cy="3108543"/>
          </a:xfrm>
          <a:prstGeom prst="rect">
            <a:avLst/>
          </a:prstGeom>
          <a:noFill/>
        </p:spPr>
        <p:txBody>
          <a:bodyPr wrap="square" rtlCol="0">
            <a:spAutoFit/>
          </a:bodyPr>
          <a:lstStyle/>
          <a:p>
            <a:pPr algn="ctr"/>
            <a:r>
              <a:rPr lang="en-US" sz="8000" b="1" i="1" dirty="0">
                <a:latin typeface="Bodoni MT Black" pitchFamily="18" charset="0"/>
              </a:rPr>
              <a:t>My </a:t>
            </a:r>
            <a:r>
              <a:rPr lang="en-US" sz="8000" b="1" i="1" dirty="0" smtClean="0">
                <a:latin typeface="Bodoni MT Black" pitchFamily="18" charset="0"/>
              </a:rPr>
              <a:t>Galley</a:t>
            </a:r>
            <a:endParaRPr lang="en-US" sz="8000" b="1" i="1" dirty="0">
              <a:latin typeface="Bodoni MT Black" pitchFamily="18" charset="0"/>
            </a:endParaRPr>
          </a:p>
          <a:p>
            <a:pPr algn="ctr"/>
            <a:endParaRPr lang="en-US" sz="3600" b="1" i="1" dirty="0"/>
          </a:p>
        </p:txBody>
      </p:sp>
    </p:spTree>
    <p:extLst>
      <p:ext uri="{BB962C8B-B14F-4D97-AF65-F5344CB8AC3E}">
        <p14:creationId xmlns:p14="http://schemas.microsoft.com/office/powerpoint/2010/main" val="205319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0" y="260648"/>
            <a:ext cx="8856984" cy="6124754"/>
          </a:xfrm>
          <a:prstGeom prst="rect">
            <a:avLst/>
          </a:prstGeom>
        </p:spPr>
        <p:txBody>
          <a:bodyPr wrap="square" rtlCol="0">
            <a:spAutoFit/>
          </a:bodyPr>
          <a:lstStyle/>
          <a:p>
            <a:pPr algn="ctr" rtl="0"/>
            <a:r>
              <a:rPr lang="en-US" sz="4000" i="1" dirty="0">
                <a:latin typeface="Bodoni MT Black" pitchFamily="18" charset="0"/>
              </a:rPr>
              <a:t>Summary</a:t>
            </a:r>
          </a:p>
          <a:p>
            <a:pPr algn="ctr" rtl="0"/>
            <a:r>
              <a:rPr lang="en-US" sz="3200" b="1" i="1" dirty="0"/>
              <a:t>Lines </a:t>
            </a:r>
            <a:r>
              <a:rPr lang="en-US" sz="3200" b="1" i="1" dirty="0" smtClean="0"/>
              <a:t>1-9</a:t>
            </a:r>
            <a:endParaRPr lang="en-US" sz="3200" b="1" i="1" dirty="0"/>
          </a:p>
          <a:p>
            <a:pPr algn="ctr" rtl="0"/>
            <a:r>
              <a:rPr lang="en-US" sz="3200" dirty="0" smtClean="0"/>
              <a:t>My galley, </a:t>
            </a:r>
            <a:r>
              <a:rPr lang="en-US" sz="3200" dirty="0" err="1" smtClean="0"/>
              <a:t>chargèd</a:t>
            </a:r>
            <a:r>
              <a:rPr lang="en-US" sz="3200" dirty="0" smtClean="0"/>
              <a:t> with forgetfulness, </a:t>
            </a:r>
            <a:br>
              <a:rPr lang="en-US" sz="3200" dirty="0" smtClean="0"/>
            </a:br>
            <a:r>
              <a:rPr lang="en-US" sz="3200" dirty="0" smtClean="0"/>
              <a:t>Thorough sharp seas in winter nights doth pass </a:t>
            </a:r>
            <a:br>
              <a:rPr lang="en-US" sz="3200" dirty="0" smtClean="0"/>
            </a:br>
            <a:r>
              <a:rPr lang="en-US" sz="3200" dirty="0" smtClean="0"/>
              <a:t>'</a:t>
            </a:r>
            <a:r>
              <a:rPr lang="en-US" sz="3200" dirty="0" err="1" smtClean="0"/>
              <a:t>Tween</a:t>
            </a:r>
            <a:r>
              <a:rPr lang="en-US" sz="3200" dirty="0" smtClean="0"/>
              <a:t> rock and rock; and eke mine </a:t>
            </a:r>
            <a:r>
              <a:rPr lang="en-US" sz="3200" dirty="0" err="1" smtClean="0"/>
              <a:t>en'my</a:t>
            </a:r>
            <a:r>
              <a:rPr lang="en-US" sz="3200" dirty="0" smtClean="0"/>
              <a:t>, alas, </a:t>
            </a:r>
            <a:br>
              <a:rPr lang="en-US" sz="3200" dirty="0" smtClean="0"/>
            </a:br>
            <a:r>
              <a:rPr lang="en-US" sz="3200" dirty="0" smtClean="0"/>
              <a:t>That is my lord, </a:t>
            </a:r>
            <a:r>
              <a:rPr lang="en-US" sz="3200" dirty="0" err="1" smtClean="0"/>
              <a:t>steereth</a:t>
            </a:r>
            <a:r>
              <a:rPr lang="en-US" sz="3200" dirty="0" smtClean="0"/>
              <a:t> with cruelness; </a:t>
            </a:r>
            <a:br>
              <a:rPr lang="en-US" sz="3200" dirty="0" smtClean="0"/>
            </a:br>
            <a:r>
              <a:rPr lang="en-US" sz="3200" dirty="0" smtClean="0"/>
              <a:t>And every </a:t>
            </a:r>
            <a:r>
              <a:rPr lang="en-US" sz="3200" dirty="0" err="1" smtClean="0"/>
              <a:t>owre</a:t>
            </a:r>
            <a:r>
              <a:rPr lang="en-US" sz="3200" dirty="0" smtClean="0"/>
              <a:t> a thought in readiness, </a:t>
            </a:r>
          </a:p>
          <a:p>
            <a:pPr algn="ctr" rtl="0"/>
            <a:r>
              <a:rPr lang="en-US" sz="3200" dirty="0" smtClean="0"/>
              <a:t>As though that death were light in such a case. </a:t>
            </a:r>
            <a:br>
              <a:rPr lang="en-US" sz="3200" dirty="0" smtClean="0"/>
            </a:br>
            <a:r>
              <a:rPr lang="en-US" sz="3200" dirty="0" smtClean="0"/>
              <a:t>An endless wind doth tear the sail apace </a:t>
            </a:r>
            <a:br>
              <a:rPr lang="en-US" sz="3200" dirty="0" smtClean="0"/>
            </a:br>
            <a:r>
              <a:rPr lang="en-US" sz="3200" dirty="0" smtClean="0"/>
              <a:t>Of forced sighs and trusty fearfulness. </a:t>
            </a:r>
            <a:br>
              <a:rPr lang="en-US" sz="3200" dirty="0" smtClean="0"/>
            </a:br>
            <a:r>
              <a:rPr lang="en-US" sz="3200" dirty="0" smtClean="0"/>
              <a:t>A rain of tears, a cloud of dark disdain, </a:t>
            </a:r>
            <a:br>
              <a:rPr lang="en-US" sz="3200" dirty="0" smtClean="0"/>
            </a:br>
            <a:endParaRPr lang="en-US" sz="3200" dirty="0"/>
          </a:p>
        </p:txBody>
      </p:sp>
    </p:spTree>
    <p:extLst>
      <p:ext uri="{BB962C8B-B14F-4D97-AF65-F5344CB8AC3E}">
        <p14:creationId xmlns:p14="http://schemas.microsoft.com/office/powerpoint/2010/main" val="31112042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0" y="404665"/>
            <a:ext cx="9144000" cy="3970318"/>
          </a:xfrm>
          <a:prstGeom prst="rect">
            <a:avLst/>
          </a:prstGeom>
          <a:noFill/>
        </p:spPr>
        <p:txBody>
          <a:bodyPr wrap="square" rtlCol="0">
            <a:spAutoFit/>
          </a:bodyPr>
          <a:lstStyle/>
          <a:p>
            <a:pPr algn="ctr" rtl="0"/>
            <a:r>
              <a:rPr lang="en-US" sz="3600" b="1" i="1" dirty="0"/>
              <a:t>Lines </a:t>
            </a:r>
            <a:r>
              <a:rPr lang="en-US" sz="3600" b="1" i="1" dirty="0" smtClean="0"/>
              <a:t>10-14</a:t>
            </a:r>
            <a:endParaRPr lang="en-US" sz="3600" b="1" i="1" dirty="0"/>
          </a:p>
          <a:p>
            <a:pPr algn="ctr" rtl="0"/>
            <a:r>
              <a:rPr lang="en-US" sz="3600" dirty="0" smtClean="0"/>
              <a:t>Hath done the </a:t>
            </a:r>
            <a:r>
              <a:rPr lang="en-US" sz="3600" dirty="0" err="1" smtClean="0"/>
              <a:t>weared</a:t>
            </a:r>
            <a:r>
              <a:rPr lang="en-US" sz="3600" dirty="0" smtClean="0"/>
              <a:t> cords great </a:t>
            </a:r>
            <a:r>
              <a:rPr lang="en-US" sz="3600" dirty="0" err="1" smtClean="0"/>
              <a:t>hinderance</a:t>
            </a:r>
            <a:r>
              <a:rPr lang="en-US" sz="3600" dirty="0" smtClean="0"/>
              <a:t>; </a:t>
            </a:r>
            <a:br>
              <a:rPr lang="en-US" sz="3600" dirty="0" smtClean="0"/>
            </a:br>
            <a:r>
              <a:rPr lang="en-US" sz="3600" dirty="0" err="1" smtClean="0"/>
              <a:t>Wreathèd</a:t>
            </a:r>
            <a:r>
              <a:rPr lang="en-US" sz="3600" dirty="0" smtClean="0"/>
              <a:t> with error and eke with ignorance. </a:t>
            </a:r>
            <a:br>
              <a:rPr lang="en-US" sz="3600" dirty="0" smtClean="0"/>
            </a:br>
            <a:r>
              <a:rPr lang="en-US" sz="3600" dirty="0" smtClean="0"/>
              <a:t>The stars be hid that led me to this pain; </a:t>
            </a:r>
            <a:br>
              <a:rPr lang="en-US" sz="3600" dirty="0" smtClean="0"/>
            </a:br>
            <a:r>
              <a:rPr lang="en-US" sz="3600" dirty="0" err="1" smtClean="0"/>
              <a:t>Drownèd</a:t>
            </a:r>
            <a:r>
              <a:rPr lang="en-US" sz="3600" dirty="0" smtClean="0"/>
              <a:t> is Reason that should me comfort, </a:t>
            </a:r>
            <a:br>
              <a:rPr lang="en-US" sz="3600" dirty="0" smtClean="0"/>
            </a:br>
            <a:r>
              <a:rPr lang="en-US" sz="3600" dirty="0" smtClean="0"/>
              <a:t>And I remain despairing of the port. </a:t>
            </a:r>
            <a:br>
              <a:rPr lang="en-US" sz="3600" dirty="0" smtClean="0"/>
            </a:br>
            <a:r>
              <a:rPr lang="en-US" sz="3600" dirty="0" smtClean="0"/>
              <a:t>.</a:t>
            </a:r>
            <a:endParaRPr lang="en-US" sz="3600" dirty="0"/>
          </a:p>
        </p:txBody>
      </p:sp>
    </p:spTree>
    <p:extLst>
      <p:ext uri="{BB962C8B-B14F-4D97-AF65-F5344CB8AC3E}">
        <p14:creationId xmlns:p14="http://schemas.microsoft.com/office/powerpoint/2010/main" val="27464242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6004" y="0"/>
            <a:ext cx="9144000" cy="6858000"/>
          </a:xfrm>
        </p:spPr>
      </p:pic>
      <p:sp>
        <p:nvSpPr>
          <p:cNvPr id="5" name="مربع نص 4"/>
          <p:cNvSpPr txBox="1"/>
          <p:nvPr/>
        </p:nvSpPr>
        <p:spPr>
          <a:xfrm>
            <a:off x="1403648" y="1988840"/>
            <a:ext cx="6408712" cy="1569660"/>
          </a:xfrm>
          <a:prstGeom prst="rect">
            <a:avLst/>
          </a:prstGeom>
          <a:noFill/>
        </p:spPr>
        <p:txBody>
          <a:bodyPr wrap="square" rtlCol="0">
            <a:spAutoFit/>
          </a:bodyPr>
          <a:lstStyle/>
          <a:p>
            <a:pPr algn="ctr" rtl="0"/>
            <a:r>
              <a:rPr lang="en-US" sz="9600" dirty="0">
                <a:latin typeface="Bodoni MT Black" pitchFamily="18" charset="0"/>
              </a:rPr>
              <a:t>Analysis</a:t>
            </a:r>
            <a:endParaRPr lang="en-US" dirty="0">
              <a:latin typeface="Bodoni MT Black" pitchFamily="18" charset="0"/>
            </a:endParaRPr>
          </a:p>
        </p:txBody>
      </p:sp>
    </p:spTree>
    <p:extLst>
      <p:ext uri="{BB962C8B-B14F-4D97-AF65-F5344CB8AC3E}">
        <p14:creationId xmlns:p14="http://schemas.microsoft.com/office/powerpoint/2010/main" val="42305463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30297"/>
            <a:ext cx="9144000" cy="6858000"/>
          </a:xfrm>
        </p:spPr>
      </p:pic>
      <p:sp>
        <p:nvSpPr>
          <p:cNvPr id="5" name="مربع نص 4"/>
          <p:cNvSpPr txBox="1"/>
          <p:nvPr/>
        </p:nvSpPr>
        <p:spPr>
          <a:xfrm>
            <a:off x="395536" y="476672"/>
            <a:ext cx="8640960" cy="6001643"/>
          </a:xfrm>
          <a:prstGeom prst="rect">
            <a:avLst/>
          </a:prstGeom>
          <a:noFill/>
        </p:spPr>
        <p:txBody>
          <a:bodyPr wrap="square" rtlCol="0">
            <a:spAutoFit/>
          </a:bodyPr>
          <a:lstStyle/>
          <a:p>
            <a:pPr algn="ctr" rtl="0"/>
            <a:r>
              <a:rPr lang="ar-SA" sz="2400" b="1" dirty="0"/>
              <a:t> </a:t>
            </a:r>
            <a:endParaRPr lang="en-US" sz="3600" dirty="0"/>
          </a:p>
          <a:p>
            <a:pPr algn="l" rtl="0"/>
            <a:r>
              <a:rPr lang="en-US" sz="3600" dirty="0"/>
              <a:t>The sonnet is a translation of Petrarch’s sonnet 189. The poem is constructed around an extended metaphor of a dangerous voyage which represents a spurned love or loss of faith in an important union or relationship. The metaphor has been interpreted to suggest that the narrator feels deserted by God:</a:t>
            </a:r>
          </a:p>
          <a:p>
            <a:pPr algn="ctr" rtl="0"/>
            <a:r>
              <a:rPr lang="en-US" sz="3600" dirty="0"/>
              <a:t>‘and eke mine enemy, alas,/That is my lord, </a:t>
            </a:r>
            <a:r>
              <a:rPr lang="en-US" sz="3600" dirty="0" err="1"/>
              <a:t>steereth</a:t>
            </a:r>
            <a:r>
              <a:rPr lang="en-US" sz="3600" dirty="0"/>
              <a:t> with cruelness</a:t>
            </a:r>
            <a:r>
              <a:rPr lang="en-US" sz="3600" dirty="0" smtClean="0"/>
              <a:t>. </a:t>
            </a:r>
            <a:endParaRPr lang="en-US" sz="3600" dirty="0"/>
          </a:p>
        </p:txBody>
      </p:sp>
    </p:spTree>
    <p:extLst>
      <p:ext uri="{BB962C8B-B14F-4D97-AF65-F5344CB8AC3E}">
        <p14:creationId xmlns:p14="http://schemas.microsoft.com/office/powerpoint/2010/main" val="42518781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547664" y="332656"/>
            <a:ext cx="6912768" cy="6340197"/>
          </a:xfrm>
          <a:prstGeom prst="rect">
            <a:avLst/>
          </a:prstGeom>
          <a:noFill/>
        </p:spPr>
        <p:txBody>
          <a:bodyPr wrap="square" rtlCol="0">
            <a:spAutoFit/>
          </a:bodyPr>
          <a:lstStyle/>
          <a:p>
            <a:pPr algn="l" rtl="0"/>
            <a:r>
              <a:rPr lang="en-US" sz="2900" dirty="0"/>
              <a:t>However, the fact that the poem is a translation of an idea that originated with Petrarch is not a reason to dismiss the ideas as other than Wyatt’s own. Recognized chiefly for bringing the Petrarchan sonnet form to English Literature, Wyatt nonetheless selected the poems, which he then translated with his own style, tone and emphasis. The extended metaphor of the tempestuous voyage as representative of a turbulent relationship is a clever choice for a courtier who spent much time traveling overseas as part of his ministerial duties on behalf of the King. </a:t>
            </a:r>
          </a:p>
        </p:txBody>
      </p:sp>
    </p:spTree>
    <p:extLst>
      <p:ext uri="{BB962C8B-B14F-4D97-AF65-F5344CB8AC3E}">
        <p14:creationId xmlns:p14="http://schemas.microsoft.com/office/powerpoint/2010/main" val="20050860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251520" y="332656"/>
            <a:ext cx="8640960" cy="6247864"/>
          </a:xfrm>
          <a:prstGeom prst="rect">
            <a:avLst/>
          </a:prstGeom>
          <a:noFill/>
        </p:spPr>
        <p:txBody>
          <a:bodyPr wrap="square" rtlCol="0">
            <a:spAutoFit/>
          </a:bodyPr>
          <a:lstStyle/>
          <a:p>
            <a:pPr algn="l" rtl="0"/>
            <a:r>
              <a:rPr lang="en-US" sz="4000" dirty="0"/>
              <a:t>The idea of the religious despair in the line quoted above becomes less clear when we realize that Wyatt did not regularly use capital letters to denote personification, and therefore we cannot be sure whether his ‘lord’ is referring to God, or another ruler of the narrator’s destiny. If the narrator speaks as Wyatt, then his ‘lord’ would be his king, Henry VIII.</a:t>
            </a:r>
          </a:p>
        </p:txBody>
      </p:sp>
    </p:spTree>
    <p:extLst>
      <p:ext uri="{BB962C8B-B14F-4D97-AF65-F5344CB8AC3E}">
        <p14:creationId xmlns:p14="http://schemas.microsoft.com/office/powerpoint/2010/main" val="30849749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224586" y="476672"/>
            <a:ext cx="8568952" cy="6186309"/>
          </a:xfrm>
          <a:prstGeom prst="rect">
            <a:avLst/>
          </a:prstGeom>
          <a:noFill/>
        </p:spPr>
        <p:txBody>
          <a:bodyPr wrap="square" rtlCol="0">
            <a:spAutoFit/>
          </a:bodyPr>
          <a:lstStyle/>
          <a:p>
            <a:pPr algn="l"/>
            <a:r>
              <a:rPr lang="en-US" sz="3300" dirty="0"/>
              <a:t>Wyatt did have crises of confidence in the bond between himself and his king. The complexity of the triangle of Wyatt, Anne Boleyn and Henry VIII would in itself provide a possible scenario for the jeopardy and despair of the tumultuous expedition. However, the metaphor could also symbolize Wyatt’s many dangerous voyages across Europe as a diplomat and ambassador for the Tudor court. There may also be a more personal interpretation in the danger which Wyatt felt as part of </a:t>
            </a:r>
            <a:r>
              <a:rPr lang="en-US" sz="3300" dirty="0" smtClean="0"/>
              <a:t>the </a:t>
            </a:r>
            <a:r>
              <a:rPr lang="en-US" sz="3300" dirty="0"/>
              <a:t>Tudor court during Henry’s reign.</a:t>
            </a:r>
          </a:p>
        </p:txBody>
      </p:sp>
    </p:spTree>
    <p:extLst>
      <p:ext uri="{BB962C8B-B14F-4D97-AF65-F5344CB8AC3E}">
        <p14:creationId xmlns:p14="http://schemas.microsoft.com/office/powerpoint/2010/main" val="2294952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p:spPr>
      </p:pic>
      <p:sp>
        <p:nvSpPr>
          <p:cNvPr id="6" name="مربع نص 5"/>
          <p:cNvSpPr txBox="1"/>
          <p:nvPr/>
        </p:nvSpPr>
        <p:spPr>
          <a:xfrm>
            <a:off x="323528" y="476672"/>
            <a:ext cx="8352928" cy="5509200"/>
          </a:xfrm>
          <a:prstGeom prst="rect">
            <a:avLst/>
          </a:prstGeom>
          <a:noFill/>
        </p:spPr>
        <p:txBody>
          <a:bodyPr wrap="square" rtlCol="0">
            <a:spAutoFit/>
          </a:bodyPr>
          <a:lstStyle/>
          <a:p>
            <a:pPr algn="l" rtl="0"/>
            <a:r>
              <a:rPr lang="en-US" sz="4400" dirty="0"/>
              <a:t>He was imprisoned twice, held captive and witnessed the execution of his former mistress and Henry VIII’s wife, Anne Boleyn. The Tudor court was a dangerous place, as challenging to navigate and survive as the unforgiving oceans.</a:t>
            </a:r>
          </a:p>
        </p:txBody>
      </p:sp>
    </p:spTree>
    <p:extLst>
      <p:ext uri="{BB962C8B-B14F-4D97-AF65-F5344CB8AC3E}">
        <p14:creationId xmlns:p14="http://schemas.microsoft.com/office/powerpoint/2010/main" val="1429697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467544" y="476672"/>
            <a:ext cx="8208912" cy="6001643"/>
          </a:xfrm>
          <a:prstGeom prst="rect">
            <a:avLst/>
          </a:prstGeom>
          <a:noFill/>
        </p:spPr>
        <p:txBody>
          <a:bodyPr wrap="square" rtlCol="0">
            <a:spAutoFit/>
          </a:bodyPr>
          <a:lstStyle/>
          <a:p>
            <a:pPr algn="l" rtl="0"/>
            <a:r>
              <a:rPr lang="en-US" sz="3200" dirty="0"/>
              <a:t>The oars in line 5 represent his emergency measures. As these are ‘a thought in readiness’ the suggestion is that the narrator will rely on his wit to try to escape the impending danger. There is a deep irony here as the various levels of the poem suggest that its topic of the instability of court life would require a great wit to negotiate it safely, and a great wit to compose a poem about such a dangerous and sensitive subject. Indeed the lives of courtiers were treated lightly, and Wyatt did well to live as long as he did.</a:t>
            </a:r>
          </a:p>
        </p:txBody>
      </p:sp>
    </p:spTree>
    <p:extLst>
      <p:ext uri="{BB962C8B-B14F-4D97-AF65-F5344CB8AC3E}">
        <p14:creationId xmlns:p14="http://schemas.microsoft.com/office/powerpoint/2010/main" val="40361391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323528" y="620688"/>
            <a:ext cx="8496944" cy="5632311"/>
          </a:xfrm>
          <a:prstGeom prst="rect">
            <a:avLst/>
          </a:prstGeom>
          <a:noFill/>
        </p:spPr>
        <p:txBody>
          <a:bodyPr wrap="square" rtlCol="0">
            <a:spAutoFit/>
          </a:bodyPr>
          <a:lstStyle/>
          <a:p>
            <a:pPr algn="l" rtl="0"/>
            <a:r>
              <a:rPr lang="en-US" sz="3600" dirty="0"/>
              <a:t>The depth of the narrator’s grief is highlighted by the storm created by ‘forced sighs’. This metaphor suggests </a:t>
            </a:r>
            <a:r>
              <a:rPr lang="en-US" sz="3600" dirty="0" smtClean="0"/>
              <a:t>that the </a:t>
            </a:r>
            <a:r>
              <a:rPr lang="en-US" sz="3600" dirty="0"/>
              <a:t>atmosphere of court is what challenges the direction of the Tudor rule. Continuing this idea, the rain of tears and clouds of distain create a potentially disastrous storm, just as the changing allegiances and directions of Henry VIII in his political and social actions variously jeopardized his </a:t>
            </a:r>
            <a:r>
              <a:rPr lang="en-US" sz="3600" dirty="0" smtClean="0"/>
              <a:t>monarchy</a:t>
            </a:r>
            <a:endParaRPr lang="en-US" sz="3600" dirty="0"/>
          </a:p>
        </p:txBody>
      </p:sp>
    </p:spTree>
    <p:extLst>
      <p:ext uri="{BB962C8B-B14F-4D97-AF65-F5344CB8AC3E}">
        <p14:creationId xmlns:p14="http://schemas.microsoft.com/office/powerpoint/2010/main" val="13082967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467544" y="764704"/>
            <a:ext cx="8280920" cy="4154984"/>
          </a:xfrm>
          <a:prstGeom prst="rect">
            <a:avLst/>
          </a:prstGeom>
          <a:noFill/>
        </p:spPr>
        <p:txBody>
          <a:bodyPr wrap="square" rtlCol="0">
            <a:spAutoFit/>
          </a:bodyPr>
          <a:lstStyle/>
          <a:p>
            <a:pPr algn="l" rtl="0"/>
            <a:r>
              <a:rPr lang="en-US" sz="4400" dirty="0"/>
              <a:t>. It is the discontent, fear and anguish which is loosing the rigging, implying that the metaphorical galley is weakening as the monarch loses his grip</a:t>
            </a:r>
            <a:r>
              <a:rPr lang="en-US" sz="4400" dirty="0" smtClean="0"/>
              <a:t>.</a:t>
            </a:r>
          </a:p>
          <a:p>
            <a:pPr algn="l" rtl="0"/>
            <a:endParaRPr lang="en-US" sz="4400" dirty="0"/>
          </a:p>
        </p:txBody>
      </p:sp>
    </p:spTree>
    <p:extLst>
      <p:ext uri="{BB962C8B-B14F-4D97-AF65-F5344CB8AC3E}">
        <p14:creationId xmlns:p14="http://schemas.microsoft.com/office/powerpoint/2010/main" val="35153679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79512" y="332656"/>
            <a:ext cx="8712968" cy="6740307"/>
          </a:xfrm>
          <a:prstGeom prst="rect">
            <a:avLst/>
          </a:prstGeom>
          <a:noFill/>
        </p:spPr>
        <p:txBody>
          <a:bodyPr wrap="square" rtlCol="0">
            <a:spAutoFit/>
          </a:bodyPr>
          <a:lstStyle/>
          <a:p>
            <a:pPr algn="l" rtl="0"/>
            <a:r>
              <a:rPr lang="en-US" sz="3600" dirty="0"/>
              <a:t>The last four lines indicate that due to ignorance and mistakes, the ‘stars’ have become obscured; the guiding light is lost. Wyatt and King Henry VIII’s relationship was strained at points where Henry’s passions overtook his political sense and direction. Similarly, they had been close, and Wyatt had been instrumental in advocating for his monarch I Europe, however, when ‘reason’ was no longer his friend, the narrator was cast adrift.</a:t>
            </a:r>
          </a:p>
          <a:p>
            <a:pPr algn="l"/>
            <a:r>
              <a:rPr lang="en-US" sz="3600" dirty="0"/>
              <a:t> </a:t>
            </a:r>
          </a:p>
        </p:txBody>
      </p:sp>
    </p:spTree>
    <p:extLst>
      <p:ext uri="{BB962C8B-B14F-4D97-AF65-F5344CB8AC3E}">
        <p14:creationId xmlns:p14="http://schemas.microsoft.com/office/powerpoint/2010/main" val="14214882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426221" y="1268760"/>
            <a:ext cx="7704856" cy="2369880"/>
          </a:xfrm>
          <a:prstGeom prst="rect">
            <a:avLst/>
          </a:prstGeom>
          <a:noFill/>
        </p:spPr>
        <p:txBody>
          <a:bodyPr wrap="square" rtlCol="0">
            <a:spAutoFit/>
          </a:bodyPr>
          <a:lstStyle/>
          <a:p>
            <a:pPr algn="ctr"/>
            <a:r>
              <a:rPr lang="en-US" sz="8800" dirty="0">
                <a:latin typeface="Bodoni MT Black" pitchFamily="18" charset="0"/>
              </a:rPr>
              <a:t>farewell </a:t>
            </a:r>
            <a:r>
              <a:rPr lang="en-US" sz="8800" dirty="0" smtClean="0">
                <a:latin typeface="Bodoni MT Black" pitchFamily="18" charset="0"/>
              </a:rPr>
              <a:t>love</a:t>
            </a:r>
          </a:p>
          <a:p>
            <a:pPr algn="ctr"/>
            <a:r>
              <a:rPr lang="en-US" sz="6000" dirty="0" smtClean="0"/>
              <a:t>(</a:t>
            </a:r>
            <a:r>
              <a:rPr lang="en-US" sz="6000" dirty="0"/>
              <a:t>Summary and analysis </a:t>
            </a:r>
            <a:r>
              <a:rPr lang="en-US" sz="6000" dirty="0" smtClean="0"/>
              <a:t>)</a:t>
            </a:r>
            <a:endParaRPr lang="en-US" sz="6000" dirty="0"/>
          </a:p>
        </p:txBody>
      </p:sp>
    </p:spTree>
    <p:extLst>
      <p:ext uri="{BB962C8B-B14F-4D97-AF65-F5344CB8AC3E}">
        <p14:creationId xmlns:p14="http://schemas.microsoft.com/office/powerpoint/2010/main" val="13365156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p:spPr>
      </p:pic>
      <p:sp>
        <p:nvSpPr>
          <p:cNvPr id="7" name="مربع نص 6"/>
          <p:cNvSpPr txBox="1"/>
          <p:nvPr/>
        </p:nvSpPr>
        <p:spPr>
          <a:xfrm>
            <a:off x="0" y="692696"/>
            <a:ext cx="9540552" cy="4678204"/>
          </a:xfrm>
          <a:prstGeom prst="rect">
            <a:avLst/>
          </a:prstGeom>
          <a:noFill/>
        </p:spPr>
        <p:txBody>
          <a:bodyPr wrap="square" rtlCol="0">
            <a:spAutoFit/>
          </a:bodyPr>
          <a:lstStyle/>
          <a:p>
            <a:pPr algn="ctr"/>
            <a:r>
              <a:rPr lang="en-US" sz="5400" b="1" dirty="0">
                <a:latin typeface="Bodoni MT Black" pitchFamily="18" charset="0"/>
              </a:rPr>
              <a:t>Summary</a:t>
            </a:r>
            <a:endParaRPr lang="en-US" sz="4400" b="1" dirty="0">
              <a:latin typeface="Bodoni MT Black" pitchFamily="18" charset="0"/>
            </a:endParaRPr>
          </a:p>
          <a:p>
            <a:pPr algn="ctr"/>
            <a:r>
              <a:rPr lang="en-US" sz="4400" b="1" i="1" dirty="0"/>
              <a:t>Lines </a:t>
            </a:r>
            <a:r>
              <a:rPr lang="en-US" sz="4400" b="1" i="1" dirty="0" smtClean="0"/>
              <a:t>1-4</a:t>
            </a:r>
            <a:endParaRPr lang="en-US" sz="4400" b="1" i="1" dirty="0"/>
          </a:p>
          <a:p>
            <a:pPr algn="l"/>
            <a:r>
              <a:rPr lang="en-US" sz="4000" dirty="0" smtClean="0"/>
              <a:t>Farewell, Love, and all thy laws for ever: </a:t>
            </a:r>
            <a:br>
              <a:rPr lang="en-US" sz="4000" dirty="0" smtClean="0"/>
            </a:br>
            <a:r>
              <a:rPr lang="en-US" sz="4000" dirty="0" smtClean="0"/>
              <a:t>Thy baited hooks shall tangle me no more. </a:t>
            </a:r>
            <a:br>
              <a:rPr lang="en-US" sz="4000" dirty="0" smtClean="0"/>
            </a:br>
            <a:r>
              <a:rPr lang="en-US" sz="4000" dirty="0" err="1" smtClean="0"/>
              <a:t>Senec</a:t>
            </a:r>
            <a:r>
              <a:rPr lang="en-US" sz="4000" dirty="0" smtClean="0"/>
              <a:t> and Plato call me from thy lore, </a:t>
            </a:r>
            <a:br>
              <a:rPr lang="en-US" sz="4000" dirty="0" smtClean="0"/>
            </a:br>
            <a:r>
              <a:rPr lang="en-US" sz="4000" dirty="0" smtClean="0"/>
              <a:t> To perfect wealth my wit for to </a:t>
            </a:r>
            <a:r>
              <a:rPr lang="en-US" sz="4000" dirty="0" err="1" smtClean="0"/>
              <a:t>endeavour</a:t>
            </a:r>
            <a:r>
              <a:rPr lang="en-US" sz="4000" dirty="0" smtClean="0"/>
              <a:t>. </a:t>
            </a:r>
            <a:br>
              <a:rPr lang="en-US" sz="4000" dirty="0" smtClean="0"/>
            </a:br>
            <a:endParaRPr lang="en-US" sz="4000" dirty="0"/>
          </a:p>
        </p:txBody>
      </p:sp>
    </p:spTree>
    <p:extLst>
      <p:ext uri="{BB962C8B-B14F-4D97-AF65-F5344CB8AC3E}">
        <p14:creationId xmlns:p14="http://schemas.microsoft.com/office/powerpoint/2010/main" val="1454624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 y="0"/>
            <a:ext cx="9144000" cy="6858000"/>
          </a:xfrm>
        </p:spPr>
      </p:pic>
      <p:sp>
        <p:nvSpPr>
          <p:cNvPr id="5" name="مربع نص 4"/>
          <p:cNvSpPr txBox="1"/>
          <p:nvPr/>
        </p:nvSpPr>
        <p:spPr>
          <a:xfrm>
            <a:off x="251520" y="188640"/>
            <a:ext cx="8352928" cy="5693866"/>
          </a:xfrm>
          <a:prstGeom prst="rect">
            <a:avLst/>
          </a:prstGeom>
          <a:noFill/>
        </p:spPr>
        <p:txBody>
          <a:bodyPr wrap="square" rtlCol="0">
            <a:spAutoFit/>
          </a:bodyPr>
          <a:lstStyle/>
          <a:p>
            <a:pPr algn="ctr"/>
            <a:r>
              <a:rPr lang="en-US" sz="4400" b="1" i="1" dirty="0" smtClean="0"/>
              <a:t>Lines 5-14</a:t>
            </a:r>
          </a:p>
          <a:p>
            <a:pPr algn="l"/>
            <a:r>
              <a:rPr lang="en-US" sz="3200" dirty="0" smtClean="0"/>
              <a:t>In blind error when I did </a:t>
            </a:r>
            <a:r>
              <a:rPr lang="en-US" sz="3200" dirty="0" err="1" smtClean="0"/>
              <a:t>persever</a:t>
            </a:r>
            <a:r>
              <a:rPr lang="en-US" sz="3200" dirty="0" smtClean="0"/>
              <a:t>, </a:t>
            </a:r>
            <a:br>
              <a:rPr lang="en-US" sz="3200" dirty="0" smtClean="0"/>
            </a:br>
            <a:r>
              <a:rPr lang="en-US" sz="3200" dirty="0" smtClean="0"/>
              <a:t>Thy sharp repulse, that </a:t>
            </a:r>
            <a:r>
              <a:rPr lang="en-US" sz="3200" dirty="0" err="1" smtClean="0"/>
              <a:t>pricketh</a:t>
            </a:r>
            <a:r>
              <a:rPr lang="en-US" sz="3200" dirty="0" smtClean="0"/>
              <a:t> aye so sore, </a:t>
            </a:r>
            <a:br>
              <a:rPr lang="en-US" sz="3200" dirty="0" smtClean="0"/>
            </a:br>
            <a:r>
              <a:rPr lang="en-US" sz="3200" dirty="0" smtClean="0"/>
              <a:t>Hath taught me to set in trifles no store, </a:t>
            </a:r>
            <a:br>
              <a:rPr lang="en-US" sz="3200" dirty="0" smtClean="0"/>
            </a:br>
            <a:r>
              <a:rPr lang="en-US" sz="3200" dirty="0" smtClean="0"/>
              <a:t>And </a:t>
            </a:r>
            <a:r>
              <a:rPr lang="en-US" sz="3200" dirty="0" err="1" smtClean="0"/>
              <a:t>scape</a:t>
            </a:r>
            <a:r>
              <a:rPr lang="en-US" sz="3200" dirty="0" smtClean="0"/>
              <a:t> forth, since liberty is lever.</a:t>
            </a:r>
            <a:br>
              <a:rPr lang="en-US" sz="3200" dirty="0" smtClean="0"/>
            </a:br>
            <a:r>
              <a:rPr lang="en-US" sz="3200" dirty="0" smtClean="0"/>
              <a:t>Therefore farewell, go trouble younger hearts, </a:t>
            </a:r>
            <a:br>
              <a:rPr lang="en-US" sz="3200" dirty="0" smtClean="0"/>
            </a:br>
            <a:r>
              <a:rPr lang="en-US" sz="3200" dirty="0" smtClean="0"/>
              <a:t>And in me claim no more authority; </a:t>
            </a:r>
            <a:br>
              <a:rPr lang="en-US" sz="3200" dirty="0" smtClean="0"/>
            </a:br>
            <a:r>
              <a:rPr lang="en-US" sz="3200" dirty="0" smtClean="0"/>
              <a:t>With idle youth go use thy property, </a:t>
            </a:r>
            <a:br>
              <a:rPr lang="en-US" sz="3200" dirty="0" smtClean="0"/>
            </a:br>
            <a:r>
              <a:rPr lang="en-US" sz="3200" dirty="0" smtClean="0"/>
              <a:t>And thereon spend thy many brittle darts. </a:t>
            </a:r>
            <a:br>
              <a:rPr lang="en-US" sz="3200" dirty="0" smtClean="0"/>
            </a:br>
            <a:r>
              <a:rPr lang="en-US" sz="3200" dirty="0" smtClean="0"/>
              <a:t>For, hitherto though I've lost my time, </a:t>
            </a:r>
            <a:br>
              <a:rPr lang="en-US" sz="3200" dirty="0" smtClean="0"/>
            </a:br>
            <a:r>
              <a:rPr lang="en-US" sz="3200" dirty="0" smtClean="0"/>
              <a:t>Me </a:t>
            </a:r>
            <a:r>
              <a:rPr lang="en-US" sz="3200" dirty="0" err="1" smtClean="0"/>
              <a:t>lusteth</a:t>
            </a:r>
            <a:r>
              <a:rPr lang="en-US" sz="3200" dirty="0" smtClean="0"/>
              <a:t> no longer rotten boughs to climb.</a:t>
            </a:r>
            <a:endParaRPr lang="en-US" sz="3200" dirty="0"/>
          </a:p>
        </p:txBody>
      </p:sp>
    </p:spTree>
    <p:extLst>
      <p:ext uri="{BB962C8B-B14F-4D97-AF65-F5344CB8AC3E}">
        <p14:creationId xmlns:p14="http://schemas.microsoft.com/office/powerpoint/2010/main" val="16799081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69" y="0"/>
            <a:ext cx="9144000" cy="6858000"/>
          </a:xfrm>
        </p:spPr>
      </p:pic>
      <p:sp>
        <p:nvSpPr>
          <p:cNvPr id="5" name="مربع نص 4"/>
          <p:cNvSpPr txBox="1"/>
          <p:nvPr/>
        </p:nvSpPr>
        <p:spPr>
          <a:xfrm>
            <a:off x="395536" y="548680"/>
            <a:ext cx="8496944" cy="5755422"/>
          </a:xfrm>
          <a:prstGeom prst="rect">
            <a:avLst/>
          </a:prstGeom>
          <a:noFill/>
        </p:spPr>
        <p:txBody>
          <a:bodyPr wrap="square" rtlCol="0">
            <a:spAutoFit/>
          </a:bodyPr>
          <a:lstStyle/>
          <a:p>
            <a:pPr algn="ctr" rtl="0"/>
            <a:r>
              <a:rPr lang="en-US" sz="4400" b="1" i="1" dirty="0"/>
              <a:t>Lines 9-14</a:t>
            </a:r>
          </a:p>
          <a:p>
            <a:pPr algn="l" rtl="0"/>
            <a:r>
              <a:rPr lang="en-US" sz="3600" dirty="0"/>
              <a:t>In the final sestet, the poet takes his leave of Love, directing it to ‘younger hearts’. He claims that Love no longer has any authority over him, and suggests it takes its offerings to the young and lazy. In line 12 he suggests that Love uses up its fragile arrows, as although he has lost time over Love, he will no longer climb rotten branches to reach his goal.</a:t>
            </a:r>
          </a:p>
        </p:txBody>
      </p:sp>
    </p:spTree>
    <p:extLst>
      <p:ext uri="{BB962C8B-B14F-4D97-AF65-F5344CB8AC3E}">
        <p14:creationId xmlns:p14="http://schemas.microsoft.com/office/powerpoint/2010/main" val="4829612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 y="0"/>
            <a:ext cx="9144000" cy="6858000"/>
          </a:xfrm>
        </p:spPr>
      </p:pic>
      <p:sp>
        <p:nvSpPr>
          <p:cNvPr id="5" name="مربع نص 4"/>
          <p:cNvSpPr txBox="1"/>
          <p:nvPr/>
        </p:nvSpPr>
        <p:spPr>
          <a:xfrm>
            <a:off x="29019" y="2048450"/>
            <a:ext cx="8388424" cy="1446550"/>
          </a:xfrm>
          <a:prstGeom prst="rect">
            <a:avLst/>
          </a:prstGeom>
          <a:noFill/>
        </p:spPr>
        <p:txBody>
          <a:bodyPr wrap="square" rtlCol="0">
            <a:spAutoFit/>
          </a:bodyPr>
          <a:lstStyle/>
          <a:p>
            <a:pPr algn="ctr" rtl="0"/>
            <a:r>
              <a:rPr lang="en-US" sz="8800" dirty="0">
                <a:latin typeface="Bodoni MT Black" pitchFamily="18" charset="0"/>
              </a:rPr>
              <a:t>Analysis</a:t>
            </a:r>
          </a:p>
        </p:txBody>
      </p:sp>
    </p:spTree>
    <p:extLst>
      <p:ext uri="{BB962C8B-B14F-4D97-AF65-F5344CB8AC3E}">
        <p14:creationId xmlns:p14="http://schemas.microsoft.com/office/powerpoint/2010/main" val="33475058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 y="0"/>
            <a:ext cx="9144000" cy="6858000"/>
          </a:xfrm>
        </p:spPr>
      </p:pic>
      <p:sp>
        <p:nvSpPr>
          <p:cNvPr id="5" name="مربع نص 4"/>
          <p:cNvSpPr txBox="1"/>
          <p:nvPr/>
        </p:nvSpPr>
        <p:spPr>
          <a:xfrm>
            <a:off x="395536" y="188640"/>
            <a:ext cx="7920880" cy="5632311"/>
          </a:xfrm>
          <a:prstGeom prst="rect">
            <a:avLst/>
          </a:prstGeom>
          <a:noFill/>
        </p:spPr>
        <p:txBody>
          <a:bodyPr wrap="square" rtlCol="0">
            <a:spAutoFit/>
          </a:bodyPr>
          <a:lstStyle/>
          <a:p>
            <a:pPr algn="l" rtl="0"/>
            <a:r>
              <a:rPr lang="en-US" sz="3600" dirty="0" smtClean="0"/>
              <a:t>It is important to remember that Wyatt’s use of punctuation was limited and sporadic. He did not capitalize to indicate personification, so later editors capitalized ‘Love’. It is still likely, however, that love is being personified here. In renouncing the ‘laws’ of love, the poet is rejecting the rules of court and society as well as the emotional effects of intense relationships. </a:t>
            </a:r>
            <a:endParaRPr lang="en-US" sz="3600" dirty="0"/>
          </a:p>
        </p:txBody>
      </p:sp>
    </p:spTree>
    <p:extLst>
      <p:ext uri="{BB962C8B-B14F-4D97-AF65-F5344CB8AC3E}">
        <p14:creationId xmlns:p14="http://schemas.microsoft.com/office/powerpoint/2010/main" val="40535981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 y="99392"/>
            <a:ext cx="9144000" cy="6858000"/>
          </a:xfrm>
        </p:spPr>
      </p:pic>
      <p:sp>
        <p:nvSpPr>
          <p:cNvPr id="5" name="مربع نص 4"/>
          <p:cNvSpPr txBox="1"/>
          <p:nvPr/>
        </p:nvSpPr>
        <p:spPr>
          <a:xfrm>
            <a:off x="251520" y="908720"/>
            <a:ext cx="8784976" cy="3170099"/>
          </a:xfrm>
          <a:prstGeom prst="rect">
            <a:avLst/>
          </a:prstGeom>
          <a:noFill/>
        </p:spPr>
        <p:txBody>
          <a:bodyPr wrap="square" rtlCol="0">
            <a:spAutoFit/>
          </a:bodyPr>
          <a:lstStyle/>
          <a:p>
            <a:pPr algn="l" rtl="0"/>
            <a:r>
              <a:rPr lang="en-US" sz="4000" dirty="0"/>
              <a:t>The metaphor of ‘baited hooks’ works as an allegory for fishing, but also presents </a:t>
            </a:r>
            <a:r>
              <a:rPr lang="en-US" sz="4000" dirty="0" smtClean="0"/>
              <a:t>an </a:t>
            </a:r>
            <a:r>
              <a:rPr lang="en-US" sz="4000" dirty="0"/>
              <a:t>oxymoron in the ‘bait’ being the pleasure and the ‘hook’ being the painful consequence of the former.</a:t>
            </a:r>
          </a:p>
        </p:txBody>
      </p:sp>
    </p:spTree>
    <p:extLst>
      <p:ext uri="{BB962C8B-B14F-4D97-AF65-F5344CB8AC3E}">
        <p14:creationId xmlns:p14="http://schemas.microsoft.com/office/powerpoint/2010/main" val="40299008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6043" y="6927"/>
            <a:ext cx="9144000" cy="6858000"/>
          </a:xfrm>
        </p:spPr>
      </p:pic>
      <p:sp>
        <p:nvSpPr>
          <p:cNvPr id="5" name="مستطيل 4"/>
          <p:cNvSpPr/>
          <p:nvPr/>
        </p:nvSpPr>
        <p:spPr>
          <a:xfrm>
            <a:off x="0" y="116632"/>
            <a:ext cx="9036496" cy="6001643"/>
          </a:xfrm>
          <a:prstGeom prst="rect">
            <a:avLst/>
          </a:prstGeom>
        </p:spPr>
        <p:txBody>
          <a:bodyPr wrap="square">
            <a:spAutoFit/>
          </a:bodyPr>
          <a:lstStyle/>
          <a:p>
            <a:pPr algn="l"/>
            <a:r>
              <a:rPr lang="en-US" sz="3200" dirty="0"/>
              <a:t>By the third line, the poet tells us that he is now drawn to more cerebral concerns, namely studying the philosophies of Plato and Seneca. Seneca was commonly studied at universities in Tudor times. </a:t>
            </a:r>
            <a:r>
              <a:rPr lang="en-US" sz="3200" dirty="0" smtClean="0"/>
              <a:t>As a </a:t>
            </a:r>
            <a:r>
              <a:rPr lang="en-US" sz="3200" dirty="0"/>
              <a:t>Stoic, Seneca asserted that there were three choices of how to live; a life of theory, a life of politics and a life of pleasure. Here the poet is advocating leaving pleasure behind to focus on a more ‘perfect wealth’ of education and politics. It is possible to read ‘perfect’ as a verb as well as a noun; and this interpretation would imply that the poet is to devote his time to greater study and self-improvement.</a:t>
            </a:r>
          </a:p>
        </p:txBody>
      </p:sp>
    </p:spTree>
    <p:extLst>
      <p:ext uri="{BB962C8B-B14F-4D97-AF65-F5344CB8AC3E}">
        <p14:creationId xmlns:p14="http://schemas.microsoft.com/office/powerpoint/2010/main" val="6110083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 y="0"/>
            <a:ext cx="9144000" cy="6858000"/>
          </a:xfrm>
        </p:spPr>
      </p:pic>
      <p:sp>
        <p:nvSpPr>
          <p:cNvPr id="5" name="مستطيل 4"/>
          <p:cNvSpPr/>
          <p:nvPr/>
        </p:nvSpPr>
        <p:spPr>
          <a:xfrm>
            <a:off x="323528" y="332656"/>
            <a:ext cx="8640960" cy="4524315"/>
          </a:xfrm>
          <a:prstGeom prst="rect">
            <a:avLst/>
          </a:prstGeom>
        </p:spPr>
        <p:txBody>
          <a:bodyPr wrap="square">
            <a:spAutoFit/>
          </a:bodyPr>
          <a:lstStyle/>
          <a:p>
            <a:pPr algn="l"/>
            <a:r>
              <a:rPr lang="en-US" sz="3600" dirty="0"/>
              <a:t>He explains in line 5 how he was forced into ‘blind error’, implying that he has been blinded by love to make poor choices. The reader may be reminded of the lines from Shakespeare’s The Merchant of Venice –</a:t>
            </a:r>
          </a:p>
          <a:p>
            <a:pPr algn="l"/>
            <a:r>
              <a:rPr lang="en-US" sz="3600" dirty="0"/>
              <a:t>‘But love is blind and lovers cannot see</a:t>
            </a:r>
          </a:p>
          <a:p>
            <a:pPr algn="l"/>
            <a:r>
              <a:rPr lang="en-US" sz="3600" dirty="0"/>
              <a:t>The pretty follies that themselves commit’ (Act II Scene 6)</a:t>
            </a:r>
          </a:p>
        </p:txBody>
      </p:sp>
    </p:spTree>
    <p:extLst>
      <p:ext uri="{BB962C8B-B14F-4D97-AF65-F5344CB8AC3E}">
        <p14:creationId xmlns:p14="http://schemas.microsoft.com/office/powerpoint/2010/main" val="29835380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 y="0"/>
            <a:ext cx="9144000" cy="6858000"/>
          </a:xfrm>
        </p:spPr>
      </p:pic>
      <p:sp>
        <p:nvSpPr>
          <p:cNvPr id="5" name="مستطيل 4"/>
          <p:cNvSpPr/>
          <p:nvPr/>
        </p:nvSpPr>
        <p:spPr>
          <a:xfrm>
            <a:off x="395536" y="476672"/>
            <a:ext cx="8640960" cy="4154984"/>
          </a:xfrm>
          <a:prstGeom prst="rect">
            <a:avLst/>
          </a:prstGeom>
        </p:spPr>
        <p:txBody>
          <a:bodyPr wrap="square">
            <a:spAutoFit/>
          </a:bodyPr>
          <a:lstStyle/>
          <a:p>
            <a:pPr algn="l"/>
            <a:r>
              <a:rPr lang="en-US" sz="4400" dirty="0"/>
              <a:t>However, Shakespeare did not compose these lines until 1596. It is likely that the theory of blinding love had circulated in popular consciousness before Shakespeare immortalized the words.</a:t>
            </a:r>
          </a:p>
        </p:txBody>
      </p:sp>
    </p:spTree>
    <p:extLst>
      <p:ext uri="{BB962C8B-B14F-4D97-AF65-F5344CB8AC3E}">
        <p14:creationId xmlns:p14="http://schemas.microsoft.com/office/powerpoint/2010/main" val="34810290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p:spPr>
      </p:pic>
      <p:sp>
        <p:nvSpPr>
          <p:cNvPr id="5" name="مستطيل 4"/>
          <p:cNvSpPr/>
          <p:nvPr/>
        </p:nvSpPr>
        <p:spPr>
          <a:xfrm>
            <a:off x="-15815" y="260648"/>
            <a:ext cx="8964488" cy="6309420"/>
          </a:xfrm>
          <a:prstGeom prst="rect">
            <a:avLst/>
          </a:prstGeom>
        </p:spPr>
        <p:txBody>
          <a:bodyPr wrap="square">
            <a:spAutoFit/>
          </a:bodyPr>
          <a:lstStyle/>
          <a:p>
            <a:pPr algn="l"/>
            <a:r>
              <a:rPr lang="en-US" sz="4000" dirty="0"/>
              <a:t>The narrator was pricked by the cruel insults and feels he was instructed in things he now considers pointless. In line 8 the narrator explains that he has escaped, devoting himself to freedom which extracts him from the bonds of love. He tells love to seek out ’younger hearts’, indicating more naïve and innocent lovers who have yet to </a:t>
            </a:r>
            <a:r>
              <a:rPr lang="en-US" sz="4400" dirty="0"/>
              <a:t>develop</a:t>
            </a:r>
            <a:r>
              <a:rPr lang="en-US" sz="4000" dirty="0"/>
              <a:t> the cynicism he now feels.</a:t>
            </a:r>
          </a:p>
        </p:txBody>
      </p:sp>
    </p:spTree>
    <p:extLst>
      <p:ext uri="{BB962C8B-B14F-4D97-AF65-F5344CB8AC3E}">
        <p14:creationId xmlns:p14="http://schemas.microsoft.com/office/powerpoint/2010/main" val="30703636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7709" y="0"/>
            <a:ext cx="9144000" cy="6858000"/>
          </a:xfrm>
        </p:spPr>
      </p:pic>
      <p:sp>
        <p:nvSpPr>
          <p:cNvPr id="5" name="مستطيل 4"/>
          <p:cNvSpPr/>
          <p:nvPr/>
        </p:nvSpPr>
        <p:spPr>
          <a:xfrm>
            <a:off x="107504" y="188640"/>
            <a:ext cx="8928992" cy="6001643"/>
          </a:xfrm>
          <a:prstGeom prst="rect">
            <a:avLst/>
          </a:prstGeom>
        </p:spPr>
        <p:txBody>
          <a:bodyPr wrap="square">
            <a:spAutoFit/>
          </a:bodyPr>
          <a:lstStyle/>
          <a:p>
            <a:pPr algn="l"/>
            <a:r>
              <a:rPr lang="en-US" sz="3200" dirty="0"/>
              <a:t>He is relieved by line 10, as he realizes that Love no longer has power and authority over him. He directs Love to the young who are less busy on other affairs (we know Wyatt himself had an extensive political portfolio as part of the court) </a:t>
            </a:r>
            <a:r>
              <a:rPr lang="en-US" sz="3200" dirty="0" smtClean="0"/>
              <a:t>to </a:t>
            </a:r>
            <a:r>
              <a:rPr lang="en-US" sz="3200" dirty="0"/>
              <a:t>share the wealth of love with them. He suggests </a:t>
            </a:r>
            <a:r>
              <a:rPr lang="en-US" sz="3200" dirty="0" smtClean="0"/>
              <a:t>that Love </a:t>
            </a:r>
            <a:r>
              <a:rPr lang="en-US" sz="3200" dirty="0"/>
              <a:t>uses its ‘brittle darts’ on these more vulnerable prey as, although he has lost time in his pointless dalliance with Love, he has learned to not pursue a pointless objective, which is illustrated in the metaphor forming the last line of the poem – ‘Me list no longer rotten boughs to clime</a:t>
            </a:r>
            <a:r>
              <a:rPr lang="en-US" sz="3200" dirty="0" smtClean="0"/>
              <a:t>.</a:t>
            </a:r>
            <a:endParaRPr lang="en-US" sz="3200" dirty="0"/>
          </a:p>
        </p:txBody>
      </p:sp>
    </p:spTree>
    <p:extLst>
      <p:ext uri="{BB962C8B-B14F-4D97-AF65-F5344CB8AC3E}">
        <p14:creationId xmlns:p14="http://schemas.microsoft.com/office/powerpoint/2010/main" val="40371745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 y="0"/>
            <a:ext cx="9144000" cy="6858000"/>
          </a:xfrm>
        </p:spPr>
      </p:pic>
      <p:sp>
        <p:nvSpPr>
          <p:cNvPr id="5" name="مستطيل 4"/>
          <p:cNvSpPr/>
          <p:nvPr/>
        </p:nvSpPr>
        <p:spPr>
          <a:xfrm>
            <a:off x="107504" y="188640"/>
            <a:ext cx="8784976" cy="6740307"/>
          </a:xfrm>
          <a:prstGeom prst="rect">
            <a:avLst/>
          </a:prstGeom>
        </p:spPr>
        <p:txBody>
          <a:bodyPr wrap="square">
            <a:spAutoFit/>
          </a:bodyPr>
          <a:lstStyle/>
          <a:p>
            <a:pPr algn="l"/>
            <a:r>
              <a:rPr lang="en-US" sz="3600" dirty="0"/>
              <a:t>The poet’s message may intentionally be </a:t>
            </a:r>
            <a:r>
              <a:rPr lang="en-US" sz="3600" dirty="0" smtClean="0"/>
              <a:t>conveyed </a:t>
            </a:r>
            <a:r>
              <a:rPr lang="en-US" sz="3600" dirty="0"/>
              <a:t>to others at court, pointing out that the various relationships and complications within the social environment of the court often distracted officials from their true courtly duties. The point may perhaps even have been directed at Henry VIII himself, as indeed his sexual desires and changes of attentions led to deaths, charges of treason and even major changes of law to facilitate the king’s desires.</a:t>
            </a:r>
          </a:p>
          <a:p>
            <a:pPr algn="l"/>
            <a:endParaRPr lang="en-US" sz="3600" dirty="0"/>
          </a:p>
        </p:txBody>
      </p:sp>
    </p:spTree>
    <p:extLst>
      <p:ext uri="{BB962C8B-B14F-4D97-AF65-F5344CB8AC3E}">
        <p14:creationId xmlns:p14="http://schemas.microsoft.com/office/powerpoint/2010/main" val="38274671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p:spPr>
      </p:pic>
      <p:sp>
        <p:nvSpPr>
          <p:cNvPr id="5" name="مستطيل 4"/>
          <p:cNvSpPr/>
          <p:nvPr/>
        </p:nvSpPr>
        <p:spPr>
          <a:xfrm>
            <a:off x="0" y="1772816"/>
            <a:ext cx="9144000" cy="3139321"/>
          </a:xfrm>
          <a:prstGeom prst="rect">
            <a:avLst/>
          </a:prstGeom>
        </p:spPr>
        <p:txBody>
          <a:bodyPr wrap="square">
            <a:spAutoFit/>
          </a:bodyPr>
          <a:lstStyle/>
          <a:p>
            <a:pPr algn="ctr"/>
            <a:r>
              <a:rPr lang="en-US" sz="6600" dirty="0">
                <a:latin typeface="Bodoni MT Black" pitchFamily="18" charset="0"/>
              </a:rPr>
              <a:t>The Difference Between the Two Poems</a:t>
            </a:r>
          </a:p>
        </p:txBody>
      </p:sp>
    </p:spTree>
    <p:extLst>
      <p:ext uri="{BB962C8B-B14F-4D97-AF65-F5344CB8AC3E}">
        <p14:creationId xmlns:p14="http://schemas.microsoft.com/office/powerpoint/2010/main" val="31030053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503" y="0"/>
            <a:ext cx="9144000" cy="6858000"/>
          </a:xfrm>
        </p:spPr>
      </p:pic>
      <p:sp>
        <p:nvSpPr>
          <p:cNvPr id="5" name="مستطيل 4"/>
          <p:cNvSpPr/>
          <p:nvPr/>
        </p:nvSpPr>
        <p:spPr>
          <a:xfrm>
            <a:off x="-32226" y="404664"/>
            <a:ext cx="9144000" cy="5847755"/>
          </a:xfrm>
          <a:prstGeom prst="rect">
            <a:avLst/>
          </a:prstGeom>
        </p:spPr>
        <p:txBody>
          <a:bodyPr wrap="square">
            <a:spAutoFit/>
          </a:bodyPr>
          <a:lstStyle/>
          <a:p>
            <a:pPr algn="l"/>
            <a:r>
              <a:rPr lang="en-US" sz="3400" dirty="0" smtClean="0"/>
              <a:t>"In My </a:t>
            </a:r>
            <a:r>
              <a:rPr lang="en-US" sz="3400" dirty="0"/>
              <a:t>Galley", Thomas Wyatt was despairing from life because of the calamities that he faced. And he thought that suicide is better for him.</a:t>
            </a:r>
          </a:p>
          <a:p>
            <a:pPr algn="l"/>
            <a:r>
              <a:rPr lang="en-US" sz="3400" dirty="0"/>
              <a:t>As for, the second </a:t>
            </a:r>
            <a:r>
              <a:rPr lang="en-US" sz="3400" dirty="0" smtClean="0"/>
              <a:t>poem "Farewell </a:t>
            </a:r>
            <a:r>
              <a:rPr lang="en-US" sz="3400" dirty="0"/>
              <a:t>Love", his mistress Anne Boleyn caused him sorrow and pain by </a:t>
            </a:r>
            <a:r>
              <a:rPr lang="en-US" sz="3400" dirty="0" smtClean="0"/>
              <a:t>betraying </a:t>
            </a:r>
            <a:r>
              <a:rPr lang="en-US" sz="3400" dirty="0"/>
              <a:t>him. Then he </a:t>
            </a:r>
            <a:r>
              <a:rPr lang="en-US" sz="3400" dirty="0" smtClean="0"/>
              <a:t>is separated </a:t>
            </a:r>
            <a:r>
              <a:rPr lang="en-US" sz="3400" dirty="0"/>
              <a:t>from her and decided that freedom is better than being in love.</a:t>
            </a:r>
          </a:p>
          <a:p>
            <a:pPr algn="l"/>
            <a:r>
              <a:rPr lang="en-US" sz="3400" dirty="0"/>
              <a:t>In other words, the first poem was talking about his problems with himself, and the second was about his problems with others.</a:t>
            </a:r>
          </a:p>
        </p:txBody>
      </p:sp>
    </p:spTree>
    <p:extLst>
      <p:ext uri="{BB962C8B-B14F-4D97-AF65-F5344CB8AC3E}">
        <p14:creationId xmlns:p14="http://schemas.microsoft.com/office/powerpoint/2010/main" val="17697519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825" y="0"/>
            <a:ext cx="9143999" cy="6858000"/>
          </a:xfrm>
        </p:spPr>
      </p:pic>
      <p:sp>
        <p:nvSpPr>
          <p:cNvPr id="5" name="مربع نص 4"/>
          <p:cNvSpPr txBox="1"/>
          <p:nvPr/>
        </p:nvSpPr>
        <p:spPr>
          <a:xfrm>
            <a:off x="323528" y="1124744"/>
            <a:ext cx="8280920" cy="923330"/>
          </a:xfrm>
          <a:prstGeom prst="rect">
            <a:avLst/>
          </a:prstGeom>
          <a:noFill/>
        </p:spPr>
        <p:txBody>
          <a:bodyPr wrap="square" rtlCol="0">
            <a:spAutoFit/>
          </a:bodyPr>
          <a:lstStyle/>
          <a:p>
            <a:pPr algn="l"/>
            <a:r>
              <a:rPr lang="en-US" dirty="0" smtClean="0"/>
              <a:t>Made by :- </a:t>
            </a:r>
          </a:p>
          <a:p>
            <a:pPr algn="l"/>
            <a:endParaRPr lang="en-US" dirty="0"/>
          </a:p>
          <a:p>
            <a:pPr marL="285750" indent="-285750" algn="l">
              <a:buFont typeface="Arial" pitchFamily="34" charset="0"/>
              <a:buChar char="•"/>
            </a:pPr>
            <a:endParaRPr lang="en-US" smtClean="0"/>
          </a:p>
        </p:txBody>
      </p:sp>
      <p:sp>
        <p:nvSpPr>
          <p:cNvPr id="6" name="مربع نص 5"/>
          <p:cNvSpPr txBox="1"/>
          <p:nvPr/>
        </p:nvSpPr>
        <p:spPr>
          <a:xfrm>
            <a:off x="2051720" y="1628800"/>
            <a:ext cx="4680520" cy="3477875"/>
          </a:xfrm>
          <a:prstGeom prst="rect">
            <a:avLst/>
          </a:prstGeom>
          <a:noFill/>
        </p:spPr>
        <p:txBody>
          <a:bodyPr wrap="square" rtlCol="1">
            <a:spAutoFit/>
          </a:bodyPr>
          <a:lstStyle/>
          <a:p>
            <a:pPr algn="ctr"/>
            <a:r>
              <a:rPr lang="ar-SA" sz="4400" b="1" dirty="0" smtClean="0">
                <a:cs typeface="Akhbar MT" pitchFamily="2" charset="-78"/>
              </a:rPr>
              <a:t>أبرار الذبياني</a:t>
            </a:r>
          </a:p>
          <a:p>
            <a:pPr algn="ctr"/>
            <a:r>
              <a:rPr lang="ar-SA" sz="4400" b="1" dirty="0" smtClean="0">
                <a:cs typeface="Akhbar MT" pitchFamily="2" charset="-78"/>
              </a:rPr>
              <a:t>غادة ناصر </a:t>
            </a:r>
            <a:r>
              <a:rPr lang="ar-SA" sz="4400" b="1" dirty="0" err="1" smtClean="0">
                <a:cs typeface="Akhbar MT" pitchFamily="2" charset="-78"/>
              </a:rPr>
              <a:t>القحطاني</a:t>
            </a:r>
            <a:endParaRPr lang="ar-SA" sz="4400" b="1" dirty="0" smtClean="0">
              <a:cs typeface="Akhbar MT" pitchFamily="2" charset="-78"/>
            </a:endParaRPr>
          </a:p>
          <a:p>
            <a:pPr algn="ctr"/>
            <a:r>
              <a:rPr lang="ar-SA" sz="4400" b="1" dirty="0" smtClean="0">
                <a:cs typeface="Akhbar MT" pitchFamily="2" charset="-78"/>
              </a:rPr>
              <a:t>بسنت علاء أبو سمرة</a:t>
            </a:r>
          </a:p>
          <a:p>
            <a:pPr algn="ctr"/>
            <a:r>
              <a:rPr lang="ar-SA" sz="4400" b="1" dirty="0" smtClean="0">
                <a:cs typeface="Akhbar MT" pitchFamily="2" charset="-78"/>
              </a:rPr>
              <a:t>مريم عبد العزيز </a:t>
            </a:r>
            <a:r>
              <a:rPr lang="ar-SA" sz="4400" b="1" dirty="0" err="1" smtClean="0">
                <a:cs typeface="Akhbar MT" pitchFamily="2" charset="-78"/>
              </a:rPr>
              <a:t>السويدان</a:t>
            </a:r>
            <a:endParaRPr lang="ar-SA" sz="4400" b="1" dirty="0" smtClean="0">
              <a:cs typeface="Akhbar MT" pitchFamily="2" charset="-78"/>
            </a:endParaRPr>
          </a:p>
          <a:p>
            <a:pPr algn="ctr"/>
            <a:r>
              <a:rPr lang="ar-SA" sz="4400" b="1" dirty="0" smtClean="0">
                <a:cs typeface="Akhbar MT" pitchFamily="2" charset="-78"/>
              </a:rPr>
              <a:t>أشواق علي </a:t>
            </a:r>
            <a:r>
              <a:rPr lang="ar-SA" sz="4400" b="1" dirty="0" err="1" smtClean="0">
                <a:cs typeface="Akhbar MT" pitchFamily="2" charset="-78"/>
              </a:rPr>
              <a:t>العتيبي</a:t>
            </a:r>
            <a:endParaRPr lang="ar-SA" sz="4400" b="1" dirty="0">
              <a:cs typeface="Akhbar MT" pitchFamily="2" charset="-78"/>
            </a:endParaRPr>
          </a:p>
        </p:txBody>
      </p:sp>
    </p:spTree>
    <p:extLst>
      <p:ext uri="{BB962C8B-B14F-4D97-AF65-F5344CB8AC3E}">
        <p14:creationId xmlns:p14="http://schemas.microsoft.com/office/powerpoint/2010/main" val="810868346"/>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207</TotalTime>
  <Words>1456</Words>
  <Application>Microsoft Office PowerPoint</Application>
  <PresentationFormat>On-screen Show (4:3)</PresentationFormat>
  <Paragraphs>50</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سمة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mido</dc:creator>
  <cp:lastModifiedBy>user</cp:lastModifiedBy>
  <cp:revision>21</cp:revision>
  <dcterms:created xsi:type="dcterms:W3CDTF">2013-03-04T23:57:48Z</dcterms:created>
  <dcterms:modified xsi:type="dcterms:W3CDTF">2013-03-19T18:21:49Z</dcterms:modified>
</cp:coreProperties>
</file>